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67" r:id="rId4"/>
    <p:sldId id="272" r:id="rId5"/>
    <p:sldId id="275" r:id="rId6"/>
    <p:sldId id="276" r:id="rId7"/>
    <p:sldId id="266" r:id="rId8"/>
    <p:sldId id="281" r:id="rId9"/>
    <p:sldId id="278" r:id="rId10"/>
    <p:sldId id="280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4C42E1F8-7999-47B1-B0FD-A1F06E31DF67}">
          <p14:sldIdLst>
            <p14:sldId id="256"/>
            <p14:sldId id="258"/>
            <p14:sldId id="267"/>
            <p14:sldId id="272"/>
            <p14:sldId id="275"/>
            <p14:sldId id="276"/>
            <p14:sldId id="266"/>
            <p14:sldId id="281"/>
            <p14:sldId id="278"/>
            <p14:sldId id="28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237" autoAdjust="0"/>
  </p:normalViewPr>
  <p:slideViewPr>
    <p:cSldViewPr snapToGrid="0">
      <p:cViewPr varScale="1">
        <p:scale>
          <a:sx n="61" d="100"/>
          <a:sy n="61" d="100"/>
        </p:scale>
        <p:origin x="108" y="30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34A83F-0563-4DDC-A87B-5FC843B3EEA7}" type="datetimeFigureOut">
              <a:rPr lang="pl-PL" smtClean="0"/>
              <a:t>2020-09-25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6D86A-6959-44FD-9F36-A04D5ADD1EA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0960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6D86A-6959-44FD-9F36-A04D5ADD1EAB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92737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CE9B-BBFF-4A20-8AAA-8FF13E8AA26B}" type="datetime1">
              <a:rPr lang="uk-UA" smtClean="0"/>
              <a:t>25.09.2020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7810-D812-4F19-B5D9-B8472DB6C3C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3884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D03EE-A684-431E-87B8-3BDFCCADCD10}" type="datetime1">
              <a:rPr lang="uk-UA" smtClean="0"/>
              <a:t>25.09.2020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7810-D812-4F19-B5D9-B8472DB6C3C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4514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BCF35-A52A-446C-93F8-D619D68F6469}" type="datetime1">
              <a:rPr lang="uk-UA" smtClean="0"/>
              <a:t>25.09.2020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7810-D812-4F19-B5D9-B8472DB6C3C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2330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A386-907D-427E-911D-601E1DD2BDE5}" type="datetime1">
              <a:rPr lang="uk-UA" smtClean="0"/>
              <a:t>25.09.2020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7810-D812-4F19-B5D9-B8472DB6C3C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8868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CB63-D7B9-4E87-B66B-9D515C61CEC1}" type="datetime1">
              <a:rPr lang="uk-UA" smtClean="0"/>
              <a:t>25.09.2020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7810-D812-4F19-B5D9-B8472DB6C3C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0665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CB19E-2C53-4474-BBC0-1DCDEFA08132}" type="datetime1">
              <a:rPr lang="uk-UA" smtClean="0"/>
              <a:t>25.09.2020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7810-D812-4F19-B5D9-B8472DB6C3C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7068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3C60-0A1C-4DD1-A2C9-2445EF07FE20}" type="datetime1">
              <a:rPr lang="uk-UA" smtClean="0"/>
              <a:t>25.09.2020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7810-D812-4F19-B5D9-B8472DB6C3C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11928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C7DDD-7C9B-44E8-A171-FCBC43E16241}" type="datetime1">
              <a:rPr lang="uk-UA" smtClean="0"/>
              <a:t>25.09.2020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7810-D812-4F19-B5D9-B8472DB6C3C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1622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D5410-F973-4E25-AF93-FF49DB8ACA3A}" type="datetime1">
              <a:rPr lang="uk-UA" smtClean="0"/>
              <a:t>25.09.2020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7810-D812-4F19-B5D9-B8472DB6C3C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85853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B361A-D2AD-4F06-B8C3-1A6B665FA017}" type="datetime1">
              <a:rPr lang="uk-UA" smtClean="0"/>
              <a:t>25.09.2020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7810-D812-4F19-B5D9-B8472DB6C3C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42904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EBEA-9F04-4D87-AA76-3B8742B9CFB2}" type="datetime1">
              <a:rPr lang="uk-UA" smtClean="0"/>
              <a:t>25.09.2020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7810-D812-4F19-B5D9-B8472DB6C3C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2685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B9060-7BB9-492F-9817-3E6523630FC7}" type="datetime1">
              <a:rPr lang="uk-UA" smtClean="0"/>
              <a:t>25.09.2020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A7810-D812-4F19-B5D9-B8472DB6C3C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2532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Relationship Id="rId5" Type="http://schemas.openxmlformats.org/officeDocument/2006/relationships/image" Target="../media/image140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latin typeface="+mn-lt"/>
              </a:rPr>
              <a:t>FEM modeling of highly strained monocrystalline </a:t>
            </a:r>
            <a:r>
              <a:rPr lang="en-US" sz="4400" b="1" dirty="0" err="1" smtClean="0">
                <a:latin typeface="+mn-lt"/>
              </a:rPr>
              <a:t>ZnTe</a:t>
            </a:r>
            <a:r>
              <a:rPr lang="en-US" sz="4400" b="1" dirty="0" smtClean="0">
                <a:latin typeface="+mn-lt"/>
              </a:rPr>
              <a:t>/</a:t>
            </a:r>
            <a:r>
              <a:rPr lang="en-US" sz="4400" b="1" dirty="0" err="1" smtClean="0">
                <a:latin typeface="+mn-lt"/>
              </a:rPr>
              <a:t>CdTe</a:t>
            </a:r>
            <a:r>
              <a:rPr lang="en-US" sz="4400" b="1" dirty="0" smtClean="0">
                <a:latin typeface="+mn-lt"/>
              </a:rPr>
              <a:t> core-shell hetero-nanowires</a:t>
            </a:r>
            <a:endParaRPr lang="uk-UA" sz="4400" b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2900" y="3716338"/>
            <a:ext cx="9144000" cy="1655762"/>
          </a:xfrm>
        </p:spPr>
        <p:txBody>
          <a:bodyPr>
            <a:normAutofit/>
          </a:bodyPr>
          <a:lstStyle/>
          <a:p>
            <a:r>
              <a:rPr lang="en-US" sz="2000" b="1" u="sng" dirty="0" smtClean="0"/>
              <a:t>Serhii </a:t>
            </a:r>
            <a:r>
              <a:rPr lang="en-US" sz="2000" b="1" u="sng" dirty="0" err="1" smtClean="0"/>
              <a:t>Kryvyi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Slawomir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Kret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Dorota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Janaszko</a:t>
            </a:r>
            <a:r>
              <a:rPr lang="en-US" sz="2000" b="1" dirty="0" smtClean="0"/>
              <a:t>, Jakub </a:t>
            </a:r>
            <a:r>
              <a:rPr lang="en-US" sz="2000" b="1" dirty="0" err="1" smtClean="0"/>
              <a:t>Plachta</a:t>
            </a:r>
            <a:r>
              <a:rPr lang="en-US" sz="2000" b="1" dirty="0" smtClean="0"/>
              <a:t>, Piotr </a:t>
            </a:r>
            <a:r>
              <a:rPr lang="en-US" sz="2000" b="1" dirty="0" err="1" smtClean="0"/>
              <a:t>Wojnar</a:t>
            </a:r>
            <a:endParaRPr lang="uk-UA" sz="2000" b="1" dirty="0" smtClean="0"/>
          </a:p>
          <a:p>
            <a:r>
              <a:rPr lang="en-US" sz="2000" b="1" dirty="0" smtClean="0"/>
              <a:t>Institute of Physics, Polish Academy of Sciences, al. </a:t>
            </a:r>
            <a:r>
              <a:rPr lang="en-US" sz="2000" b="1" dirty="0" err="1" smtClean="0"/>
              <a:t>Lotnikow</a:t>
            </a:r>
            <a:r>
              <a:rPr lang="en-US" sz="2000" b="1" dirty="0" smtClean="0"/>
              <a:t> 32/46, 02-668 Warsaw, Poland </a:t>
            </a:r>
            <a:endParaRPr lang="uk-UA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395457" y="6047716"/>
            <a:ext cx="34010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COMSOL Conference 2020 Europe</a:t>
            </a:r>
          </a:p>
          <a:p>
            <a:pPr algn="ctr"/>
            <a:r>
              <a:rPr lang="en-US" b="1" cap="all" dirty="0" smtClean="0"/>
              <a:t>O</a:t>
            </a:r>
            <a:r>
              <a:rPr lang="en-US" b="1" dirty="0" smtClean="0"/>
              <a:t>ctober</a:t>
            </a:r>
            <a:r>
              <a:rPr lang="en-US" b="1" cap="all" dirty="0" smtClean="0"/>
              <a:t> 14–15</a:t>
            </a:r>
            <a:endParaRPr lang="en-US" b="1" dirty="0" smtClean="0"/>
          </a:p>
          <a:p>
            <a:endParaRPr lang="uk-UA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92870" cy="16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Submit Your Paper or Poster for the COMSOL Conference 202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5975" y="258076"/>
            <a:ext cx="2295525" cy="93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3547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2344617" y="1595735"/>
            <a:ext cx="72688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pl-PL" sz="54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</a:rPr>
              <a:t>Thank You for attention </a:t>
            </a:r>
            <a:endParaRPr lang="pl-PL" sz="54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92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-11305"/>
            <a:ext cx="20792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Motivation</a:t>
            </a:r>
            <a:endParaRPr lang="pl-PL" sz="3200" dirty="0"/>
          </a:p>
        </p:txBody>
      </p:sp>
      <p:sp>
        <p:nvSpPr>
          <p:cNvPr id="5" name="Prostokąt 4"/>
          <p:cNvSpPr/>
          <p:nvPr/>
        </p:nvSpPr>
        <p:spPr>
          <a:xfrm>
            <a:off x="129920" y="1155275"/>
            <a:ext cx="73902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70C0"/>
                </a:solidFill>
              </a:rPr>
              <a:t>Extremely </a:t>
            </a:r>
            <a:r>
              <a:rPr lang="en-US" sz="2400" b="1" dirty="0">
                <a:solidFill>
                  <a:srgbClr val="0070C0"/>
                </a:solidFill>
              </a:rPr>
              <a:t>high surface to volume </a:t>
            </a:r>
            <a:r>
              <a:rPr lang="en-US" sz="2400" b="1" dirty="0" smtClean="0">
                <a:solidFill>
                  <a:srgbClr val="0070C0"/>
                </a:solidFill>
              </a:rPr>
              <a:t>ratio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70C0"/>
                </a:solidFill>
              </a:rPr>
              <a:t>Ability </a:t>
            </a:r>
            <a:r>
              <a:rPr lang="en-US" sz="2400" b="1" dirty="0">
                <a:solidFill>
                  <a:srgbClr val="0070C0"/>
                </a:solidFill>
              </a:rPr>
              <a:t>to obtain defect-free structures even on highly mismatched </a:t>
            </a:r>
            <a:r>
              <a:rPr lang="en-US" sz="2400" b="1" dirty="0" smtClean="0">
                <a:solidFill>
                  <a:srgbClr val="0070C0"/>
                </a:solidFill>
              </a:rPr>
              <a:t>and “exotic” substrates</a:t>
            </a:r>
          </a:p>
        </p:txBody>
      </p:sp>
      <p:grpSp>
        <p:nvGrpSpPr>
          <p:cNvPr id="6" name="Grupa 5"/>
          <p:cNvGrpSpPr/>
          <p:nvPr/>
        </p:nvGrpSpPr>
        <p:grpSpPr>
          <a:xfrm>
            <a:off x="10010890" y="1072011"/>
            <a:ext cx="879738" cy="3853053"/>
            <a:chOff x="3526712" y="11226397"/>
            <a:chExt cx="4750514" cy="20806177"/>
          </a:xfrm>
        </p:grpSpPr>
        <p:sp>
          <p:nvSpPr>
            <p:cNvPr id="7" name="Puszka 6"/>
            <p:cNvSpPr/>
            <p:nvPr/>
          </p:nvSpPr>
          <p:spPr>
            <a:xfrm>
              <a:off x="4601806" y="11697887"/>
              <a:ext cx="2600327" cy="19734614"/>
            </a:xfrm>
            <a:prstGeom prst="can">
              <a:avLst>
                <a:gd name="adj" fmla="val 60022"/>
              </a:avLst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" name="Puszka 7"/>
            <p:cNvSpPr/>
            <p:nvPr/>
          </p:nvSpPr>
          <p:spPr>
            <a:xfrm>
              <a:off x="3526712" y="11226397"/>
              <a:ext cx="4750514" cy="20806177"/>
            </a:xfrm>
            <a:prstGeom prst="can">
              <a:avLst>
                <a:gd name="adj" fmla="val 60022"/>
              </a:avLst>
            </a:prstGeom>
            <a:solidFill>
              <a:schemeClr val="accent5">
                <a:lumMod val="60000"/>
                <a:lumOff val="40000"/>
                <a:alpha val="67000"/>
              </a:schemeClr>
            </a:soli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" name="Elipsa 8"/>
            <p:cNvSpPr/>
            <p:nvPr/>
          </p:nvSpPr>
          <p:spPr>
            <a:xfrm>
              <a:off x="4601806" y="11669311"/>
              <a:ext cx="2600327" cy="1614487"/>
            </a:xfrm>
            <a:prstGeom prst="ellipse">
              <a:avLst/>
            </a:prstGeom>
            <a:solidFill>
              <a:schemeClr val="accent6">
                <a:alpha val="74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6000" dirty="0"/>
            </a:p>
          </p:txBody>
        </p:sp>
      </p:grpSp>
      <p:grpSp>
        <p:nvGrpSpPr>
          <p:cNvPr id="10" name="Grupa 9"/>
          <p:cNvGrpSpPr/>
          <p:nvPr/>
        </p:nvGrpSpPr>
        <p:grpSpPr>
          <a:xfrm>
            <a:off x="8298394" y="1191046"/>
            <a:ext cx="786929" cy="3765740"/>
            <a:chOff x="13226695" y="11283547"/>
            <a:chExt cx="4343400" cy="20784746"/>
          </a:xfrm>
        </p:grpSpPr>
        <p:sp>
          <p:nvSpPr>
            <p:cNvPr id="11" name="Puszka 10"/>
            <p:cNvSpPr/>
            <p:nvPr/>
          </p:nvSpPr>
          <p:spPr>
            <a:xfrm>
              <a:off x="13245743" y="20373975"/>
              <a:ext cx="4324351" cy="11694318"/>
            </a:xfrm>
            <a:prstGeom prst="can">
              <a:avLst>
                <a:gd name="adj" fmla="val 60022"/>
              </a:avLst>
            </a:prstGeom>
            <a:solidFill>
              <a:schemeClr val="accent5">
                <a:lumMod val="60000"/>
                <a:lumOff val="40000"/>
                <a:alpha val="67000"/>
              </a:schemeClr>
            </a:soli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2" name="Puszka 11"/>
            <p:cNvSpPr/>
            <p:nvPr/>
          </p:nvSpPr>
          <p:spPr>
            <a:xfrm>
              <a:off x="13226695" y="11283547"/>
              <a:ext cx="4343400" cy="11680033"/>
            </a:xfrm>
            <a:prstGeom prst="can">
              <a:avLst>
                <a:gd name="adj" fmla="val 60022"/>
              </a:avLst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13" name="Prostokąt 12"/>
          <p:cNvSpPr/>
          <p:nvPr/>
        </p:nvSpPr>
        <p:spPr>
          <a:xfrm>
            <a:off x="7829397" y="5054414"/>
            <a:ext cx="1774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A</a:t>
            </a:r>
            <a:r>
              <a:rPr lang="en-US" b="1" dirty="0" smtClean="0">
                <a:solidFill>
                  <a:srgbClr val="0070C0"/>
                </a:solidFill>
              </a:rPr>
              <a:t>xial hetero-NW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9753965" y="5067890"/>
            <a:ext cx="2001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Radial hetero-NW  </a:t>
            </a:r>
            <a:endParaRPr lang="pl-PL" b="1" dirty="0">
              <a:solidFill>
                <a:srgbClr val="0070C0"/>
              </a:solidFill>
            </a:endParaRPr>
          </a:p>
        </p:txBody>
      </p:sp>
      <p:pic>
        <p:nvPicPr>
          <p:cNvPr id="15" name="Picture 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61" b="18439"/>
          <a:stretch>
            <a:fillRect/>
          </a:stretch>
        </p:blipFill>
        <p:spPr bwMode="auto">
          <a:xfrm>
            <a:off x="1160664" y="4563462"/>
            <a:ext cx="3705047" cy="209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Prostokąt 15"/>
          <p:cNvSpPr/>
          <p:nvPr/>
        </p:nvSpPr>
        <p:spPr>
          <a:xfrm>
            <a:off x="7404703" y="532617"/>
            <a:ext cx="4250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Two types of hetero-nanowires: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253855" y="2468600"/>
            <a:ext cx="73902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Applications: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B0F0"/>
                </a:solidFill>
              </a:rPr>
              <a:t>Various </a:t>
            </a:r>
            <a:r>
              <a:rPr lang="en-US" sz="2400" b="1" dirty="0">
                <a:solidFill>
                  <a:srgbClr val="00B0F0"/>
                </a:solidFill>
              </a:rPr>
              <a:t>sensing applications  </a:t>
            </a:r>
            <a:endParaRPr lang="en-US" sz="2400" b="1" dirty="0" smtClean="0">
              <a:solidFill>
                <a:srgbClr val="00B0F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B0F0"/>
                </a:solidFill>
              </a:rPr>
              <a:t>Nanoscale </a:t>
            </a:r>
            <a:r>
              <a:rPr lang="en-US" sz="2400" b="1" dirty="0">
                <a:solidFill>
                  <a:srgbClr val="00B0F0"/>
                </a:solidFill>
              </a:rPr>
              <a:t>optoelectronics and </a:t>
            </a:r>
            <a:r>
              <a:rPr lang="en-US" sz="2400" b="1" dirty="0" smtClean="0">
                <a:solidFill>
                  <a:srgbClr val="00B0F0"/>
                </a:solidFill>
              </a:rPr>
              <a:t>photonics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b="1" dirty="0" smtClean="0">
                <a:solidFill>
                  <a:srgbClr val="00B0F0"/>
                </a:solidFill>
              </a:rPr>
              <a:t>Micro</a:t>
            </a:r>
            <a:r>
              <a:rPr lang="en-US" sz="2400" b="1" dirty="0" smtClean="0">
                <a:solidFill>
                  <a:srgbClr val="00B0F0"/>
                </a:solidFill>
              </a:rPr>
              <a:t>- and Nano</a:t>
            </a:r>
            <a:r>
              <a:rPr lang="pl-PL" sz="2400" b="1" dirty="0" smtClean="0">
                <a:solidFill>
                  <a:srgbClr val="00B0F0"/>
                </a:solidFill>
              </a:rPr>
              <a:t>-</a:t>
            </a:r>
            <a:r>
              <a:rPr lang="en-US" sz="2400" b="1" dirty="0" smtClean="0">
                <a:solidFill>
                  <a:srgbClr val="00B0F0"/>
                </a:solidFill>
              </a:rPr>
              <a:t>Electro-Mechanical</a:t>
            </a:r>
            <a:r>
              <a:rPr lang="pl-PL" sz="24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 smtClean="0">
                <a:solidFill>
                  <a:srgbClr val="00B0F0"/>
                </a:solidFill>
              </a:rPr>
              <a:t>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B0F0"/>
                </a:solidFill>
              </a:rPr>
              <a:t>Transistors ...</a:t>
            </a:r>
            <a:endParaRPr lang="en-US" sz="2400" b="1" dirty="0">
              <a:solidFill>
                <a:srgbClr val="00B0F0"/>
              </a:solidFill>
            </a:endParaRPr>
          </a:p>
          <a:p>
            <a:endParaRPr lang="en-US" sz="2400" b="1" dirty="0" smtClean="0">
              <a:solidFill>
                <a:srgbClr val="0070C0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4692290" y="5146828"/>
            <a:ext cx="254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SEM image of </a:t>
            </a:r>
            <a:r>
              <a:rPr lang="en-US" b="1" dirty="0" err="1" smtClean="0">
                <a:solidFill>
                  <a:srgbClr val="00B0F0"/>
                </a:solidFill>
              </a:rPr>
              <a:t>ZnTe</a:t>
            </a:r>
            <a:r>
              <a:rPr lang="en-US" b="1" dirty="0" smtClean="0">
                <a:solidFill>
                  <a:srgbClr val="00B0F0"/>
                </a:solidFill>
              </a:rPr>
              <a:t> nanowires on Si substrate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7083685" y="2181719"/>
            <a:ext cx="1168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Material 1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7083684" y="3528077"/>
            <a:ext cx="1168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Material 2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11015221" y="2180081"/>
            <a:ext cx="1168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Material 1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11015220" y="3526439"/>
            <a:ext cx="1168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Material 2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2" name="Strzałka wygięta w górę 1"/>
          <p:cNvSpPr/>
          <p:nvPr/>
        </p:nvSpPr>
        <p:spPr>
          <a:xfrm rot="5400000">
            <a:off x="7719802" y="2352115"/>
            <a:ext cx="398326" cy="707102"/>
          </a:xfrm>
          <a:prstGeom prst="bent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Strzałka wygięta w górę 22"/>
          <p:cNvSpPr/>
          <p:nvPr/>
        </p:nvSpPr>
        <p:spPr>
          <a:xfrm rot="5400000">
            <a:off x="7699751" y="3725313"/>
            <a:ext cx="398326" cy="70710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Strzałka wygięta w górę 23"/>
          <p:cNvSpPr/>
          <p:nvPr/>
        </p:nvSpPr>
        <p:spPr>
          <a:xfrm rot="5400000" flipV="1">
            <a:off x="10820312" y="2211049"/>
            <a:ext cx="398327" cy="989236"/>
          </a:xfrm>
          <a:prstGeom prst="bent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5" name="Strzałka wygięta w górę 24"/>
          <p:cNvSpPr/>
          <p:nvPr/>
        </p:nvSpPr>
        <p:spPr>
          <a:xfrm rot="5400000" flipV="1">
            <a:off x="11048946" y="3691872"/>
            <a:ext cx="398326" cy="68045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6" name="Symbol zastępczy numeru slajdu 1"/>
          <p:cNvSpPr>
            <a:spLocks noGrp="1"/>
          </p:cNvSpPr>
          <p:nvPr>
            <p:ph type="sldNum" sz="quarter" idx="12"/>
          </p:nvPr>
        </p:nvSpPr>
        <p:spPr>
          <a:xfrm>
            <a:off x="9448800" y="0"/>
            <a:ext cx="2743200" cy="365125"/>
          </a:xfrm>
        </p:spPr>
        <p:txBody>
          <a:bodyPr/>
          <a:lstStyle/>
          <a:p>
            <a:fld id="{88AA7810-D812-4F19-B5D9-B8472DB6C3C6}" type="slidenum">
              <a:rPr lang="uk-UA" sz="1800" b="1" smtClean="0"/>
              <a:t>2</a:t>
            </a:fld>
            <a:endParaRPr lang="uk-UA" sz="1600" b="1" dirty="0"/>
          </a:p>
        </p:txBody>
      </p:sp>
      <p:sp>
        <p:nvSpPr>
          <p:cNvPr id="3" name="Prostokąt 2"/>
          <p:cNvSpPr/>
          <p:nvPr/>
        </p:nvSpPr>
        <p:spPr>
          <a:xfrm>
            <a:off x="7568302" y="5491259"/>
            <a:ext cx="41113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u="sng" dirty="0" smtClean="0">
                <a:solidFill>
                  <a:srgbClr val="00B0F0"/>
                </a:solidFill>
              </a:rPr>
              <a:t>The </a:t>
            </a:r>
            <a:r>
              <a:rPr lang="en-US" b="1" u="sng" dirty="0">
                <a:solidFill>
                  <a:srgbClr val="00B0F0"/>
                </a:solidFill>
              </a:rPr>
              <a:t>core-shell configuration </a:t>
            </a:r>
            <a:r>
              <a:rPr lang="en-US" b="1" u="sng" dirty="0" smtClean="0">
                <a:solidFill>
                  <a:srgbClr val="00B0F0"/>
                </a:solidFill>
              </a:rPr>
              <a:t>introduce complex </a:t>
            </a:r>
            <a:r>
              <a:rPr lang="en-US" b="1" u="sng" dirty="0">
                <a:solidFill>
                  <a:srgbClr val="00B0F0"/>
                </a:solidFill>
              </a:rPr>
              <a:t>anisotropic 3D lattice distortion comparing to 2D tetragonal distortion of </a:t>
            </a:r>
            <a:r>
              <a:rPr lang="en-US" b="1" u="sng" dirty="0" err="1" smtClean="0">
                <a:solidFill>
                  <a:srgbClr val="00B0F0"/>
                </a:solidFill>
              </a:rPr>
              <a:t>epilayers</a:t>
            </a:r>
            <a:r>
              <a:rPr lang="en-US" b="1" u="sng" dirty="0" smtClean="0">
                <a:solidFill>
                  <a:srgbClr val="00B0F0"/>
                </a:solidFill>
              </a:rPr>
              <a:t> </a:t>
            </a:r>
            <a:r>
              <a:rPr lang="en-US" b="1" u="sng" dirty="0">
                <a:solidFill>
                  <a:srgbClr val="00B0F0"/>
                </a:solidFill>
              </a:rPr>
              <a:t>on thick substrate.</a:t>
            </a:r>
            <a:endParaRPr lang="pl-PL" b="1" u="sng" dirty="0">
              <a:solidFill>
                <a:srgbClr val="00B0F0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7472586" y="1010492"/>
            <a:ext cx="11384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</a:rPr>
              <a:t>10 - 100nm</a:t>
            </a:r>
            <a:endParaRPr lang="en-US" sz="1600" b="1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29" name="Łącznik prosty ze strzałką 28"/>
          <p:cNvCxnSpPr/>
          <p:nvPr/>
        </p:nvCxnSpPr>
        <p:spPr>
          <a:xfrm>
            <a:off x="8301845" y="1403805"/>
            <a:ext cx="783478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7943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  <p:bldP spid="19" grpId="0"/>
      <p:bldP spid="20" grpId="0"/>
      <p:bldP spid="21" grpId="0"/>
      <p:bldP spid="22" grpId="0"/>
      <p:bldP spid="2" grpId="0" animBg="1"/>
      <p:bldP spid="23" grpId="0" animBg="1"/>
      <p:bldP spid="24" grpId="0" animBg="1"/>
      <p:bldP spid="25" grpId="0" animBg="1"/>
      <p:bldP spid="3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lipsa 22"/>
          <p:cNvSpPr/>
          <p:nvPr/>
        </p:nvSpPr>
        <p:spPr>
          <a:xfrm>
            <a:off x="2683699" y="2723819"/>
            <a:ext cx="471977" cy="48583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050" dirty="0"/>
          </a:p>
        </p:txBody>
      </p:sp>
      <p:sp>
        <p:nvSpPr>
          <p:cNvPr id="22" name="Puszka 21"/>
          <p:cNvSpPr/>
          <p:nvPr/>
        </p:nvSpPr>
        <p:spPr>
          <a:xfrm>
            <a:off x="2733461" y="3123925"/>
            <a:ext cx="372454" cy="382473"/>
          </a:xfrm>
          <a:prstGeom prst="can">
            <a:avLst>
              <a:gd name="adj" fmla="val 2482"/>
            </a:avLst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Elipsa 20"/>
          <p:cNvSpPr/>
          <p:nvPr/>
        </p:nvSpPr>
        <p:spPr>
          <a:xfrm>
            <a:off x="1743840" y="2947349"/>
            <a:ext cx="571500" cy="56564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050" dirty="0"/>
          </a:p>
        </p:txBody>
      </p:sp>
      <p:sp>
        <p:nvSpPr>
          <p:cNvPr id="18" name="Elipsa 17"/>
          <p:cNvSpPr/>
          <p:nvPr/>
        </p:nvSpPr>
        <p:spPr>
          <a:xfrm>
            <a:off x="991365" y="3066718"/>
            <a:ext cx="466725" cy="43968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050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1004955" y="3073317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Au</a:t>
            </a:r>
            <a:endParaRPr lang="pl-PL" dirty="0"/>
          </a:p>
        </p:txBody>
      </p:sp>
      <p:sp>
        <p:nvSpPr>
          <p:cNvPr id="20" name="pole tekstowe 19"/>
          <p:cNvSpPr txBox="1"/>
          <p:nvPr/>
        </p:nvSpPr>
        <p:spPr>
          <a:xfrm>
            <a:off x="1715265" y="3021237"/>
            <a:ext cx="648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Alloy</a:t>
            </a:r>
            <a:endParaRPr lang="pl-PL" dirty="0"/>
          </a:p>
        </p:txBody>
      </p:sp>
      <p:sp>
        <p:nvSpPr>
          <p:cNvPr id="24" name="Elipsa 23"/>
          <p:cNvSpPr/>
          <p:nvPr/>
        </p:nvSpPr>
        <p:spPr>
          <a:xfrm>
            <a:off x="3579049" y="1590704"/>
            <a:ext cx="471977" cy="48583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050" dirty="0"/>
          </a:p>
        </p:txBody>
      </p:sp>
      <p:sp>
        <p:nvSpPr>
          <p:cNvPr id="25" name="Puszka 24"/>
          <p:cNvSpPr/>
          <p:nvPr/>
        </p:nvSpPr>
        <p:spPr>
          <a:xfrm>
            <a:off x="3628811" y="1971345"/>
            <a:ext cx="372454" cy="1425286"/>
          </a:xfrm>
          <a:prstGeom prst="can">
            <a:avLst>
              <a:gd name="adj" fmla="val 1203"/>
            </a:avLst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 16"/>
          <p:cNvSpPr/>
          <p:nvPr/>
        </p:nvSpPr>
        <p:spPr>
          <a:xfrm>
            <a:off x="924690" y="3390569"/>
            <a:ext cx="3162300" cy="2667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Si (111)</a:t>
            </a:r>
            <a:endParaRPr lang="pl-PL" b="1" dirty="0"/>
          </a:p>
        </p:txBody>
      </p:sp>
      <p:sp>
        <p:nvSpPr>
          <p:cNvPr id="26" name="pole tekstowe 25"/>
          <p:cNvSpPr txBox="1"/>
          <p:nvPr/>
        </p:nvSpPr>
        <p:spPr>
          <a:xfrm>
            <a:off x="2630637" y="2763338"/>
            <a:ext cx="597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Alloy</a:t>
            </a:r>
            <a:endParaRPr lang="pl-PL" dirty="0"/>
          </a:p>
        </p:txBody>
      </p:sp>
      <p:sp>
        <p:nvSpPr>
          <p:cNvPr id="27" name="pole tekstowe 26"/>
          <p:cNvSpPr txBox="1"/>
          <p:nvPr/>
        </p:nvSpPr>
        <p:spPr>
          <a:xfrm>
            <a:off x="3516461" y="1632791"/>
            <a:ext cx="597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Alloy</a:t>
            </a:r>
            <a:endParaRPr lang="pl-PL" dirty="0"/>
          </a:p>
        </p:txBody>
      </p:sp>
      <p:cxnSp>
        <p:nvCxnSpPr>
          <p:cNvPr id="29" name="Łącznik prosty ze strzałką 28"/>
          <p:cNvCxnSpPr/>
          <p:nvPr/>
        </p:nvCxnSpPr>
        <p:spPr>
          <a:xfrm>
            <a:off x="2683699" y="2466443"/>
            <a:ext cx="82854" cy="296895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Łącznik prosty ze strzałką 29"/>
          <p:cNvCxnSpPr/>
          <p:nvPr/>
        </p:nvCxnSpPr>
        <p:spPr>
          <a:xfrm flipH="1">
            <a:off x="3048284" y="2454385"/>
            <a:ext cx="115262" cy="295274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Łącznik prosty ze strzałką 33"/>
          <p:cNvCxnSpPr/>
          <p:nvPr/>
        </p:nvCxnSpPr>
        <p:spPr>
          <a:xfrm>
            <a:off x="1788349" y="2664133"/>
            <a:ext cx="82854" cy="296895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Łącznik prosty ze strzałką 34"/>
          <p:cNvCxnSpPr/>
          <p:nvPr/>
        </p:nvCxnSpPr>
        <p:spPr>
          <a:xfrm flipH="1">
            <a:off x="2152934" y="2652075"/>
            <a:ext cx="115262" cy="295274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pole tekstowe 35"/>
          <p:cNvSpPr txBox="1"/>
          <p:nvPr/>
        </p:nvSpPr>
        <p:spPr>
          <a:xfrm>
            <a:off x="1553960" y="2344961"/>
            <a:ext cx="393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Te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37" name="pole tekstowe 36"/>
          <p:cNvSpPr txBox="1"/>
          <p:nvPr/>
        </p:nvSpPr>
        <p:spPr>
          <a:xfrm>
            <a:off x="2086744" y="233067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Zn</a:t>
            </a:r>
            <a:endParaRPr lang="pl-P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8" name="Elipsa 37"/>
          <p:cNvSpPr/>
          <p:nvPr/>
        </p:nvSpPr>
        <p:spPr>
          <a:xfrm>
            <a:off x="1757393" y="2638092"/>
            <a:ext cx="61912" cy="6191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9" name="Elipsa 38"/>
          <p:cNvSpPr/>
          <p:nvPr/>
        </p:nvSpPr>
        <p:spPr>
          <a:xfrm>
            <a:off x="2232477" y="2617313"/>
            <a:ext cx="61912" cy="6191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0" name="Elipsa 39"/>
          <p:cNvSpPr/>
          <p:nvPr/>
        </p:nvSpPr>
        <p:spPr>
          <a:xfrm>
            <a:off x="2647980" y="2430073"/>
            <a:ext cx="61912" cy="6191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1" name="Elipsa 40"/>
          <p:cNvSpPr/>
          <p:nvPr/>
        </p:nvSpPr>
        <p:spPr>
          <a:xfrm>
            <a:off x="3137353" y="2404531"/>
            <a:ext cx="61912" cy="6191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2" name="pole tekstowe 41"/>
          <p:cNvSpPr txBox="1"/>
          <p:nvPr/>
        </p:nvSpPr>
        <p:spPr>
          <a:xfrm>
            <a:off x="2469504" y="2113134"/>
            <a:ext cx="393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Te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43" name="pole tekstowe 42"/>
          <p:cNvSpPr txBox="1"/>
          <p:nvPr/>
        </p:nvSpPr>
        <p:spPr>
          <a:xfrm>
            <a:off x="3002288" y="208931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Zn</a:t>
            </a:r>
            <a:endParaRPr lang="pl-P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44" name="Łącznik prosty ze strzałką 43"/>
          <p:cNvCxnSpPr/>
          <p:nvPr/>
        </p:nvCxnSpPr>
        <p:spPr>
          <a:xfrm>
            <a:off x="3590231" y="1343641"/>
            <a:ext cx="82854" cy="296895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Łącznik prosty ze strzałką 44"/>
          <p:cNvCxnSpPr/>
          <p:nvPr/>
        </p:nvCxnSpPr>
        <p:spPr>
          <a:xfrm flipH="1">
            <a:off x="3954816" y="1331583"/>
            <a:ext cx="115262" cy="295274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Elipsa 45"/>
          <p:cNvSpPr/>
          <p:nvPr/>
        </p:nvSpPr>
        <p:spPr>
          <a:xfrm>
            <a:off x="3554512" y="1297745"/>
            <a:ext cx="61912" cy="6191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7" name="Elipsa 46"/>
          <p:cNvSpPr/>
          <p:nvPr/>
        </p:nvSpPr>
        <p:spPr>
          <a:xfrm>
            <a:off x="4043885" y="1281729"/>
            <a:ext cx="61912" cy="6191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8" name="pole tekstowe 47"/>
          <p:cNvSpPr txBox="1"/>
          <p:nvPr/>
        </p:nvSpPr>
        <p:spPr>
          <a:xfrm>
            <a:off x="3376036" y="990332"/>
            <a:ext cx="393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Te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49" name="pole tekstowe 48"/>
          <p:cNvSpPr txBox="1"/>
          <p:nvPr/>
        </p:nvSpPr>
        <p:spPr>
          <a:xfrm>
            <a:off x="3908820" y="96651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Zn</a:t>
            </a:r>
            <a:endParaRPr lang="pl-P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3" name="Łącznik prosty ze strzałką 52"/>
          <p:cNvCxnSpPr/>
          <p:nvPr/>
        </p:nvCxnSpPr>
        <p:spPr>
          <a:xfrm>
            <a:off x="3199265" y="3286558"/>
            <a:ext cx="339622" cy="3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Łącznik prosty ze strzałką 53"/>
          <p:cNvCxnSpPr/>
          <p:nvPr/>
        </p:nvCxnSpPr>
        <p:spPr>
          <a:xfrm flipV="1">
            <a:off x="3815038" y="2135463"/>
            <a:ext cx="0" cy="1152580"/>
          </a:xfrm>
          <a:prstGeom prst="straightConnector1">
            <a:avLst/>
          </a:prstGeom>
          <a:ln w="28575">
            <a:prstDash val="dash"/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Łącznik prosty ze strzałką 56"/>
          <p:cNvCxnSpPr/>
          <p:nvPr/>
        </p:nvCxnSpPr>
        <p:spPr>
          <a:xfrm flipV="1">
            <a:off x="2382636" y="3286560"/>
            <a:ext cx="267053" cy="1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Łącznik prosty ze strzałką 57"/>
          <p:cNvCxnSpPr/>
          <p:nvPr/>
        </p:nvCxnSpPr>
        <p:spPr>
          <a:xfrm flipV="1">
            <a:off x="1501874" y="3286558"/>
            <a:ext cx="214313" cy="1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88" name="Grupa 187"/>
          <p:cNvGrpSpPr/>
          <p:nvPr/>
        </p:nvGrpSpPr>
        <p:grpSpPr>
          <a:xfrm>
            <a:off x="1166429" y="4463729"/>
            <a:ext cx="1874966" cy="2000230"/>
            <a:chOff x="1439677" y="3437318"/>
            <a:chExt cx="1874966" cy="2000230"/>
          </a:xfrm>
        </p:grpSpPr>
        <p:sp>
          <p:nvSpPr>
            <p:cNvPr id="186" name="Sześcian 185"/>
            <p:cNvSpPr/>
            <p:nvPr/>
          </p:nvSpPr>
          <p:spPr>
            <a:xfrm>
              <a:off x="1439677" y="4808898"/>
              <a:ext cx="1874966" cy="628650"/>
            </a:xfrm>
            <a:prstGeom prst="cube">
              <a:avLst>
                <a:gd name="adj" fmla="val 57576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</a:rPr>
                <a:t>Si (111)</a:t>
              </a:r>
              <a:endParaRPr lang="pl-PL" b="1" dirty="0">
                <a:solidFill>
                  <a:schemeClr val="tx1"/>
                </a:solidFill>
              </a:endParaRPr>
            </a:p>
          </p:txBody>
        </p:sp>
        <p:grpSp>
          <p:nvGrpSpPr>
            <p:cNvPr id="68" name="Grupa 67"/>
            <p:cNvGrpSpPr/>
            <p:nvPr/>
          </p:nvGrpSpPr>
          <p:grpSpPr>
            <a:xfrm>
              <a:off x="1576381" y="3719481"/>
              <a:ext cx="147937" cy="1414469"/>
              <a:chOff x="968526" y="4189793"/>
              <a:chExt cx="147937" cy="1414469"/>
            </a:xfrm>
          </p:grpSpPr>
          <p:sp>
            <p:nvSpPr>
              <p:cNvPr id="69" name="Elipsa 68"/>
              <p:cNvSpPr/>
              <p:nvPr/>
            </p:nvSpPr>
            <p:spPr>
              <a:xfrm>
                <a:off x="968526" y="4189793"/>
                <a:ext cx="147937" cy="16904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1050" dirty="0"/>
              </a:p>
            </p:txBody>
          </p:sp>
          <p:sp>
            <p:nvSpPr>
              <p:cNvPr id="70" name="Puszka 69"/>
              <p:cNvSpPr/>
              <p:nvPr/>
            </p:nvSpPr>
            <p:spPr>
              <a:xfrm>
                <a:off x="984123" y="4316168"/>
                <a:ext cx="116742" cy="1288094"/>
              </a:xfrm>
              <a:prstGeom prst="can">
                <a:avLst>
                  <a:gd name="adj" fmla="val 1203"/>
                </a:avLst>
              </a:pr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71" name="Grupa 70"/>
            <p:cNvGrpSpPr/>
            <p:nvPr/>
          </p:nvGrpSpPr>
          <p:grpSpPr>
            <a:xfrm>
              <a:off x="1809248" y="3602989"/>
              <a:ext cx="147937" cy="1414469"/>
              <a:chOff x="968526" y="4189793"/>
              <a:chExt cx="147937" cy="1414469"/>
            </a:xfrm>
          </p:grpSpPr>
          <p:sp>
            <p:nvSpPr>
              <p:cNvPr id="72" name="Elipsa 71"/>
              <p:cNvSpPr/>
              <p:nvPr/>
            </p:nvSpPr>
            <p:spPr>
              <a:xfrm>
                <a:off x="968526" y="4189793"/>
                <a:ext cx="147937" cy="16904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1050" dirty="0"/>
              </a:p>
            </p:txBody>
          </p:sp>
          <p:sp>
            <p:nvSpPr>
              <p:cNvPr id="73" name="Puszka 72"/>
              <p:cNvSpPr/>
              <p:nvPr/>
            </p:nvSpPr>
            <p:spPr>
              <a:xfrm>
                <a:off x="984123" y="4316168"/>
                <a:ext cx="116742" cy="1288094"/>
              </a:xfrm>
              <a:prstGeom prst="can">
                <a:avLst>
                  <a:gd name="adj" fmla="val 1203"/>
                </a:avLst>
              </a:pr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74" name="Grupa 73"/>
            <p:cNvGrpSpPr/>
            <p:nvPr/>
          </p:nvGrpSpPr>
          <p:grpSpPr>
            <a:xfrm>
              <a:off x="2023247" y="3437318"/>
              <a:ext cx="147937" cy="1414469"/>
              <a:chOff x="968526" y="4189793"/>
              <a:chExt cx="147937" cy="1414469"/>
            </a:xfrm>
          </p:grpSpPr>
          <p:sp>
            <p:nvSpPr>
              <p:cNvPr id="75" name="Elipsa 74"/>
              <p:cNvSpPr/>
              <p:nvPr/>
            </p:nvSpPr>
            <p:spPr>
              <a:xfrm>
                <a:off x="968526" y="4189793"/>
                <a:ext cx="147937" cy="16904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1050" dirty="0"/>
              </a:p>
            </p:txBody>
          </p:sp>
          <p:sp>
            <p:nvSpPr>
              <p:cNvPr id="76" name="Puszka 75"/>
              <p:cNvSpPr/>
              <p:nvPr/>
            </p:nvSpPr>
            <p:spPr>
              <a:xfrm>
                <a:off x="984123" y="4316168"/>
                <a:ext cx="116742" cy="1288094"/>
              </a:xfrm>
              <a:prstGeom prst="can">
                <a:avLst>
                  <a:gd name="adj" fmla="val 1203"/>
                </a:avLst>
              </a:pr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77" name="Grupa 76"/>
            <p:cNvGrpSpPr/>
            <p:nvPr/>
          </p:nvGrpSpPr>
          <p:grpSpPr>
            <a:xfrm>
              <a:off x="2137065" y="3719481"/>
              <a:ext cx="147937" cy="1414469"/>
              <a:chOff x="968526" y="4189793"/>
              <a:chExt cx="147937" cy="1414469"/>
            </a:xfrm>
          </p:grpSpPr>
          <p:sp>
            <p:nvSpPr>
              <p:cNvPr id="78" name="Elipsa 77"/>
              <p:cNvSpPr/>
              <p:nvPr/>
            </p:nvSpPr>
            <p:spPr>
              <a:xfrm>
                <a:off x="968526" y="4189793"/>
                <a:ext cx="147937" cy="16904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1050" dirty="0"/>
              </a:p>
            </p:txBody>
          </p:sp>
          <p:sp>
            <p:nvSpPr>
              <p:cNvPr id="79" name="Puszka 78"/>
              <p:cNvSpPr/>
              <p:nvPr/>
            </p:nvSpPr>
            <p:spPr>
              <a:xfrm>
                <a:off x="984123" y="4316168"/>
                <a:ext cx="116742" cy="1288094"/>
              </a:xfrm>
              <a:prstGeom prst="can">
                <a:avLst>
                  <a:gd name="adj" fmla="val 1203"/>
                </a:avLst>
              </a:pr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80" name="Grupa 79"/>
            <p:cNvGrpSpPr/>
            <p:nvPr/>
          </p:nvGrpSpPr>
          <p:grpSpPr>
            <a:xfrm>
              <a:off x="2353310" y="3593463"/>
              <a:ext cx="147937" cy="1414469"/>
              <a:chOff x="968526" y="4189793"/>
              <a:chExt cx="147937" cy="1414469"/>
            </a:xfrm>
          </p:grpSpPr>
          <p:sp>
            <p:nvSpPr>
              <p:cNvPr id="81" name="Elipsa 80"/>
              <p:cNvSpPr/>
              <p:nvPr/>
            </p:nvSpPr>
            <p:spPr>
              <a:xfrm>
                <a:off x="968526" y="4189793"/>
                <a:ext cx="147937" cy="16904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1050" dirty="0"/>
              </a:p>
            </p:txBody>
          </p:sp>
          <p:sp>
            <p:nvSpPr>
              <p:cNvPr id="82" name="Puszka 81"/>
              <p:cNvSpPr/>
              <p:nvPr/>
            </p:nvSpPr>
            <p:spPr>
              <a:xfrm>
                <a:off x="984123" y="4316168"/>
                <a:ext cx="116742" cy="1288094"/>
              </a:xfrm>
              <a:prstGeom prst="can">
                <a:avLst>
                  <a:gd name="adj" fmla="val 1203"/>
                </a:avLst>
              </a:pr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83" name="Grupa 82"/>
            <p:cNvGrpSpPr/>
            <p:nvPr/>
          </p:nvGrpSpPr>
          <p:grpSpPr>
            <a:xfrm>
              <a:off x="2540425" y="3437318"/>
              <a:ext cx="147937" cy="1414469"/>
              <a:chOff x="968526" y="4189793"/>
              <a:chExt cx="147937" cy="1414469"/>
            </a:xfrm>
          </p:grpSpPr>
          <p:sp>
            <p:nvSpPr>
              <p:cNvPr id="84" name="Elipsa 83"/>
              <p:cNvSpPr/>
              <p:nvPr/>
            </p:nvSpPr>
            <p:spPr>
              <a:xfrm>
                <a:off x="968526" y="4189793"/>
                <a:ext cx="147937" cy="16904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1050" dirty="0"/>
              </a:p>
            </p:txBody>
          </p:sp>
          <p:sp>
            <p:nvSpPr>
              <p:cNvPr id="85" name="Puszka 84"/>
              <p:cNvSpPr/>
              <p:nvPr/>
            </p:nvSpPr>
            <p:spPr>
              <a:xfrm>
                <a:off x="984123" y="4316168"/>
                <a:ext cx="116742" cy="1288094"/>
              </a:xfrm>
              <a:prstGeom prst="can">
                <a:avLst>
                  <a:gd name="adj" fmla="val 1203"/>
                </a:avLst>
              </a:pr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92" name="Grupa 91"/>
            <p:cNvGrpSpPr/>
            <p:nvPr/>
          </p:nvGrpSpPr>
          <p:grpSpPr>
            <a:xfrm>
              <a:off x="2651275" y="3719481"/>
              <a:ext cx="147937" cy="1414469"/>
              <a:chOff x="954237" y="4189793"/>
              <a:chExt cx="147937" cy="1414469"/>
            </a:xfrm>
          </p:grpSpPr>
          <p:sp>
            <p:nvSpPr>
              <p:cNvPr id="93" name="Elipsa 92"/>
              <p:cNvSpPr/>
              <p:nvPr/>
            </p:nvSpPr>
            <p:spPr>
              <a:xfrm>
                <a:off x="954237" y="4189793"/>
                <a:ext cx="147937" cy="16904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1050" dirty="0"/>
              </a:p>
            </p:txBody>
          </p:sp>
          <p:sp>
            <p:nvSpPr>
              <p:cNvPr id="94" name="Puszka 93"/>
              <p:cNvSpPr/>
              <p:nvPr/>
            </p:nvSpPr>
            <p:spPr>
              <a:xfrm>
                <a:off x="974597" y="4316168"/>
                <a:ext cx="116742" cy="1288094"/>
              </a:xfrm>
              <a:prstGeom prst="can">
                <a:avLst>
                  <a:gd name="adj" fmla="val 1203"/>
                </a:avLst>
              </a:pr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95" name="Grupa 94"/>
            <p:cNvGrpSpPr/>
            <p:nvPr/>
          </p:nvGrpSpPr>
          <p:grpSpPr>
            <a:xfrm>
              <a:off x="2877046" y="3593463"/>
              <a:ext cx="147937" cy="1414469"/>
              <a:chOff x="968526" y="4189793"/>
              <a:chExt cx="147937" cy="1414469"/>
            </a:xfrm>
          </p:grpSpPr>
          <p:sp>
            <p:nvSpPr>
              <p:cNvPr id="96" name="Elipsa 95"/>
              <p:cNvSpPr/>
              <p:nvPr/>
            </p:nvSpPr>
            <p:spPr>
              <a:xfrm>
                <a:off x="968526" y="4189793"/>
                <a:ext cx="147937" cy="16904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1050" dirty="0"/>
              </a:p>
            </p:txBody>
          </p:sp>
          <p:sp>
            <p:nvSpPr>
              <p:cNvPr id="97" name="Puszka 96"/>
              <p:cNvSpPr/>
              <p:nvPr/>
            </p:nvSpPr>
            <p:spPr>
              <a:xfrm>
                <a:off x="984123" y="4316168"/>
                <a:ext cx="116742" cy="1288094"/>
              </a:xfrm>
              <a:prstGeom prst="can">
                <a:avLst>
                  <a:gd name="adj" fmla="val 1203"/>
                </a:avLst>
              </a:pr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98" name="Grupa 97"/>
            <p:cNvGrpSpPr/>
            <p:nvPr/>
          </p:nvGrpSpPr>
          <p:grpSpPr>
            <a:xfrm>
              <a:off x="3097502" y="3437318"/>
              <a:ext cx="147937" cy="1414469"/>
              <a:chOff x="968526" y="4189793"/>
              <a:chExt cx="147937" cy="1414469"/>
            </a:xfrm>
          </p:grpSpPr>
          <p:sp>
            <p:nvSpPr>
              <p:cNvPr id="99" name="Elipsa 98"/>
              <p:cNvSpPr/>
              <p:nvPr/>
            </p:nvSpPr>
            <p:spPr>
              <a:xfrm>
                <a:off x="968526" y="4189793"/>
                <a:ext cx="147937" cy="16904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1050" dirty="0"/>
              </a:p>
            </p:txBody>
          </p:sp>
          <p:sp>
            <p:nvSpPr>
              <p:cNvPr id="100" name="Puszka 99"/>
              <p:cNvSpPr/>
              <p:nvPr/>
            </p:nvSpPr>
            <p:spPr>
              <a:xfrm>
                <a:off x="984123" y="4316168"/>
                <a:ext cx="116742" cy="1288094"/>
              </a:xfrm>
              <a:prstGeom prst="can">
                <a:avLst>
                  <a:gd name="adj" fmla="val 1203"/>
                </a:avLst>
              </a:pr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</p:grpSp>
      <p:grpSp>
        <p:nvGrpSpPr>
          <p:cNvPr id="187" name="Grupa 186"/>
          <p:cNvGrpSpPr/>
          <p:nvPr/>
        </p:nvGrpSpPr>
        <p:grpSpPr>
          <a:xfrm>
            <a:off x="3622238" y="4406829"/>
            <a:ext cx="1874966" cy="2057130"/>
            <a:chOff x="3609481" y="3432831"/>
            <a:chExt cx="1874966" cy="2057130"/>
          </a:xfrm>
        </p:grpSpPr>
        <p:sp>
          <p:nvSpPr>
            <p:cNvPr id="113" name="Sześcian 112"/>
            <p:cNvSpPr/>
            <p:nvPr/>
          </p:nvSpPr>
          <p:spPr>
            <a:xfrm>
              <a:off x="3609481" y="4861311"/>
              <a:ext cx="1874966" cy="628650"/>
            </a:xfrm>
            <a:prstGeom prst="cube">
              <a:avLst>
                <a:gd name="adj" fmla="val 57576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</a:rPr>
                <a:t>Si (111)</a:t>
              </a:r>
              <a:endParaRPr lang="pl-PL" b="1" dirty="0">
                <a:solidFill>
                  <a:schemeClr val="tx1"/>
                </a:solidFill>
              </a:endParaRPr>
            </a:p>
          </p:txBody>
        </p:sp>
        <p:grpSp>
          <p:nvGrpSpPr>
            <p:cNvPr id="114" name="Grupa 113"/>
            <p:cNvGrpSpPr/>
            <p:nvPr/>
          </p:nvGrpSpPr>
          <p:grpSpPr>
            <a:xfrm>
              <a:off x="3674115" y="3750788"/>
              <a:ext cx="203047" cy="1451973"/>
              <a:chOff x="4427122" y="3982039"/>
              <a:chExt cx="203047" cy="1451973"/>
            </a:xfrm>
          </p:grpSpPr>
          <p:sp>
            <p:nvSpPr>
              <p:cNvPr id="115" name="Elipsa 114"/>
              <p:cNvSpPr/>
              <p:nvPr/>
            </p:nvSpPr>
            <p:spPr>
              <a:xfrm>
                <a:off x="4427122" y="3982039"/>
                <a:ext cx="203047" cy="202991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1050" dirty="0"/>
              </a:p>
            </p:txBody>
          </p:sp>
          <p:sp>
            <p:nvSpPr>
              <p:cNvPr id="116" name="Prostokąt 115"/>
              <p:cNvSpPr/>
              <p:nvPr/>
            </p:nvSpPr>
            <p:spPr>
              <a:xfrm>
                <a:off x="4435626" y="4145918"/>
                <a:ext cx="189780" cy="128809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grpSp>
            <p:nvGrpSpPr>
              <p:cNvPr id="117" name="Grupa 116"/>
              <p:cNvGrpSpPr/>
              <p:nvPr/>
            </p:nvGrpSpPr>
            <p:grpSpPr>
              <a:xfrm>
                <a:off x="4454678" y="4019543"/>
                <a:ext cx="147937" cy="1414469"/>
                <a:chOff x="968526" y="4189793"/>
                <a:chExt cx="147937" cy="1414469"/>
              </a:xfrm>
            </p:grpSpPr>
            <p:sp>
              <p:nvSpPr>
                <p:cNvPr id="118" name="Elipsa 117"/>
                <p:cNvSpPr/>
                <p:nvPr/>
              </p:nvSpPr>
              <p:spPr>
                <a:xfrm>
                  <a:off x="968526" y="4189793"/>
                  <a:ext cx="147937" cy="169047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 sz="1050" dirty="0"/>
                </a:p>
              </p:txBody>
            </p:sp>
            <p:sp>
              <p:nvSpPr>
                <p:cNvPr id="119" name="Puszka 118"/>
                <p:cNvSpPr/>
                <p:nvPr/>
              </p:nvSpPr>
              <p:spPr>
                <a:xfrm>
                  <a:off x="979360" y="4316168"/>
                  <a:ext cx="116742" cy="1288094"/>
                </a:xfrm>
                <a:prstGeom prst="can">
                  <a:avLst>
                    <a:gd name="adj" fmla="val 1203"/>
                  </a:avLst>
                </a:prstGeom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</p:grpSp>
        <p:grpSp>
          <p:nvGrpSpPr>
            <p:cNvPr id="120" name="Grupa 119"/>
            <p:cNvGrpSpPr/>
            <p:nvPr/>
          </p:nvGrpSpPr>
          <p:grpSpPr>
            <a:xfrm>
              <a:off x="3894126" y="3601602"/>
              <a:ext cx="203047" cy="1451973"/>
              <a:chOff x="4427122" y="3982039"/>
              <a:chExt cx="203047" cy="1451973"/>
            </a:xfrm>
          </p:grpSpPr>
          <p:sp>
            <p:nvSpPr>
              <p:cNvPr id="121" name="Elipsa 120"/>
              <p:cNvSpPr/>
              <p:nvPr/>
            </p:nvSpPr>
            <p:spPr>
              <a:xfrm>
                <a:off x="4427122" y="3982039"/>
                <a:ext cx="203047" cy="202991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1050" dirty="0"/>
              </a:p>
            </p:txBody>
          </p:sp>
          <p:sp>
            <p:nvSpPr>
              <p:cNvPr id="122" name="Prostokąt 121"/>
              <p:cNvSpPr/>
              <p:nvPr/>
            </p:nvSpPr>
            <p:spPr>
              <a:xfrm>
                <a:off x="4435626" y="4145918"/>
                <a:ext cx="189780" cy="128809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grpSp>
            <p:nvGrpSpPr>
              <p:cNvPr id="123" name="Grupa 122"/>
              <p:cNvGrpSpPr/>
              <p:nvPr/>
            </p:nvGrpSpPr>
            <p:grpSpPr>
              <a:xfrm>
                <a:off x="4454678" y="4019543"/>
                <a:ext cx="147937" cy="1414469"/>
                <a:chOff x="968526" y="4189793"/>
                <a:chExt cx="147937" cy="1414469"/>
              </a:xfrm>
            </p:grpSpPr>
            <p:sp>
              <p:nvSpPr>
                <p:cNvPr id="124" name="Elipsa 123"/>
                <p:cNvSpPr/>
                <p:nvPr/>
              </p:nvSpPr>
              <p:spPr>
                <a:xfrm>
                  <a:off x="968526" y="4189793"/>
                  <a:ext cx="147937" cy="169047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 sz="1050" dirty="0"/>
                </a:p>
              </p:txBody>
            </p:sp>
            <p:sp>
              <p:nvSpPr>
                <p:cNvPr id="125" name="Puszka 124"/>
                <p:cNvSpPr/>
                <p:nvPr/>
              </p:nvSpPr>
              <p:spPr>
                <a:xfrm>
                  <a:off x="979360" y="4316168"/>
                  <a:ext cx="116742" cy="1288094"/>
                </a:xfrm>
                <a:prstGeom prst="can">
                  <a:avLst>
                    <a:gd name="adj" fmla="val 1203"/>
                  </a:avLst>
                </a:prstGeom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</p:grpSp>
        <p:grpSp>
          <p:nvGrpSpPr>
            <p:cNvPr id="126" name="Grupa 125"/>
            <p:cNvGrpSpPr/>
            <p:nvPr/>
          </p:nvGrpSpPr>
          <p:grpSpPr>
            <a:xfrm>
              <a:off x="4116269" y="3441453"/>
              <a:ext cx="203047" cy="1451973"/>
              <a:chOff x="4427122" y="3982039"/>
              <a:chExt cx="203047" cy="1451973"/>
            </a:xfrm>
          </p:grpSpPr>
          <p:sp>
            <p:nvSpPr>
              <p:cNvPr id="127" name="Elipsa 126"/>
              <p:cNvSpPr/>
              <p:nvPr/>
            </p:nvSpPr>
            <p:spPr>
              <a:xfrm>
                <a:off x="4427122" y="3982039"/>
                <a:ext cx="203047" cy="202991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1050" dirty="0"/>
              </a:p>
            </p:txBody>
          </p:sp>
          <p:sp>
            <p:nvSpPr>
              <p:cNvPr id="128" name="Prostokąt 127"/>
              <p:cNvSpPr/>
              <p:nvPr/>
            </p:nvSpPr>
            <p:spPr>
              <a:xfrm>
                <a:off x="4435626" y="4145918"/>
                <a:ext cx="189780" cy="128809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grpSp>
            <p:nvGrpSpPr>
              <p:cNvPr id="129" name="Grupa 128"/>
              <p:cNvGrpSpPr/>
              <p:nvPr/>
            </p:nvGrpSpPr>
            <p:grpSpPr>
              <a:xfrm>
                <a:off x="4454678" y="4019543"/>
                <a:ext cx="147937" cy="1414469"/>
                <a:chOff x="968526" y="4189793"/>
                <a:chExt cx="147937" cy="1414469"/>
              </a:xfrm>
            </p:grpSpPr>
            <p:sp>
              <p:nvSpPr>
                <p:cNvPr id="130" name="Elipsa 129"/>
                <p:cNvSpPr/>
                <p:nvPr/>
              </p:nvSpPr>
              <p:spPr>
                <a:xfrm>
                  <a:off x="968526" y="4189793"/>
                  <a:ext cx="147937" cy="169047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 sz="1050" dirty="0"/>
                </a:p>
              </p:txBody>
            </p:sp>
            <p:sp>
              <p:nvSpPr>
                <p:cNvPr id="131" name="Puszka 130"/>
                <p:cNvSpPr/>
                <p:nvPr/>
              </p:nvSpPr>
              <p:spPr>
                <a:xfrm>
                  <a:off x="979360" y="4316168"/>
                  <a:ext cx="116742" cy="1288094"/>
                </a:xfrm>
                <a:prstGeom prst="can">
                  <a:avLst>
                    <a:gd name="adj" fmla="val 1203"/>
                  </a:avLst>
                </a:prstGeom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</p:grpSp>
        <p:grpSp>
          <p:nvGrpSpPr>
            <p:cNvPr id="150" name="Grupa 149"/>
            <p:cNvGrpSpPr/>
            <p:nvPr/>
          </p:nvGrpSpPr>
          <p:grpSpPr>
            <a:xfrm>
              <a:off x="4216926" y="3746929"/>
              <a:ext cx="203047" cy="1451973"/>
              <a:chOff x="4427122" y="3982039"/>
              <a:chExt cx="203047" cy="1451973"/>
            </a:xfrm>
          </p:grpSpPr>
          <p:sp>
            <p:nvSpPr>
              <p:cNvPr id="151" name="Elipsa 150"/>
              <p:cNvSpPr/>
              <p:nvPr/>
            </p:nvSpPr>
            <p:spPr>
              <a:xfrm>
                <a:off x="4427122" y="3982039"/>
                <a:ext cx="203047" cy="202991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1050" dirty="0"/>
              </a:p>
            </p:txBody>
          </p:sp>
          <p:sp>
            <p:nvSpPr>
              <p:cNvPr id="152" name="Prostokąt 151"/>
              <p:cNvSpPr/>
              <p:nvPr/>
            </p:nvSpPr>
            <p:spPr>
              <a:xfrm>
                <a:off x="4435626" y="4145918"/>
                <a:ext cx="189780" cy="128809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grpSp>
            <p:nvGrpSpPr>
              <p:cNvPr id="153" name="Grupa 152"/>
              <p:cNvGrpSpPr/>
              <p:nvPr/>
            </p:nvGrpSpPr>
            <p:grpSpPr>
              <a:xfrm>
                <a:off x="4454678" y="4019543"/>
                <a:ext cx="147937" cy="1414469"/>
                <a:chOff x="968526" y="4189793"/>
                <a:chExt cx="147937" cy="1414469"/>
              </a:xfrm>
            </p:grpSpPr>
            <p:sp>
              <p:nvSpPr>
                <p:cNvPr id="154" name="Elipsa 153"/>
                <p:cNvSpPr/>
                <p:nvPr/>
              </p:nvSpPr>
              <p:spPr>
                <a:xfrm>
                  <a:off x="968526" y="4189793"/>
                  <a:ext cx="147937" cy="169047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 sz="1050" dirty="0"/>
                </a:p>
              </p:txBody>
            </p:sp>
            <p:sp>
              <p:nvSpPr>
                <p:cNvPr id="155" name="Puszka 154"/>
                <p:cNvSpPr/>
                <p:nvPr/>
              </p:nvSpPr>
              <p:spPr>
                <a:xfrm>
                  <a:off x="979360" y="4316168"/>
                  <a:ext cx="116742" cy="1288094"/>
                </a:xfrm>
                <a:prstGeom prst="can">
                  <a:avLst>
                    <a:gd name="adj" fmla="val 1203"/>
                  </a:avLst>
                </a:prstGeom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</p:grpSp>
        <p:grpSp>
          <p:nvGrpSpPr>
            <p:cNvPr id="156" name="Grupa 155"/>
            <p:cNvGrpSpPr/>
            <p:nvPr/>
          </p:nvGrpSpPr>
          <p:grpSpPr>
            <a:xfrm>
              <a:off x="4446463" y="3607269"/>
              <a:ext cx="203047" cy="1451973"/>
              <a:chOff x="4427122" y="3982039"/>
              <a:chExt cx="203047" cy="1451973"/>
            </a:xfrm>
          </p:grpSpPr>
          <p:sp>
            <p:nvSpPr>
              <p:cNvPr id="157" name="Elipsa 156"/>
              <p:cNvSpPr/>
              <p:nvPr/>
            </p:nvSpPr>
            <p:spPr>
              <a:xfrm>
                <a:off x="4427122" y="3982039"/>
                <a:ext cx="203047" cy="202991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1050" dirty="0"/>
              </a:p>
            </p:txBody>
          </p:sp>
          <p:sp>
            <p:nvSpPr>
              <p:cNvPr id="158" name="Prostokąt 157"/>
              <p:cNvSpPr/>
              <p:nvPr/>
            </p:nvSpPr>
            <p:spPr>
              <a:xfrm>
                <a:off x="4435626" y="4145918"/>
                <a:ext cx="189780" cy="128809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grpSp>
            <p:nvGrpSpPr>
              <p:cNvPr id="159" name="Grupa 158"/>
              <p:cNvGrpSpPr/>
              <p:nvPr/>
            </p:nvGrpSpPr>
            <p:grpSpPr>
              <a:xfrm>
                <a:off x="4454678" y="4019543"/>
                <a:ext cx="147937" cy="1414469"/>
                <a:chOff x="968526" y="4189793"/>
                <a:chExt cx="147937" cy="1414469"/>
              </a:xfrm>
            </p:grpSpPr>
            <p:sp>
              <p:nvSpPr>
                <p:cNvPr id="160" name="Elipsa 159"/>
                <p:cNvSpPr/>
                <p:nvPr/>
              </p:nvSpPr>
              <p:spPr>
                <a:xfrm>
                  <a:off x="968526" y="4189793"/>
                  <a:ext cx="147937" cy="169047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 sz="1050" dirty="0"/>
                </a:p>
              </p:txBody>
            </p:sp>
            <p:sp>
              <p:nvSpPr>
                <p:cNvPr id="161" name="Puszka 160"/>
                <p:cNvSpPr/>
                <p:nvPr/>
              </p:nvSpPr>
              <p:spPr>
                <a:xfrm>
                  <a:off x="979360" y="4316168"/>
                  <a:ext cx="116742" cy="1288094"/>
                </a:xfrm>
                <a:prstGeom prst="can">
                  <a:avLst>
                    <a:gd name="adj" fmla="val 1203"/>
                  </a:avLst>
                </a:prstGeom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</p:grpSp>
        <p:grpSp>
          <p:nvGrpSpPr>
            <p:cNvPr id="162" name="Grupa 161"/>
            <p:cNvGrpSpPr/>
            <p:nvPr/>
          </p:nvGrpSpPr>
          <p:grpSpPr>
            <a:xfrm>
              <a:off x="4663843" y="3432831"/>
              <a:ext cx="203047" cy="1451973"/>
              <a:chOff x="4427122" y="3982039"/>
              <a:chExt cx="203047" cy="1451973"/>
            </a:xfrm>
          </p:grpSpPr>
          <p:sp>
            <p:nvSpPr>
              <p:cNvPr id="163" name="Elipsa 162"/>
              <p:cNvSpPr/>
              <p:nvPr/>
            </p:nvSpPr>
            <p:spPr>
              <a:xfrm>
                <a:off x="4427122" y="3982039"/>
                <a:ext cx="203047" cy="202991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1050" dirty="0"/>
              </a:p>
            </p:txBody>
          </p:sp>
          <p:sp>
            <p:nvSpPr>
              <p:cNvPr id="164" name="Prostokąt 163"/>
              <p:cNvSpPr/>
              <p:nvPr/>
            </p:nvSpPr>
            <p:spPr>
              <a:xfrm>
                <a:off x="4435626" y="4145918"/>
                <a:ext cx="189780" cy="128809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grpSp>
            <p:nvGrpSpPr>
              <p:cNvPr id="165" name="Grupa 164"/>
              <p:cNvGrpSpPr/>
              <p:nvPr/>
            </p:nvGrpSpPr>
            <p:grpSpPr>
              <a:xfrm>
                <a:off x="4454678" y="4019543"/>
                <a:ext cx="147937" cy="1414469"/>
                <a:chOff x="968526" y="4189793"/>
                <a:chExt cx="147937" cy="1414469"/>
              </a:xfrm>
            </p:grpSpPr>
            <p:sp>
              <p:nvSpPr>
                <p:cNvPr id="166" name="Elipsa 165"/>
                <p:cNvSpPr/>
                <p:nvPr/>
              </p:nvSpPr>
              <p:spPr>
                <a:xfrm>
                  <a:off x="968526" y="4189793"/>
                  <a:ext cx="147937" cy="169047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 sz="1050" dirty="0"/>
                </a:p>
              </p:txBody>
            </p:sp>
            <p:sp>
              <p:nvSpPr>
                <p:cNvPr id="167" name="Puszka 166"/>
                <p:cNvSpPr/>
                <p:nvPr/>
              </p:nvSpPr>
              <p:spPr>
                <a:xfrm>
                  <a:off x="979360" y="4316168"/>
                  <a:ext cx="116742" cy="1288094"/>
                </a:xfrm>
                <a:prstGeom prst="can">
                  <a:avLst>
                    <a:gd name="adj" fmla="val 1203"/>
                  </a:avLst>
                </a:prstGeom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</p:grpSp>
        <p:grpSp>
          <p:nvGrpSpPr>
            <p:cNvPr id="168" name="Grupa 167"/>
            <p:cNvGrpSpPr/>
            <p:nvPr/>
          </p:nvGrpSpPr>
          <p:grpSpPr>
            <a:xfrm>
              <a:off x="4765366" y="3755552"/>
              <a:ext cx="203047" cy="1451973"/>
              <a:chOff x="4427122" y="3982039"/>
              <a:chExt cx="203047" cy="1451973"/>
            </a:xfrm>
          </p:grpSpPr>
          <p:sp>
            <p:nvSpPr>
              <p:cNvPr id="169" name="Elipsa 168"/>
              <p:cNvSpPr/>
              <p:nvPr/>
            </p:nvSpPr>
            <p:spPr>
              <a:xfrm>
                <a:off x="4427122" y="3982039"/>
                <a:ext cx="203047" cy="202991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1050" dirty="0"/>
              </a:p>
            </p:txBody>
          </p:sp>
          <p:sp>
            <p:nvSpPr>
              <p:cNvPr id="170" name="Prostokąt 169"/>
              <p:cNvSpPr/>
              <p:nvPr/>
            </p:nvSpPr>
            <p:spPr>
              <a:xfrm>
                <a:off x="4435626" y="4145918"/>
                <a:ext cx="189780" cy="128809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grpSp>
            <p:nvGrpSpPr>
              <p:cNvPr id="171" name="Grupa 170"/>
              <p:cNvGrpSpPr/>
              <p:nvPr/>
            </p:nvGrpSpPr>
            <p:grpSpPr>
              <a:xfrm>
                <a:off x="4454678" y="4019543"/>
                <a:ext cx="147937" cy="1414469"/>
                <a:chOff x="968526" y="4189793"/>
                <a:chExt cx="147937" cy="1414469"/>
              </a:xfrm>
            </p:grpSpPr>
            <p:sp>
              <p:nvSpPr>
                <p:cNvPr id="172" name="Elipsa 171"/>
                <p:cNvSpPr/>
                <p:nvPr/>
              </p:nvSpPr>
              <p:spPr>
                <a:xfrm>
                  <a:off x="968526" y="4189793"/>
                  <a:ext cx="147937" cy="169047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 sz="1050" dirty="0"/>
                </a:p>
              </p:txBody>
            </p:sp>
            <p:sp>
              <p:nvSpPr>
                <p:cNvPr id="173" name="Puszka 172"/>
                <p:cNvSpPr/>
                <p:nvPr/>
              </p:nvSpPr>
              <p:spPr>
                <a:xfrm>
                  <a:off x="979360" y="4316168"/>
                  <a:ext cx="116742" cy="1288094"/>
                </a:xfrm>
                <a:prstGeom prst="can">
                  <a:avLst>
                    <a:gd name="adj" fmla="val 1203"/>
                  </a:avLst>
                </a:prstGeom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</p:grpSp>
        <p:grpSp>
          <p:nvGrpSpPr>
            <p:cNvPr id="174" name="Grupa 173"/>
            <p:cNvGrpSpPr/>
            <p:nvPr/>
          </p:nvGrpSpPr>
          <p:grpSpPr>
            <a:xfrm>
              <a:off x="4994903" y="3615892"/>
              <a:ext cx="203047" cy="1451973"/>
              <a:chOff x="4427122" y="3982039"/>
              <a:chExt cx="203047" cy="1451973"/>
            </a:xfrm>
          </p:grpSpPr>
          <p:sp>
            <p:nvSpPr>
              <p:cNvPr id="175" name="Elipsa 174"/>
              <p:cNvSpPr/>
              <p:nvPr/>
            </p:nvSpPr>
            <p:spPr>
              <a:xfrm>
                <a:off x="4427122" y="3982039"/>
                <a:ext cx="203047" cy="202991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1050" dirty="0"/>
              </a:p>
            </p:txBody>
          </p:sp>
          <p:sp>
            <p:nvSpPr>
              <p:cNvPr id="176" name="Prostokąt 175"/>
              <p:cNvSpPr/>
              <p:nvPr/>
            </p:nvSpPr>
            <p:spPr>
              <a:xfrm>
                <a:off x="4435626" y="4145918"/>
                <a:ext cx="189780" cy="128809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grpSp>
            <p:nvGrpSpPr>
              <p:cNvPr id="177" name="Grupa 176"/>
              <p:cNvGrpSpPr/>
              <p:nvPr/>
            </p:nvGrpSpPr>
            <p:grpSpPr>
              <a:xfrm>
                <a:off x="4454678" y="4019543"/>
                <a:ext cx="147937" cy="1414469"/>
                <a:chOff x="968526" y="4189793"/>
                <a:chExt cx="147937" cy="1414469"/>
              </a:xfrm>
            </p:grpSpPr>
            <p:sp>
              <p:nvSpPr>
                <p:cNvPr id="178" name="Elipsa 177"/>
                <p:cNvSpPr/>
                <p:nvPr/>
              </p:nvSpPr>
              <p:spPr>
                <a:xfrm>
                  <a:off x="968526" y="4189793"/>
                  <a:ext cx="147937" cy="169047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 sz="1050" dirty="0"/>
                </a:p>
              </p:txBody>
            </p:sp>
            <p:sp>
              <p:nvSpPr>
                <p:cNvPr id="179" name="Puszka 178"/>
                <p:cNvSpPr/>
                <p:nvPr/>
              </p:nvSpPr>
              <p:spPr>
                <a:xfrm>
                  <a:off x="979360" y="4316168"/>
                  <a:ext cx="116742" cy="1288094"/>
                </a:xfrm>
                <a:prstGeom prst="can">
                  <a:avLst>
                    <a:gd name="adj" fmla="val 1203"/>
                  </a:avLst>
                </a:prstGeom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</p:grpSp>
        <p:grpSp>
          <p:nvGrpSpPr>
            <p:cNvPr id="180" name="Grupa 179"/>
            <p:cNvGrpSpPr/>
            <p:nvPr/>
          </p:nvGrpSpPr>
          <p:grpSpPr>
            <a:xfrm>
              <a:off x="5212283" y="3441454"/>
              <a:ext cx="203047" cy="1451973"/>
              <a:chOff x="4427122" y="3982039"/>
              <a:chExt cx="203047" cy="1451973"/>
            </a:xfrm>
          </p:grpSpPr>
          <p:sp>
            <p:nvSpPr>
              <p:cNvPr id="181" name="Elipsa 180"/>
              <p:cNvSpPr/>
              <p:nvPr/>
            </p:nvSpPr>
            <p:spPr>
              <a:xfrm>
                <a:off x="4427122" y="3982039"/>
                <a:ext cx="203047" cy="202991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1050" dirty="0"/>
              </a:p>
            </p:txBody>
          </p:sp>
          <p:sp>
            <p:nvSpPr>
              <p:cNvPr id="182" name="Prostokąt 181"/>
              <p:cNvSpPr/>
              <p:nvPr/>
            </p:nvSpPr>
            <p:spPr>
              <a:xfrm>
                <a:off x="4435626" y="4145918"/>
                <a:ext cx="189780" cy="128809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grpSp>
            <p:nvGrpSpPr>
              <p:cNvPr id="183" name="Grupa 182"/>
              <p:cNvGrpSpPr/>
              <p:nvPr/>
            </p:nvGrpSpPr>
            <p:grpSpPr>
              <a:xfrm>
                <a:off x="4454678" y="4019543"/>
                <a:ext cx="147937" cy="1414469"/>
                <a:chOff x="968526" y="4189793"/>
                <a:chExt cx="147937" cy="1414469"/>
              </a:xfrm>
            </p:grpSpPr>
            <p:sp>
              <p:nvSpPr>
                <p:cNvPr id="184" name="Elipsa 183"/>
                <p:cNvSpPr/>
                <p:nvPr/>
              </p:nvSpPr>
              <p:spPr>
                <a:xfrm>
                  <a:off x="968526" y="4189793"/>
                  <a:ext cx="147937" cy="169047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 sz="1050" dirty="0"/>
                </a:p>
              </p:txBody>
            </p:sp>
            <p:sp>
              <p:nvSpPr>
                <p:cNvPr id="185" name="Puszka 184"/>
                <p:cNvSpPr/>
                <p:nvPr/>
              </p:nvSpPr>
              <p:spPr>
                <a:xfrm>
                  <a:off x="979360" y="4316168"/>
                  <a:ext cx="116742" cy="1288094"/>
                </a:xfrm>
                <a:prstGeom prst="can">
                  <a:avLst>
                    <a:gd name="adj" fmla="val 1203"/>
                  </a:avLst>
                </a:prstGeom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</p:grpSp>
      </p:grpSp>
      <p:grpSp>
        <p:nvGrpSpPr>
          <p:cNvPr id="192" name="Grupa 191"/>
          <p:cNvGrpSpPr/>
          <p:nvPr/>
        </p:nvGrpSpPr>
        <p:grpSpPr>
          <a:xfrm>
            <a:off x="2466093" y="4189056"/>
            <a:ext cx="260568" cy="342680"/>
            <a:chOff x="1900910" y="3217751"/>
            <a:chExt cx="260568" cy="342680"/>
          </a:xfrm>
        </p:grpSpPr>
        <p:cxnSp>
          <p:nvCxnSpPr>
            <p:cNvPr id="189" name="Łącznik prosty ze strzałką 188"/>
            <p:cNvCxnSpPr/>
            <p:nvPr/>
          </p:nvCxnSpPr>
          <p:spPr>
            <a:xfrm flipH="1">
              <a:off x="1900910" y="3263536"/>
              <a:ext cx="224498" cy="296895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Elipsa 190"/>
            <p:cNvSpPr/>
            <p:nvPr/>
          </p:nvSpPr>
          <p:spPr>
            <a:xfrm>
              <a:off x="2099566" y="3217751"/>
              <a:ext cx="61912" cy="61912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93" name="Grupa 192"/>
          <p:cNvGrpSpPr/>
          <p:nvPr/>
        </p:nvGrpSpPr>
        <p:grpSpPr>
          <a:xfrm>
            <a:off x="2905180" y="4058619"/>
            <a:ext cx="260568" cy="342680"/>
            <a:chOff x="1900910" y="3217751"/>
            <a:chExt cx="260568" cy="342680"/>
          </a:xfrm>
        </p:grpSpPr>
        <p:cxnSp>
          <p:nvCxnSpPr>
            <p:cNvPr id="194" name="Łącznik prosty ze strzałką 193"/>
            <p:cNvCxnSpPr/>
            <p:nvPr/>
          </p:nvCxnSpPr>
          <p:spPr>
            <a:xfrm flipH="1">
              <a:off x="1900910" y="3263536"/>
              <a:ext cx="224498" cy="296895"/>
            </a:xfrm>
            <a:prstGeom prst="straightConnector1">
              <a:avLst/>
            </a:prstGeom>
            <a:ln w="28575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Elipsa 194"/>
            <p:cNvSpPr/>
            <p:nvPr/>
          </p:nvSpPr>
          <p:spPr>
            <a:xfrm>
              <a:off x="2099566" y="3217751"/>
              <a:ext cx="61912" cy="61912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196" name="pole tekstowe 195"/>
          <p:cNvSpPr txBox="1"/>
          <p:nvPr/>
        </p:nvSpPr>
        <p:spPr>
          <a:xfrm>
            <a:off x="2493501" y="3881094"/>
            <a:ext cx="393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Te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197" name="pole tekstowe 196"/>
          <p:cNvSpPr txBox="1"/>
          <p:nvPr/>
        </p:nvSpPr>
        <p:spPr>
          <a:xfrm>
            <a:off x="2927070" y="3768765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Cd</a:t>
            </a:r>
            <a:endParaRPr lang="pl-PL" b="1" dirty="0">
              <a:solidFill>
                <a:srgbClr val="92D050"/>
              </a:solidFill>
            </a:endParaRPr>
          </a:p>
        </p:txBody>
      </p:sp>
      <p:grpSp>
        <p:nvGrpSpPr>
          <p:cNvPr id="198" name="Grupa 197"/>
          <p:cNvGrpSpPr/>
          <p:nvPr/>
        </p:nvGrpSpPr>
        <p:grpSpPr>
          <a:xfrm>
            <a:off x="1637368" y="4094238"/>
            <a:ext cx="260568" cy="342680"/>
            <a:chOff x="1900910" y="3217751"/>
            <a:chExt cx="260568" cy="342680"/>
          </a:xfrm>
        </p:grpSpPr>
        <p:cxnSp>
          <p:nvCxnSpPr>
            <p:cNvPr id="199" name="Łącznik prosty ze strzałką 198"/>
            <p:cNvCxnSpPr/>
            <p:nvPr/>
          </p:nvCxnSpPr>
          <p:spPr>
            <a:xfrm flipH="1">
              <a:off x="1900910" y="3263536"/>
              <a:ext cx="224498" cy="296895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Elipsa 199"/>
            <p:cNvSpPr/>
            <p:nvPr/>
          </p:nvSpPr>
          <p:spPr>
            <a:xfrm>
              <a:off x="2099566" y="3217751"/>
              <a:ext cx="61912" cy="61912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201" name="Grupa 200"/>
          <p:cNvGrpSpPr/>
          <p:nvPr/>
        </p:nvGrpSpPr>
        <p:grpSpPr>
          <a:xfrm>
            <a:off x="2082117" y="3996992"/>
            <a:ext cx="260568" cy="342680"/>
            <a:chOff x="1900910" y="3217751"/>
            <a:chExt cx="260568" cy="342680"/>
          </a:xfrm>
        </p:grpSpPr>
        <p:cxnSp>
          <p:nvCxnSpPr>
            <p:cNvPr id="202" name="Łącznik prosty ze strzałką 201"/>
            <p:cNvCxnSpPr/>
            <p:nvPr/>
          </p:nvCxnSpPr>
          <p:spPr>
            <a:xfrm flipH="1">
              <a:off x="1900910" y="3263536"/>
              <a:ext cx="224498" cy="296895"/>
            </a:xfrm>
            <a:prstGeom prst="straightConnector1">
              <a:avLst/>
            </a:prstGeom>
            <a:ln w="28575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Elipsa 202"/>
            <p:cNvSpPr/>
            <p:nvPr/>
          </p:nvSpPr>
          <p:spPr>
            <a:xfrm>
              <a:off x="2099566" y="3217751"/>
              <a:ext cx="61912" cy="61912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04" name="pole tekstowe 203"/>
          <p:cNvSpPr txBox="1"/>
          <p:nvPr/>
        </p:nvSpPr>
        <p:spPr>
          <a:xfrm>
            <a:off x="1731275" y="3764297"/>
            <a:ext cx="393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Te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205" name="pole tekstowe 204"/>
          <p:cNvSpPr txBox="1"/>
          <p:nvPr/>
        </p:nvSpPr>
        <p:spPr>
          <a:xfrm>
            <a:off x="2126182" y="3692192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Cd</a:t>
            </a:r>
            <a:endParaRPr lang="pl-PL" b="1" dirty="0">
              <a:solidFill>
                <a:srgbClr val="92D050"/>
              </a:solidFill>
            </a:endParaRPr>
          </a:p>
        </p:txBody>
      </p:sp>
      <p:cxnSp>
        <p:nvCxnSpPr>
          <p:cNvPr id="206" name="Łącznik prosty ze strzałką 205"/>
          <p:cNvCxnSpPr/>
          <p:nvPr/>
        </p:nvCxnSpPr>
        <p:spPr>
          <a:xfrm>
            <a:off x="3165748" y="5633180"/>
            <a:ext cx="339622" cy="3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7" name="pole tekstowe 206"/>
          <p:cNvSpPr txBox="1"/>
          <p:nvPr/>
        </p:nvSpPr>
        <p:spPr>
          <a:xfrm>
            <a:off x="3720008" y="3968820"/>
            <a:ext cx="19718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Core-shell nanowires</a:t>
            </a:r>
            <a:endParaRPr lang="pl-PL" sz="1600" b="1" dirty="0"/>
          </a:p>
        </p:txBody>
      </p:sp>
      <p:cxnSp>
        <p:nvCxnSpPr>
          <p:cNvPr id="208" name="Łącznik prosty ze strzałką 207"/>
          <p:cNvCxnSpPr/>
          <p:nvPr/>
        </p:nvCxnSpPr>
        <p:spPr>
          <a:xfrm flipH="1">
            <a:off x="5330046" y="5383526"/>
            <a:ext cx="343199" cy="32388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Łącznik prosty ze strzałką 209"/>
          <p:cNvCxnSpPr/>
          <p:nvPr/>
        </p:nvCxnSpPr>
        <p:spPr>
          <a:xfrm flipH="1">
            <a:off x="5415412" y="4986267"/>
            <a:ext cx="212700" cy="20535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pole tekstowe 211"/>
          <p:cNvSpPr txBox="1"/>
          <p:nvPr/>
        </p:nvSpPr>
        <p:spPr>
          <a:xfrm>
            <a:off x="5497204" y="4641615"/>
            <a:ext cx="1177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B0F0"/>
                </a:solidFill>
              </a:rPr>
              <a:t>CdTe</a:t>
            </a:r>
            <a:r>
              <a:rPr lang="en-US" b="1" dirty="0" smtClean="0">
                <a:solidFill>
                  <a:srgbClr val="00B0F0"/>
                </a:solidFill>
              </a:rPr>
              <a:t> shell</a:t>
            </a:r>
            <a:endParaRPr lang="pl-PL" b="1" dirty="0">
              <a:solidFill>
                <a:srgbClr val="00B0F0"/>
              </a:solidFill>
            </a:endParaRPr>
          </a:p>
        </p:txBody>
      </p:sp>
      <p:sp>
        <p:nvSpPr>
          <p:cNvPr id="213" name="pole tekstowe 212"/>
          <p:cNvSpPr txBox="1"/>
          <p:nvPr/>
        </p:nvSpPr>
        <p:spPr>
          <a:xfrm>
            <a:off x="5548937" y="5069893"/>
            <a:ext cx="1177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B050"/>
                </a:solidFill>
              </a:rPr>
              <a:t>ZnTe</a:t>
            </a:r>
            <a:r>
              <a:rPr lang="en-US" b="1" dirty="0" smtClean="0">
                <a:solidFill>
                  <a:srgbClr val="00B050"/>
                </a:solidFill>
              </a:rPr>
              <a:t> core</a:t>
            </a:r>
            <a:endParaRPr lang="pl-PL" b="1" dirty="0">
              <a:solidFill>
                <a:srgbClr val="00B050"/>
              </a:solidFill>
            </a:endParaRPr>
          </a:p>
        </p:txBody>
      </p:sp>
      <p:pic>
        <p:nvPicPr>
          <p:cNvPr id="19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257" y="1008672"/>
            <a:ext cx="3769731" cy="4571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rostokąt 1"/>
          <p:cNvSpPr/>
          <p:nvPr/>
        </p:nvSpPr>
        <p:spPr>
          <a:xfrm>
            <a:off x="-10670" y="0"/>
            <a:ext cx="51966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Hetero-nanowires fabrication</a:t>
            </a:r>
          </a:p>
        </p:txBody>
      </p:sp>
      <p:sp>
        <p:nvSpPr>
          <p:cNvPr id="3" name="Prostokąt 2"/>
          <p:cNvSpPr/>
          <p:nvPr/>
        </p:nvSpPr>
        <p:spPr>
          <a:xfrm>
            <a:off x="156448" y="1410749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pl-PL" sz="5400" b="1" cap="none" spc="0" dirty="0">
              <a:ln w="12700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9" name="Prostokąt 208"/>
          <p:cNvSpPr/>
          <p:nvPr/>
        </p:nvSpPr>
        <p:spPr>
          <a:xfrm>
            <a:off x="77365" y="38660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pl-PL" sz="5400" b="1" cap="none" spc="0" dirty="0">
              <a:ln w="12700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Prostokąt 3"/>
          <p:cNvSpPr/>
          <p:nvPr/>
        </p:nvSpPr>
        <p:spPr>
          <a:xfrm rot="16200000">
            <a:off x="3792025" y="2558200"/>
            <a:ext cx="912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1 - 4</a:t>
            </a:r>
            <a:r>
              <a:rPr lang="el-GR" b="1" dirty="0"/>
              <a:t>μ</a:t>
            </a:r>
            <a:r>
              <a:rPr lang="en-US" b="1" dirty="0"/>
              <a:t>m</a:t>
            </a:r>
            <a:endParaRPr lang="pl-PL" b="1" dirty="0"/>
          </a:p>
        </p:txBody>
      </p:sp>
      <p:cxnSp>
        <p:nvCxnSpPr>
          <p:cNvPr id="211" name="Łącznik prosty ze strzałką 210"/>
          <p:cNvCxnSpPr/>
          <p:nvPr/>
        </p:nvCxnSpPr>
        <p:spPr>
          <a:xfrm flipV="1">
            <a:off x="4097824" y="2076536"/>
            <a:ext cx="0" cy="1263092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prstDash val="solid"/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4" name="Łącznik prosty ze strzałką 213"/>
          <p:cNvCxnSpPr/>
          <p:nvPr/>
        </p:nvCxnSpPr>
        <p:spPr>
          <a:xfrm>
            <a:off x="3631658" y="2060666"/>
            <a:ext cx="353371" cy="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prstDash val="solid"/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Prostokąt 7"/>
          <p:cNvSpPr/>
          <p:nvPr/>
        </p:nvSpPr>
        <p:spPr>
          <a:xfrm>
            <a:off x="1476587" y="1749137"/>
            <a:ext cx="20338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Diameter: 20 - 100nm</a:t>
            </a:r>
            <a:endParaRPr lang="en-US" sz="1600" b="1" dirty="0"/>
          </a:p>
        </p:txBody>
      </p:sp>
      <p:cxnSp>
        <p:nvCxnSpPr>
          <p:cNvPr id="215" name="Łącznik prosty ze strzałką 214"/>
          <p:cNvCxnSpPr/>
          <p:nvPr/>
        </p:nvCxnSpPr>
        <p:spPr>
          <a:xfrm flipH="1">
            <a:off x="4012447" y="1723961"/>
            <a:ext cx="343199" cy="323881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pole tekstowe 215"/>
          <p:cNvSpPr txBox="1"/>
          <p:nvPr/>
        </p:nvSpPr>
        <p:spPr>
          <a:xfrm>
            <a:off x="4315204" y="1441130"/>
            <a:ext cx="1177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B050"/>
                </a:solidFill>
              </a:rPr>
              <a:t>ZnTe</a:t>
            </a:r>
            <a:endParaRPr lang="pl-PL" b="1" dirty="0">
              <a:solidFill>
                <a:srgbClr val="00B050"/>
              </a:solidFill>
            </a:endParaRPr>
          </a:p>
        </p:txBody>
      </p:sp>
      <p:sp>
        <p:nvSpPr>
          <p:cNvPr id="217" name="Prostokąt 216"/>
          <p:cNvSpPr/>
          <p:nvPr/>
        </p:nvSpPr>
        <p:spPr>
          <a:xfrm>
            <a:off x="77365" y="670118"/>
            <a:ext cx="3376309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Molecular Beam Epitaxy: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B0F0"/>
                </a:solidFill>
              </a:rPr>
              <a:t>Vapor-Liquid-Solid mechanism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219" name="Symbol zastępczy numeru slajdu 1"/>
          <p:cNvSpPr>
            <a:spLocks noGrp="1"/>
          </p:cNvSpPr>
          <p:nvPr>
            <p:ph type="sldNum" sz="quarter" idx="12"/>
          </p:nvPr>
        </p:nvSpPr>
        <p:spPr>
          <a:xfrm>
            <a:off x="9448800" y="0"/>
            <a:ext cx="2743200" cy="365125"/>
          </a:xfrm>
        </p:spPr>
        <p:txBody>
          <a:bodyPr/>
          <a:lstStyle/>
          <a:p>
            <a:fld id="{88AA7810-D812-4F19-B5D9-B8472DB6C3C6}" type="slidenum">
              <a:rPr lang="uk-UA" sz="1800" b="1" smtClean="0"/>
              <a:t>3</a:t>
            </a:fld>
            <a:endParaRPr lang="uk-UA" sz="1600" b="1" dirty="0"/>
          </a:p>
        </p:txBody>
      </p:sp>
      <p:sp>
        <p:nvSpPr>
          <p:cNvPr id="5" name="Prostokąt 4"/>
          <p:cNvSpPr/>
          <p:nvPr/>
        </p:nvSpPr>
        <p:spPr>
          <a:xfrm>
            <a:off x="5691830" y="3396631"/>
            <a:ext cx="1322093" cy="2054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Sample</a:t>
            </a:r>
            <a:endParaRPr lang="pl-PL" b="1" dirty="0"/>
          </a:p>
        </p:txBody>
      </p:sp>
      <p:sp>
        <p:nvSpPr>
          <p:cNvPr id="218" name="Prostokąt 217"/>
          <p:cNvSpPr/>
          <p:nvPr/>
        </p:nvSpPr>
        <p:spPr>
          <a:xfrm>
            <a:off x="6118800" y="1634119"/>
            <a:ext cx="396623" cy="60671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20" name="Prostokąt 219"/>
          <p:cNvSpPr/>
          <p:nvPr/>
        </p:nvSpPr>
        <p:spPr>
          <a:xfrm rot="1708100">
            <a:off x="6879025" y="1757310"/>
            <a:ext cx="396623" cy="60671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21" name="Prostokąt 220"/>
          <p:cNvSpPr/>
          <p:nvPr/>
        </p:nvSpPr>
        <p:spPr>
          <a:xfrm rot="20014284">
            <a:off x="5349005" y="1764359"/>
            <a:ext cx="396623" cy="606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5691830" y="1221372"/>
            <a:ext cx="1476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Effusion cells 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7" name="Elipsa 6"/>
          <p:cNvSpPr/>
          <p:nvPr/>
        </p:nvSpPr>
        <p:spPr>
          <a:xfrm>
            <a:off x="5761616" y="2482344"/>
            <a:ext cx="94565" cy="94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2" name="Elipsa 221"/>
          <p:cNvSpPr/>
          <p:nvPr/>
        </p:nvSpPr>
        <p:spPr>
          <a:xfrm>
            <a:off x="6178660" y="2297677"/>
            <a:ext cx="94565" cy="9456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3" name="Elipsa 222"/>
          <p:cNvSpPr/>
          <p:nvPr/>
        </p:nvSpPr>
        <p:spPr>
          <a:xfrm>
            <a:off x="6779841" y="2419160"/>
            <a:ext cx="94565" cy="9456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4" name="Elipsa 223"/>
          <p:cNvSpPr/>
          <p:nvPr/>
        </p:nvSpPr>
        <p:spPr>
          <a:xfrm>
            <a:off x="6779841" y="2571560"/>
            <a:ext cx="94565" cy="9456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5" name="Elipsa 224"/>
          <p:cNvSpPr/>
          <p:nvPr/>
        </p:nvSpPr>
        <p:spPr>
          <a:xfrm>
            <a:off x="6468140" y="3151798"/>
            <a:ext cx="94565" cy="9456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6" name="Elipsa 225"/>
          <p:cNvSpPr/>
          <p:nvPr/>
        </p:nvSpPr>
        <p:spPr>
          <a:xfrm>
            <a:off x="6515422" y="2913745"/>
            <a:ext cx="94565" cy="9456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7" name="Elipsa 226"/>
          <p:cNvSpPr/>
          <p:nvPr/>
        </p:nvSpPr>
        <p:spPr>
          <a:xfrm>
            <a:off x="6627797" y="3002712"/>
            <a:ext cx="94565" cy="9456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8" name="Elipsa 227"/>
          <p:cNvSpPr/>
          <p:nvPr/>
        </p:nvSpPr>
        <p:spPr>
          <a:xfrm>
            <a:off x="6635771" y="2819180"/>
            <a:ext cx="94565" cy="9456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9" name="Elipsa 228"/>
          <p:cNvSpPr/>
          <p:nvPr/>
        </p:nvSpPr>
        <p:spPr>
          <a:xfrm>
            <a:off x="6663838" y="2647460"/>
            <a:ext cx="94565" cy="9456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0" name="Elipsa 229"/>
          <p:cNvSpPr/>
          <p:nvPr/>
        </p:nvSpPr>
        <p:spPr>
          <a:xfrm>
            <a:off x="6781621" y="2723819"/>
            <a:ext cx="94565" cy="9456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1" name="Elipsa 230"/>
          <p:cNvSpPr/>
          <p:nvPr/>
        </p:nvSpPr>
        <p:spPr>
          <a:xfrm>
            <a:off x="6919358" y="2407102"/>
            <a:ext cx="94565" cy="9456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2" name="Elipsa 231"/>
          <p:cNvSpPr/>
          <p:nvPr/>
        </p:nvSpPr>
        <p:spPr>
          <a:xfrm>
            <a:off x="6380080" y="2297678"/>
            <a:ext cx="94565" cy="9456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3" name="Elipsa 232"/>
          <p:cNvSpPr/>
          <p:nvPr/>
        </p:nvSpPr>
        <p:spPr>
          <a:xfrm>
            <a:off x="6308990" y="2557857"/>
            <a:ext cx="94565" cy="9456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4" name="Elipsa 233"/>
          <p:cNvSpPr/>
          <p:nvPr/>
        </p:nvSpPr>
        <p:spPr>
          <a:xfrm>
            <a:off x="6258311" y="2427633"/>
            <a:ext cx="94565" cy="9456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5" name="Elipsa 234"/>
          <p:cNvSpPr/>
          <p:nvPr/>
        </p:nvSpPr>
        <p:spPr>
          <a:xfrm>
            <a:off x="6181136" y="2590809"/>
            <a:ext cx="94565" cy="9456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6" name="Elipsa 235"/>
          <p:cNvSpPr/>
          <p:nvPr/>
        </p:nvSpPr>
        <p:spPr>
          <a:xfrm>
            <a:off x="6285515" y="2722607"/>
            <a:ext cx="94565" cy="9456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7" name="Elipsa 236"/>
          <p:cNvSpPr/>
          <p:nvPr/>
        </p:nvSpPr>
        <p:spPr>
          <a:xfrm>
            <a:off x="6258311" y="2885332"/>
            <a:ext cx="94565" cy="9456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8" name="Elipsa 237"/>
          <p:cNvSpPr/>
          <p:nvPr/>
        </p:nvSpPr>
        <p:spPr>
          <a:xfrm>
            <a:off x="6292020" y="3057352"/>
            <a:ext cx="94565" cy="9456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9" name="Elipsa 238"/>
          <p:cNvSpPr/>
          <p:nvPr/>
        </p:nvSpPr>
        <p:spPr>
          <a:xfrm>
            <a:off x="5761616" y="2357248"/>
            <a:ext cx="94565" cy="94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0" name="Elipsa 239"/>
          <p:cNvSpPr/>
          <p:nvPr/>
        </p:nvSpPr>
        <p:spPr>
          <a:xfrm>
            <a:off x="5628112" y="2419159"/>
            <a:ext cx="94565" cy="94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1" name="Elipsa 240"/>
          <p:cNvSpPr/>
          <p:nvPr/>
        </p:nvSpPr>
        <p:spPr>
          <a:xfrm>
            <a:off x="5761616" y="2644904"/>
            <a:ext cx="94565" cy="94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2" name="Elipsa 241"/>
          <p:cNvSpPr/>
          <p:nvPr/>
        </p:nvSpPr>
        <p:spPr>
          <a:xfrm>
            <a:off x="5875951" y="2514831"/>
            <a:ext cx="94565" cy="94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3" name="Elipsa 242"/>
          <p:cNvSpPr/>
          <p:nvPr/>
        </p:nvSpPr>
        <p:spPr>
          <a:xfrm>
            <a:off x="5924567" y="2764638"/>
            <a:ext cx="94565" cy="94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4" name="Elipsa 243"/>
          <p:cNvSpPr/>
          <p:nvPr/>
        </p:nvSpPr>
        <p:spPr>
          <a:xfrm>
            <a:off x="5914016" y="2634744"/>
            <a:ext cx="94565" cy="94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5" name="Elipsa 244"/>
          <p:cNvSpPr/>
          <p:nvPr/>
        </p:nvSpPr>
        <p:spPr>
          <a:xfrm>
            <a:off x="5924567" y="2961028"/>
            <a:ext cx="94565" cy="94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6" name="Elipsa 245"/>
          <p:cNvSpPr/>
          <p:nvPr/>
        </p:nvSpPr>
        <p:spPr>
          <a:xfrm>
            <a:off x="6076713" y="3029360"/>
            <a:ext cx="94565" cy="94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7" name="Elipsa 246"/>
          <p:cNvSpPr/>
          <p:nvPr/>
        </p:nvSpPr>
        <p:spPr>
          <a:xfrm>
            <a:off x="6131377" y="3191993"/>
            <a:ext cx="94565" cy="94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rostokąt 9"/>
          <p:cNvSpPr/>
          <p:nvPr/>
        </p:nvSpPr>
        <p:spPr>
          <a:xfrm>
            <a:off x="7147435" y="292387"/>
            <a:ext cx="7717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MBE</a:t>
            </a:r>
            <a:endParaRPr lang="pl-PL" dirty="0"/>
          </a:p>
        </p:txBody>
      </p:sp>
      <p:cxnSp>
        <p:nvCxnSpPr>
          <p:cNvPr id="248" name="Łącznik prosty ze strzałką 247"/>
          <p:cNvCxnSpPr/>
          <p:nvPr/>
        </p:nvCxnSpPr>
        <p:spPr>
          <a:xfrm flipH="1">
            <a:off x="7168709" y="681497"/>
            <a:ext cx="367195" cy="493501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Łącznik prosty ze strzałką 248"/>
          <p:cNvCxnSpPr/>
          <p:nvPr/>
        </p:nvCxnSpPr>
        <p:spPr>
          <a:xfrm>
            <a:off x="7535903" y="681497"/>
            <a:ext cx="404567" cy="469686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pole tekstowe 252"/>
          <p:cNvSpPr txBox="1"/>
          <p:nvPr/>
        </p:nvSpPr>
        <p:spPr>
          <a:xfrm>
            <a:off x="233176" y="2417356"/>
            <a:ext cx="108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cs typeface="Arial" panose="020B0604020202020204" pitchFamily="34" charset="0"/>
              </a:rPr>
              <a:t>T </a:t>
            </a: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b="1" dirty="0" smtClean="0">
                <a:solidFill>
                  <a:srgbClr val="C00000"/>
                </a:solidFill>
                <a:cs typeface="Arial" panose="020B0604020202020204" pitchFamily="34" charset="0"/>
              </a:rPr>
              <a:t> 380°C</a:t>
            </a:r>
            <a:endParaRPr lang="pl-PL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sp>
        <p:nvSpPr>
          <p:cNvPr id="254" name="pole tekstowe 253"/>
          <p:cNvSpPr txBox="1"/>
          <p:nvPr/>
        </p:nvSpPr>
        <p:spPr>
          <a:xfrm>
            <a:off x="156448" y="5223378"/>
            <a:ext cx="108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cs typeface="Arial" panose="020B0604020202020204" pitchFamily="34" charset="0"/>
              </a:rPr>
              <a:t>T </a:t>
            </a: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b="1" dirty="0" smtClean="0">
                <a:solidFill>
                  <a:srgbClr val="C00000"/>
                </a:solidFill>
                <a:cs typeface="Arial" panose="020B0604020202020204" pitchFamily="34" charset="0"/>
              </a:rPr>
              <a:t> 340°C</a:t>
            </a:r>
            <a:endParaRPr lang="pl-PL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41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" grpId="0"/>
      <p:bldP spid="197" grpId="0"/>
      <p:bldP spid="204" grpId="0"/>
      <p:bldP spid="205" grpId="0"/>
      <p:bldP spid="207" grpId="0"/>
      <p:bldP spid="212" grpId="0"/>
      <p:bldP spid="213" grpId="0"/>
      <p:bldP spid="209" grpId="0"/>
      <p:bldP spid="25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0" y="0"/>
            <a:ext cx="35114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Receiving </a:t>
            </a:r>
            <a:r>
              <a:rPr lang="en-US" sz="3200" b="1" dirty="0"/>
              <a:t>TEM data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8545" y="3315871"/>
            <a:ext cx="3475479" cy="2705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853" y="3400505"/>
            <a:ext cx="3698036" cy="61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cxnSp>
        <p:nvCxnSpPr>
          <p:cNvPr id="4103" name="AutoShape 7"/>
          <p:cNvCxnSpPr>
            <a:cxnSpLocks noChangeShapeType="1"/>
          </p:cNvCxnSpPr>
          <p:nvPr/>
        </p:nvCxnSpPr>
        <p:spPr bwMode="auto">
          <a:xfrm>
            <a:off x="4824869" y="3454003"/>
            <a:ext cx="2985177" cy="0"/>
          </a:xfrm>
          <a:prstGeom prst="straightConnector1">
            <a:avLst/>
          </a:prstGeom>
          <a:noFill/>
          <a:ln w="38100" algn="ctr">
            <a:solidFill>
              <a:srgbClr val="FFC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806600"/>
                  </a:outerShdw>
                </a:effectLst>
              </a14:hiddenEffects>
            </a:ext>
          </a:extLst>
        </p:spPr>
      </p:cxnSp>
      <p:cxnSp>
        <p:nvCxnSpPr>
          <p:cNvPr id="4104" name="AutoShape 8"/>
          <p:cNvCxnSpPr>
            <a:cxnSpLocks noChangeShapeType="1"/>
          </p:cNvCxnSpPr>
          <p:nvPr/>
        </p:nvCxnSpPr>
        <p:spPr bwMode="auto">
          <a:xfrm flipH="1">
            <a:off x="4490508" y="3431266"/>
            <a:ext cx="319650" cy="678085"/>
          </a:xfrm>
          <a:prstGeom prst="straightConnector1">
            <a:avLst/>
          </a:prstGeom>
          <a:noFill/>
          <a:ln w="38100" algn="ctr">
            <a:solidFill>
              <a:srgbClr val="FFC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806600"/>
                  </a:outerShdw>
                </a:effectLst>
              </a14:hiddenEffects>
            </a:ext>
          </a:extLst>
        </p:spPr>
      </p:cxn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5772989" y="2665225"/>
            <a:ext cx="731582" cy="228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l-PL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cs typeface="Arial" pitchFamily="34" charset="0"/>
              </a:rPr>
              <a:t>e-beam</a:t>
            </a:r>
            <a:endParaRPr kumimoji="0" lang="pl-PL" alt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5341123" y="3158427"/>
            <a:ext cx="731583" cy="228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l-PL" sz="1600" b="1" i="0" u="none" strike="noStrike" cap="none" normalizeH="0" baseline="0" smtClean="0">
                <a:ln>
                  <a:noFill/>
                </a:ln>
                <a:solidFill>
                  <a:srgbClr val="004DC0"/>
                </a:solidFill>
                <a:effectLst/>
                <a:latin typeface="Calibri" pitchFamily="34" charset="0"/>
                <a:cs typeface="Arial" pitchFamily="34" charset="0"/>
              </a:rPr>
              <a:t>60 px</a:t>
            </a: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109" name="AutoShape 13"/>
          <p:cNvCxnSpPr>
            <a:cxnSpLocks noChangeShapeType="1"/>
          </p:cNvCxnSpPr>
          <p:nvPr/>
        </p:nvCxnSpPr>
        <p:spPr bwMode="auto">
          <a:xfrm>
            <a:off x="4996062" y="3742891"/>
            <a:ext cx="1382918" cy="10700"/>
          </a:xfrm>
          <a:prstGeom prst="straightConnector1">
            <a:avLst/>
          </a:prstGeom>
          <a:noFill/>
          <a:ln w="57150" cap="rnd" algn="ctr">
            <a:solidFill>
              <a:srgbClr val="00B0F0">
                <a:alpha val="60001"/>
              </a:srgbClr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806600"/>
                  </a:outerShdw>
                </a:effectLst>
              </a14:hiddenEffects>
            </a:ext>
          </a:extLst>
        </p:spPr>
      </p:cxnSp>
      <p:cxnSp>
        <p:nvCxnSpPr>
          <p:cNvPr id="4110" name="AutoShape 14"/>
          <p:cNvCxnSpPr>
            <a:cxnSpLocks noChangeShapeType="1"/>
          </p:cNvCxnSpPr>
          <p:nvPr/>
        </p:nvCxnSpPr>
        <p:spPr bwMode="auto">
          <a:xfrm>
            <a:off x="5057585" y="3587747"/>
            <a:ext cx="2642792" cy="18724"/>
          </a:xfrm>
          <a:prstGeom prst="straightConnector1">
            <a:avLst/>
          </a:prstGeom>
          <a:noFill/>
          <a:ln w="57150" cap="rnd" algn="ctr">
            <a:solidFill>
              <a:srgbClr val="00B0F0">
                <a:alpha val="60001"/>
              </a:srgbClr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806600"/>
                  </a:outerShdw>
                </a:effectLst>
              </a14:hiddenEffects>
            </a:ext>
          </a:extLst>
        </p:spPr>
      </p:cxnSp>
      <p:cxnSp>
        <p:nvCxnSpPr>
          <p:cNvPr id="4111" name="AutoShape 15"/>
          <p:cNvCxnSpPr>
            <a:cxnSpLocks noChangeShapeType="1"/>
          </p:cNvCxnSpPr>
          <p:nvPr/>
        </p:nvCxnSpPr>
        <p:spPr bwMode="auto">
          <a:xfrm>
            <a:off x="5089683" y="3514187"/>
            <a:ext cx="2682915" cy="18724"/>
          </a:xfrm>
          <a:prstGeom prst="straightConnector1">
            <a:avLst/>
          </a:prstGeom>
          <a:noFill/>
          <a:ln w="57150" cap="rnd" algn="ctr">
            <a:solidFill>
              <a:srgbClr val="00B0F0">
                <a:alpha val="60001"/>
              </a:srgbClr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806600"/>
                  </a:outerShdw>
                </a:effectLst>
              </a14:hiddenEffects>
            </a:ext>
          </a:extLst>
        </p:spPr>
      </p:cxnSp>
      <p:cxnSp>
        <p:nvCxnSpPr>
          <p:cNvPr id="4112" name="AutoShape 16"/>
          <p:cNvCxnSpPr>
            <a:cxnSpLocks noChangeShapeType="1"/>
          </p:cNvCxnSpPr>
          <p:nvPr/>
        </p:nvCxnSpPr>
        <p:spPr bwMode="auto">
          <a:xfrm>
            <a:off x="5024149" y="3665319"/>
            <a:ext cx="2626742" cy="16049"/>
          </a:xfrm>
          <a:prstGeom prst="straightConnector1">
            <a:avLst/>
          </a:prstGeom>
          <a:noFill/>
          <a:ln w="57150" cap="rnd" algn="ctr">
            <a:solidFill>
              <a:srgbClr val="00B0F0">
                <a:alpha val="60001"/>
              </a:srgbClr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806600"/>
                  </a:outerShdw>
                </a:effectLst>
              </a14:hiddenEffects>
            </a:ext>
          </a:extLst>
        </p:spPr>
      </p:cxnSp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323" y="2894950"/>
            <a:ext cx="212653" cy="886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8062823" y="4812153"/>
            <a:ext cx="430657" cy="375822"/>
          </a:xfrm>
          <a:prstGeom prst="rightArrow">
            <a:avLst>
              <a:gd name="adj1" fmla="val 50000"/>
              <a:gd name="adj2" fmla="val 28648"/>
            </a:avLst>
          </a:prstGeom>
          <a:solidFill>
            <a:srgbClr val="C09A00"/>
          </a:solidFill>
          <a:ln w="9525" algn="in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091" y="4652354"/>
            <a:ext cx="3068099" cy="99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cxnSp>
        <p:nvCxnSpPr>
          <p:cNvPr id="4114" name="AutoShape 18"/>
          <p:cNvCxnSpPr>
            <a:cxnSpLocks noChangeShapeType="1"/>
          </p:cNvCxnSpPr>
          <p:nvPr/>
        </p:nvCxnSpPr>
        <p:spPr bwMode="auto">
          <a:xfrm>
            <a:off x="6384330" y="3789701"/>
            <a:ext cx="0" cy="1305346"/>
          </a:xfrm>
          <a:prstGeom prst="straightConnector1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806600"/>
                  </a:outerShdw>
                </a:effectLst>
              </a14:hiddenEffects>
            </a:ext>
          </a:extLst>
        </p:spPr>
      </p:cxnSp>
      <p:cxnSp>
        <p:nvCxnSpPr>
          <p:cNvPr id="4115" name="AutoShape 19"/>
          <p:cNvCxnSpPr>
            <a:cxnSpLocks noChangeShapeType="1"/>
          </p:cNvCxnSpPr>
          <p:nvPr/>
        </p:nvCxnSpPr>
        <p:spPr bwMode="auto">
          <a:xfrm>
            <a:off x="6384330" y="3779002"/>
            <a:ext cx="282201" cy="1160902"/>
          </a:xfrm>
          <a:prstGeom prst="straightConnector1">
            <a:avLst/>
          </a:prstGeom>
          <a:noFill/>
          <a:ln w="12700" algn="ctr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806600"/>
                  </a:outerShdw>
                </a:effectLst>
              </a14:hiddenEffects>
            </a:ext>
          </a:extLst>
        </p:spPr>
      </p:cxnSp>
      <p:cxnSp>
        <p:nvCxnSpPr>
          <p:cNvPr id="4116" name="AutoShape 20"/>
          <p:cNvCxnSpPr>
            <a:cxnSpLocks noChangeShapeType="1"/>
          </p:cNvCxnSpPr>
          <p:nvPr/>
        </p:nvCxnSpPr>
        <p:spPr bwMode="auto">
          <a:xfrm>
            <a:off x="6373631" y="3752253"/>
            <a:ext cx="171193" cy="1455140"/>
          </a:xfrm>
          <a:prstGeom prst="straightConnector1">
            <a:avLst/>
          </a:prstGeom>
          <a:noFill/>
          <a:ln w="12700" algn="ctr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806600"/>
                  </a:outerShdw>
                </a:effectLst>
              </a14:hiddenEffects>
            </a:ext>
          </a:extLst>
        </p:spPr>
      </p:cxnSp>
      <p:cxnSp>
        <p:nvCxnSpPr>
          <p:cNvPr id="4117" name="AutoShape 21"/>
          <p:cNvCxnSpPr>
            <a:cxnSpLocks noChangeShapeType="1"/>
          </p:cNvCxnSpPr>
          <p:nvPr/>
        </p:nvCxnSpPr>
        <p:spPr bwMode="auto">
          <a:xfrm flipH="1">
            <a:off x="6229186" y="3765627"/>
            <a:ext cx="151132" cy="1243824"/>
          </a:xfrm>
          <a:prstGeom prst="straightConnector1">
            <a:avLst/>
          </a:prstGeom>
          <a:noFill/>
          <a:ln w="12700" algn="ctr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806600"/>
                  </a:outerShdw>
                </a:effectLst>
              </a14:hiddenEffects>
            </a:ext>
          </a:extLst>
        </p:spPr>
      </p:cxnSp>
      <p:cxnSp>
        <p:nvCxnSpPr>
          <p:cNvPr id="4118" name="AutoShape 22"/>
          <p:cNvCxnSpPr>
            <a:cxnSpLocks noChangeShapeType="1"/>
          </p:cNvCxnSpPr>
          <p:nvPr/>
        </p:nvCxnSpPr>
        <p:spPr bwMode="auto">
          <a:xfrm flipH="1">
            <a:off x="6239886" y="3770977"/>
            <a:ext cx="136419" cy="1420367"/>
          </a:xfrm>
          <a:prstGeom prst="straightConnector1">
            <a:avLst/>
          </a:prstGeom>
          <a:noFill/>
          <a:ln w="12700" algn="ctr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806600"/>
                  </a:outerShdw>
                </a:effectLst>
              </a14:hiddenEffects>
            </a:ext>
          </a:extLst>
        </p:spPr>
      </p:cxnSp>
      <p:cxnSp>
        <p:nvCxnSpPr>
          <p:cNvPr id="4119" name="AutoShape 23"/>
          <p:cNvCxnSpPr>
            <a:cxnSpLocks noChangeShapeType="1"/>
          </p:cNvCxnSpPr>
          <p:nvPr/>
        </p:nvCxnSpPr>
        <p:spPr bwMode="auto">
          <a:xfrm flipH="1">
            <a:off x="6086080" y="3758941"/>
            <a:ext cx="294238" cy="1320058"/>
          </a:xfrm>
          <a:prstGeom prst="straightConnector1">
            <a:avLst/>
          </a:prstGeom>
          <a:noFill/>
          <a:ln w="12700" algn="ctr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806600"/>
                  </a:outerShdw>
                </a:effectLst>
              </a14:hiddenEffects>
            </a:ext>
          </a:extLst>
        </p:spPr>
      </p:cxnSp>
      <p:cxnSp>
        <p:nvCxnSpPr>
          <p:cNvPr id="4120" name="AutoShape 24"/>
          <p:cNvCxnSpPr>
            <a:cxnSpLocks noChangeShapeType="1"/>
          </p:cNvCxnSpPr>
          <p:nvPr/>
        </p:nvCxnSpPr>
        <p:spPr bwMode="auto">
          <a:xfrm>
            <a:off x="6370956" y="3773652"/>
            <a:ext cx="298251" cy="1338783"/>
          </a:xfrm>
          <a:prstGeom prst="straightConnector1">
            <a:avLst/>
          </a:prstGeom>
          <a:noFill/>
          <a:ln w="12700" algn="ctr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806600"/>
                  </a:outerShdw>
                </a:effectLst>
              </a14:hiddenEffects>
            </a:ext>
          </a:extLst>
        </p:spPr>
      </p:cxnSp>
      <p:sp>
        <p:nvSpPr>
          <p:cNvPr id="22" name="Text Box 28"/>
          <p:cNvSpPr txBox="1">
            <a:spLocks noChangeArrowheads="1"/>
          </p:cNvSpPr>
          <p:nvPr/>
        </p:nvSpPr>
        <p:spPr bwMode="auto">
          <a:xfrm>
            <a:off x="5076972" y="3817137"/>
            <a:ext cx="770369" cy="140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l-PL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50nm</a:t>
            </a:r>
            <a:endParaRPr kumimoji="0" lang="pl-PL" alt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125" name="AutoShape 29"/>
          <p:cNvCxnSpPr>
            <a:cxnSpLocks noChangeShapeType="1"/>
          </p:cNvCxnSpPr>
          <p:nvPr/>
        </p:nvCxnSpPr>
        <p:spPr bwMode="auto">
          <a:xfrm flipV="1">
            <a:off x="4755322" y="3956218"/>
            <a:ext cx="308950" cy="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pic>
        <p:nvPicPr>
          <p:cNvPr id="47" name="Obraz 46" descr="D:\Serhii\2020\Comsol\Do abstrakta6.pn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0" t="13344" r="85563" b="50597"/>
          <a:stretch/>
        </p:blipFill>
        <p:spPr bwMode="auto">
          <a:xfrm>
            <a:off x="3461624" y="2036567"/>
            <a:ext cx="976880" cy="44777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42" name="Łącznik prosty ze strzałką 41"/>
          <p:cNvCxnSpPr/>
          <p:nvPr/>
        </p:nvCxnSpPr>
        <p:spPr>
          <a:xfrm flipV="1">
            <a:off x="4080838" y="4046290"/>
            <a:ext cx="1044030" cy="961469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Prostokąt 63"/>
          <p:cNvSpPr/>
          <p:nvPr/>
        </p:nvSpPr>
        <p:spPr>
          <a:xfrm>
            <a:off x="2543001" y="465647"/>
            <a:ext cx="54221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Scanning </a:t>
            </a:r>
            <a:r>
              <a:rPr lang="en-US" sz="2400" b="1" dirty="0" err="1" smtClean="0">
                <a:solidFill>
                  <a:srgbClr val="0070C0"/>
                </a:solidFill>
              </a:rPr>
              <a:t>Nanobeam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0070C0"/>
                </a:solidFill>
              </a:rPr>
              <a:t>Electron Diffraction </a:t>
            </a:r>
            <a:endParaRPr lang="pl-PL" sz="2400" b="1" dirty="0">
              <a:solidFill>
                <a:srgbClr val="0070C0"/>
              </a:solidFill>
            </a:endParaRPr>
          </a:p>
        </p:txBody>
      </p:sp>
      <p:pic>
        <p:nvPicPr>
          <p:cNvPr id="65" name="Obraz 64" descr="D:\Serhii\2020\Mapping article\Figures\Probe.pn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6" t="33680" r="57617" b="49031"/>
          <a:stretch/>
        </p:blipFill>
        <p:spPr bwMode="auto">
          <a:xfrm>
            <a:off x="7049720" y="1399625"/>
            <a:ext cx="1520653" cy="13389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9817" y="427170"/>
            <a:ext cx="1805839" cy="271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 Box 10"/>
          <p:cNvSpPr txBox="1">
            <a:spLocks noChangeArrowheads="1"/>
          </p:cNvSpPr>
          <p:nvPr/>
        </p:nvSpPr>
        <p:spPr bwMode="auto">
          <a:xfrm rot="17710935">
            <a:off x="4184232" y="3474064"/>
            <a:ext cx="731583" cy="228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l-PL" sz="1600" b="1" i="0" u="none" strike="noStrike" cap="none" normalizeH="0" baseline="0" dirty="0" smtClean="0">
                <a:ln>
                  <a:noFill/>
                </a:ln>
                <a:solidFill>
                  <a:srgbClr val="004DC0"/>
                </a:solidFill>
                <a:effectLst/>
                <a:latin typeface="Calibri" pitchFamily="34" charset="0"/>
                <a:cs typeface="Arial" pitchFamily="34" charset="0"/>
              </a:rPr>
              <a:t>24 </a:t>
            </a:r>
            <a:r>
              <a:rPr kumimoji="0" lang="en-US" altLang="pl-PL" sz="1600" b="1" i="0" u="none" strike="noStrike" cap="none" normalizeH="0" baseline="0" dirty="0" err="1" smtClean="0">
                <a:ln>
                  <a:noFill/>
                </a:ln>
                <a:solidFill>
                  <a:srgbClr val="004DC0"/>
                </a:solidFill>
                <a:effectLst/>
                <a:latin typeface="Calibri" pitchFamily="34" charset="0"/>
                <a:cs typeface="Arial" pitchFamily="34" charset="0"/>
              </a:rPr>
              <a:t>px</a:t>
            </a:r>
            <a:endParaRPr kumimoji="0" lang="pl-PL" alt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pole tekstowe 38"/>
          <p:cNvSpPr txBox="1"/>
          <p:nvPr/>
        </p:nvSpPr>
        <p:spPr>
          <a:xfrm>
            <a:off x="3549682" y="2078196"/>
            <a:ext cx="368267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45720" rIns="45720" rtlCol="0">
            <a:spAutoFit/>
          </a:bodyPr>
          <a:lstStyle/>
          <a:p>
            <a:r>
              <a:rPr lang="en-US" sz="2400" b="1" dirty="0" smtClean="0"/>
              <a:t>b)</a:t>
            </a:r>
            <a:endParaRPr lang="pl-PL" sz="2400" b="1" dirty="0"/>
          </a:p>
        </p:txBody>
      </p:sp>
      <p:cxnSp>
        <p:nvCxnSpPr>
          <p:cNvPr id="43" name="Łącznik prosty ze strzałką 42"/>
          <p:cNvCxnSpPr/>
          <p:nvPr/>
        </p:nvCxnSpPr>
        <p:spPr>
          <a:xfrm flipV="1">
            <a:off x="6486226" y="2685252"/>
            <a:ext cx="522015" cy="419395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D:\Serhii\2020\Comsol\f1.pn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0" t="2054" r="49559" b="5431"/>
          <a:stretch/>
        </p:blipFill>
        <p:spPr bwMode="auto">
          <a:xfrm>
            <a:off x="365158" y="2295850"/>
            <a:ext cx="2976318" cy="3954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pole tekstowe 44"/>
          <p:cNvSpPr txBox="1"/>
          <p:nvPr/>
        </p:nvSpPr>
        <p:spPr>
          <a:xfrm>
            <a:off x="365158" y="2204809"/>
            <a:ext cx="346042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45720" rIns="45720" rtlCol="0">
            <a:spAutoFit/>
          </a:bodyPr>
          <a:lstStyle/>
          <a:p>
            <a:r>
              <a:rPr lang="en-US" sz="2400" b="1" dirty="0" smtClean="0"/>
              <a:t>a)</a:t>
            </a:r>
            <a:endParaRPr lang="pl-PL" sz="2400" b="1" dirty="0"/>
          </a:p>
        </p:txBody>
      </p:sp>
      <p:sp>
        <p:nvSpPr>
          <p:cNvPr id="10" name="Prostokąt 9"/>
          <p:cNvSpPr/>
          <p:nvPr/>
        </p:nvSpPr>
        <p:spPr>
          <a:xfrm>
            <a:off x="7700377" y="933629"/>
            <a:ext cx="2350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FEI Titan </a:t>
            </a:r>
            <a:r>
              <a:rPr lang="en-US" b="1" dirty="0">
                <a:solidFill>
                  <a:srgbClr val="00B0F0"/>
                </a:solidFill>
              </a:rPr>
              <a:t>Cubed 80-300</a:t>
            </a:r>
            <a:endParaRPr lang="pl-PL" b="1" dirty="0">
              <a:solidFill>
                <a:srgbClr val="00B0F0"/>
              </a:solidFill>
            </a:endParaRPr>
          </a:p>
        </p:txBody>
      </p:sp>
      <p:sp>
        <p:nvSpPr>
          <p:cNvPr id="11" name="Strzałka wygięta w górę 10"/>
          <p:cNvSpPr/>
          <p:nvPr/>
        </p:nvSpPr>
        <p:spPr>
          <a:xfrm rot="5400000">
            <a:off x="9464271" y="1316044"/>
            <a:ext cx="557112" cy="581097"/>
          </a:xfrm>
          <a:prstGeom prst="bentUpArrow">
            <a:avLst>
              <a:gd name="adj1" fmla="val 11364"/>
              <a:gd name="adj2" fmla="val 14394"/>
              <a:gd name="adj3" fmla="val 310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8" name="Prostokąt 47"/>
          <p:cNvSpPr/>
          <p:nvPr/>
        </p:nvSpPr>
        <p:spPr>
          <a:xfrm>
            <a:off x="7242071" y="2710284"/>
            <a:ext cx="10472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</a:rPr>
              <a:t>Probe size</a:t>
            </a:r>
            <a:endParaRPr lang="pl-PL" sz="1600" b="1" dirty="0">
              <a:solidFill>
                <a:srgbClr val="0070C0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672011" y="5742190"/>
            <a:ext cx="19673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Diffraction pattern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4374592" y="1740351"/>
            <a:ext cx="19589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High Angle Annular Dark Field </a:t>
            </a:r>
            <a:r>
              <a:rPr lang="en-US" sz="1400" b="1" dirty="0" smtClean="0">
                <a:solidFill>
                  <a:srgbClr val="0070C0"/>
                </a:solidFill>
              </a:rPr>
              <a:t>image of NW</a:t>
            </a:r>
            <a:endParaRPr lang="pl-PL" sz="1400" b="1" dirty="0">
              <a:solidFill>
                <a:srgbClr val="0070C0"/>
              </a:solidFill>
            </a:endParaRPr>
          </a:p>
        </p:txBody>
      </p:sp>
      <p:sp>
        <p:nvSpPr>
          <p:cNvPr id="51" name="Strzałka wygięta w górę 50"/>
          <p:cNvSpPr/>
          <p:nvPr/>
        </p:nvSpPr>
        <p:spPr>
          <a:xfrm rot="5400000" flipV="1">
            <a:off x="4381823" y="2344605"/>
            <a:ext cx="564023" cy="466514"/>
          </a:xfrm>
          <a:prstGeom prst="bentUpArrow">
            <a:avLst>
              <a:gd name="adj1" fmla="val 11364"/>
              <a:gd name="adj2" fmla="val 14394"/>
              <a:gd name="adj3" fmla="val 310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3" name="Prostokąt 52"/>
          <p:cNvSpPr/>
          <p:nvPr/>
        </p:nvSpPr>
        <p:spPr>
          <a:xfrm>
            <a:off x="283286" y="6267384"/>
            <a:ext cx="30581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High </a:t>
            </a:r>
            <a:r>
              <a:rPr lang="en-US" sz="1400" b="1" dirty="0">
                <a:solidFill>
                  <a:srgbClr val="0070C0"/>
                </a:solidFill>
              </a:rPr>
              <a:t>resolution TEM image part of NW</a:t>
            </a:r>
          </a:p>
        </p:txBody>
      </p:sp>
      <p:sp>
        <p:nvSpPr>
          <p:cNvPr id="50" name="Symbol zastępczy numeru slajdu 1"/>
          <p:cNvSpPr>
            <a:spLocks noGrp="1"/>
          </p:cNvSpPr>
          <p:nvPr>
            <p:ph type="sldNum" sz="quarter" idx="12"/>
          </p:nvPr>
        </p:nvSpPr>
        <p:spPr>
          <a:xfrm>
            <a:off x="9448800" y="0"/>
            <a:ext cx="2743200" cy="365125"/>
          </a:xfrm>
        </p:spPr>
        <p:txBody>
          <a:bodyPr/>
          <a:lstStyle/>
          <a:p>
            <a:fld id="{88AA7810-D812-4F19-B5D9-B8472DB6C3C6}" type="slidenum">
              <a:rPr lang="uk-UA" sz="1800" b="1" smtClean="0"/>
              <a:t>4</a:t>
            </a:fld>
            <a:endParaRPr lang="uk-UA" sz="1600" b="1" dirty="0"/>
          </a:p>
        </p:txBody>
      </p:sp>
      <p:sp>
        <p:nvSpPr>
          <p:cNvPr id="4" name="Prostokąt 3"/>
          <p:cNvSpPr/>
          <p:nvPr/>
        </p:nvSpPr>
        <p:spPr>
          <a:xfrm>
            <a:off x="1812381" y="1232365"/>
            <a:ext cx="24476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Lattice constant:</a:t>
            </a:r>
          </a:p>
          <a:p>
            <a:r>
              <a:rPr lang="en-US" b="1" i="1" dirty="0" err="1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a</a:t>
            </a:r>
            <a:r>
              <a:rPr lang="en-US" b="1" baseline="-25000" dirty="0" err="1" smtClean="0">
                <a:solidFill>
                  <a:schemeClr val="accent6">
                    <a:lumMod val="75000"/>
                  </a:schemeClr>
                </a:solidFill>
              </a:rPr>
              <a:t>ZnTe</a:t>
            </a:r>
            <a:r>
              <a:rPr lang="en-US" b="1" baseline="-25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= 6.103Å</a:t>
            </a:r>
          </a:p>
          <a:p>
            <a:r>
              <a:rPr lang="en-US" b="1" i="1" dirty="0" err="1" smtClean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a</a:t>
            </a:r>
            <a:r>
              <a:rPr lang="en-US" b="1" baseline="-25000" dirty="0" err="1" smtClean="0">
                <a:solidFill>
                  <a:schemeClr val="accent6">
                    <a:lumMod val="75000"/>
                  </a:schemeClr>
                </a:solidFill>
              </a:rPr>
              <a:t>CdTe</a:t>
            </a:r>
            <a:r>
              <a:rPr lang="en-US" b="1" baseline="-25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=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6.483Å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0992" y="1399625"/>
            <a:ext cx="16294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SFRM1000"/>
              </a:rPr>
              <a:t>zinc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SFRM1000"/>
              </a:rPr>
              <a:t>blende structure</a:t>
            </a:r>
            <a:endParaRPr lang="uk-UA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725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75" y="1376832"/>
            <a:ext cx="4375332" cy="4357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950"/>
          <a:stretch/>
        </p:blipFill>
        <p:spPr bwMode="auto">
          <a:xfrm>
            <a:off x="8339381" y="1065652"/>
            <a:ext cx="1770745" cy="4674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78" r="29316"/>
          <a:stretch/>
        </p:blipFill>
        <p:spPr bwMode="auto">
          <a:xfrm>
            <a:off x="6653456" y="1065649"/>
            <a:ext cx="1657350" cy="4674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7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84"/>
          <a:stretch/>
        </p:blipFill>
        <p:spPr bwMode="auto">
          <a:xfrm>
            <a:off x="10288668" y="1065652"/>
            <a:ext cx="1481032" cy="4674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Łuk 2"/>
          <p:cNvSpPr/>
          <p:nvPr/>
        </p:nvSpPr>
        <p:spPr>
          <a:xfrm rot="8169915">
            <a:off x="1597942" y="4574161"/>
            <a:ext cx="1587116" cy="1643529"/>
          </a:xfrm>
          <a:prstGeom prst="arc">
            <a:avLst/>
          </a:prstGeom>
          <a:ln w="57150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5" name="Łącznik prosty ze strzałką 4"/>
          <p:cNvCxnSpPr/>
          <p:nvPr/>
        </p:nvCxnSpPr>
        <p:spPr>
          <a:xfrm>
            <a:off x="2544141" y="3555421"/>
            <a:ext cx="609510" cy="130716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Łącznik prosty ze strzałką 43"/>
          <p:cNvCxnSpPr/>
          <p:nvPr/>
        </p:nvCxnSpPr>
        <p:spPr>
          <a:xfrm flipV="1">
            <a:off x="2544141" y="1752563"/>
            <a:ext cx="304755" cy="1802855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rostokąt 7"/>
          <p:cNvSpPr/>
          <p:nvPr/>
        </p:nvSpPr>
        <p:spPr>
          <a:xfrm>
            <a:off x="6265763" y="5734009"/>
            <a:ext cx="1799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Strain </a:t>
            </a:r>
            <a:r>
              <a:rPr lang="en-US" b="1" dirty="0"/>
              <a:t>in axial (grown) </a:t>
            </a:r>
            <a:r>
              <a:rPr lang="en-US" b="1" dirty="0" smtClean="0"/>
              <a:t>direction - </a:t>
            </a:r>
            <a:r>
              <a:rPr lang="el-GR" b="1" dirty="0" smtClean="0"/>
              <a:t>ε</a:t>
            </a:r>
            <a:r>
              <a:rPr lang="en-US" b="1" baseline="-25000" dirty="0" err="1" smtClean="0"/>
              <a:t>zz</a:t>
            </a:r>
            <a:endParaRPr lang="pl-PL" b="1" baseline="-25000" dirty="0"/>
          </a:p>
        </p:txBody>
      </p:sp>
      <p:sp>
        <p:nvSpPr>
          <p:cNvPr id="48" name="Prostokąt 47"/>
          <p:cNvSpPr/>
          <p:nvPr/>
        </p:nvSpPr>
        <p:spPr>
          <a:xfrm>
            <a:off x="8113629" y="5895859"/>
            <a:ext cx="19964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Strain </a:t>
            </a:r>
            <a:r>
              <a:rPr lang="en-US" b="1" dirty="0"/>
              <a:t>in </a:t>
            </a:r>
            <a:r>
              <a:rPr lang="en-US" b="1" dirty="0" smtClean="0"/>
              <a:t>radial direction - </a:t>
            </a:r>
            <a:r>
              <a:rPr lang="el-GR" b="1" dirty="0" smtClean="0"/>
              <a:t>ε</a:t>
            </a:r>
            <a:r>
              <a:rPr lang="en-US" b="1" baseline="-25000" dirty="0" smtClean="0"/>
              <a:t>xx</a:t>
            </a:r>
            <a:endParaRPr lang="pl-PL" b="1" baseline="-25000" dirty="0"/>
          </a:p>
        </p:txBody>
      </p:sp>
      <p:sp>
        <p:nvSpPr>
          <p:cNvPr id="49" name="Prostokąt 48"/>
          <p:cNvSpPr/>
          <p:nvPr/>
        </p:nvSpPr>
        <p:spPr>
          <a:xfrm>
            <a:off x="10030935" y="5901543"/>
            <a:ext cx="19964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In-plane tilt</a:t>
            </a:r>
          </a:p>
          <a:p>
            <a:pPr algn="ctr"/>
            <a:r>
              <a:rPr lang="en-US" b="1" dirty="0" smtClean="0"/>
              <a:t>(</a:t>
            </a:r>
            <a:r>
              <a:rPr lang="en-US" b="1" dirty="0" err="1" smtClean="0"/>
              <a:t>deg</a:t>
            </a:r>
            <a:r>
              <a:rPr lang="en-US" b="1" dirty="0" smtClean="0"/>
              <a:t>)</a:t>
            </a:r>
          </a:p>
        </p:txBody>
      </p:sp>
      <p:sp>
        <p:nvSpPr>
          <p:cNvPr id="9" name="Prostokąt 8"/>
          <p:cNvSpPr/>
          <p:nvPr/>
        </p:nvSpPr>
        <p:spPr>
          <a:xfrm>
            <a:off x="0" y="0"/>
            <a:ext cx="27628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Strain mapping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rostokąt 1"/>
              <p:cNvSpPr/>
              <p:nvPr/>
            </p:nvSpPr>
            <p:spPr>
              <a:xfrm>
                <a:off x="4680531" y="1976111"/>
                <a:ext cx="2103268" cy="823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pl-PL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>
                              <a:latin typeface="Cambria Math"/>
                            </a:rPr>
                            <m:t>𝜺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𝒉𝒌𝒍</m:t>
                          </m:r>
                        </m:sub>
                        <m:sup>
                          <m:r>
                            <a:rPr lang="en-US" b="1" i="1">
                              <a:latin typeface="Cambria Math"/>
                            </a:rPr>
                            <m:t>𝒓𝒆𝒍</m:t>
                          </m:r>
                        </m:sup>
                      </m:sSubSup>
                      <m:r>
                        <a:rPr lang="en-US" b="1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pl-PL" b="1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𝒅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/>
                                </a:rPr>
                                <m:t>𝒉𝒌𝒍</m:t>
                              </m:r>
                            </m:sub>
                            <m:sup>
                              <m:r>
                                <a:rPr lang="en-US" b="1" i="1">
                                  <a:latin typeface="Cambria Math"/>
                                </a:rPr>
                                <m:t>𝒆𝒙𝒑</m:t>
                              </m:r>
                            </m:sup>
                          </m:sSubSup>
                          <m:r>
                            <a:rPr lang="en-US" b="1" i="1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pl-PL" b="1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𝒅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/>
                                </a:rPr>
                                <m:t>𝒉𝒌𝒍</m:t>
                              </m:r>
                            </m:sub>
                            <m:sup>
                              <m:r>
                                <a:rPr lang="en-US" b="1" i="1">
                                  <a:latin typeface="Cambria Math"/>
                                </a:rPr>
                                <m:t>𝒓𝒆𝒇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pl-PL" b="1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𝒅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/>
                                </a:rPr>
                                <m:t>𝒉𝒌𝒍</m:t>
                              </m:r>
                            </m:sub>
                            <m:sup>
                              <m:r>
                                <a:rPr lang="en-US" b="1" i="1">
                                  <a:latin typeface="Cambria Math"/>
                                </a:rPr>
                                <m:t>𝒓𝒆𝒇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pl-PL" b="1" dirty="0"/>
              </a:p>
            </p:txBody>
          </p:sp>
        </mc:Choice>
        <mc:Fallback xmlns="">
          <p:sp>
            <p:nvSpPr>
              <p:cNvPr id="2" name="Prostokąt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531" y="1976111"/>
                <a:ext cx="2103268" cy="823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Prostokąt 13"/>
              <p:cNvSpPr/>
              <p:nvPr/>
            </p:nvSpPr>
            <p:spPr>
              <a:xfrm>
                <a:off x="4922895" y="3584187"/>
                <a:ext cx="1342868" cy="7115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pl-PL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>
                              <a:latin typeface="Cambria Math"/>
                            </a:rPr>
                            <m:t>𝒅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𝒉𝒌𝒍</m:t>
                          </m:r>
                        </m:sub>
                        <m:sup>
                          <m:r>
                            <a:rPr lang="en-US" b="1" i="1">
                              <a:latin typeface="Cambria Math"/>
                            </a:rPr>
                            <m:t>𝒆𝒙𝒑</m:t>
                          </m:r>
                        </m:sup>
                      </m:sSubSup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~</m:t>
                      </m:r>
                      <m:f>
                        <m:fPr>
                          <m:ctrlPr>
                            <a:rPr lang="pl-PL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sSubSup>
                            <m:sSubSupPr>
                              <m:ctrlPr>
                                <a:rPr lang="pl-PL" b="1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 smtClean="0">
                                  <a:latin typeface="Cambria Math"/>
                                </a:rPr>
                                <m:t>𝒈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/>
                                </a:rPr>
                                <m:t>𝒉𝒌𝒍</m:t>
                              </m:r>
                            </m:sub>
                            <m:sup>
                              <m:r>
                                <a:rPr lang="en-US" b="1" i="1" smtClean="0">
                                  <a:latin typeface="Cambria Math"/>
                                </a:rPr>
                                <m:t>𝒆𝒙𝒑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pl-PL" b="1" dirty="0"/>
              </a:p>
            </p:txBody>
          </p:sp>
        </mc:Choice>
        <mc:Fallback xmlns="">
          <p:sp>
            <p:nvSpPr>
              <p:cNvPr id="14" name="Prostokąt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2895" y="3584187"/>
                <a:ext cx="1342868" cy="71154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Prostokąt 14"/>
          <p:cNvSpPr/>
          <p:nvPr/>
        </p:nvSpPr>
        <p:spPr>
          <a:xfrm>
            <a:off x="759194" y="915526"/>
            <a:ext cx="3264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Experimental diffraction </a:t>
            </a:r>
            <a:r>
              <a:rPr lang="en-US" b="1" dirty="0">
                <a:solidFill>
                  <a:srgbClr val="0070C0"/>
                </a:solidFill>
              </a:rPr>
              <a:t>pattern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4922895" y="1642214"/>
            <a:ext cx="16089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Relative strain:</a:t>
            </a:r>
            <a:endParaRPr lang="pl-PL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Prostokąt 3"/>
              <p:cNvSpPr/>
              <p:nvPr/>
            </p:nvSpPr>
            <p:spPr>
              <a:xfrm>
                <a:off x="5090537" y="2998974"/>
                <a:ext cx="1308243" cy="40408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pl-PL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/>
                          </a:rPr>
                          <m:t>𝒅</m:t>
                        </m:r>
                      </m:e>
                      <m:sub/>
                      <m:sup>
                        <m:r>
                          <a:rPr lang="en-US" b="1" i="1">
                            <a:latin typeface="Cambria Math"/>
                          </a:rPr>
                          <m:t>𝒓𝒆𝒇</m:t>
                        </m:r>
                      </m:sup>
                    </m:sSubSup>
                  </m:oMath>
                </a14:m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pl-PL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/>
                          </a:rPr>
                          <m:t>𝒅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𝒁𝒏𝑻𝒆</m:t>
                        </m:r>
                      </m:sub>
                      <m:sup>
                        <m:r>
                          <a:rPr lang="en-US" b="1" i="1" smtClean="0">
                            <a:latin typeface="Cambria Math"/>
                          </a:rPr>
                          <m:t>𝒆𝒙𝒑</m:t>
                        </m:r>
                      </m:sup>
                    </m:sSubSup>
                  </m:oMath>
                </a14:m>
                <a:endParaRPr lang="pl-PL" dirty="0"/>
              </a:p>
            </p:txBody>
          </p:sp>
        </mc:Choice>
        <mc:Fallback xmlns="">
          <p:sp>
            <p:nvSpPr>
              <p:cNvPr id="4" name="Prostokąt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0537" y="2998974"/>
                <a:ext cx="1308243" cy="404085"/>
              </a:xfrm>
              <a:prstGeom prst="rect">
                <a:avLst/>
              </a:prstGeom>
              <a:blipFill rotWithShape="1">
                <a:blip r:embed="rId7"/>
                <a:stretch>
                  <a:fillRect t="-1515" b="-2121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Symbol zastępczy numeru slajdu 1"/>
          <p:cNvSpPr>
            <a:spLocks noGrp="1"/>
          </p:cNvSpPr>
          <p:nvPr>
            <p:ph type="sldNum" sz="quarter" idx="12"/>
          </p:nvPr>
        </p:nvSpPr>
        <p:spPr>
          <a:xfrm>
            <a:off x="9448800" y="0"/>
            <a:ext cx="2743200" cy="365125"/>
          </a:xfrm>
        </p:spPr>
        <p:txBody>
          <a:bodyPr/>
          <a:lstStyle/>
          <a:p>
            <a:fld id="{88AA7810-D812-4F19-B5D9-B8472DB6C3C6}" type="slidenum">
              <a:rPr lang="uk-UA" sz="1800" b="1" smtClean="0"/>
              <a:t>5</a:t>
            </a:fld>
            <a:endParaRPr lang="uk-UA" sz="1600" b="1" dirty="0"/>
          </a:p>
        </p:txBody>
      </p:sp>
      <p:sp>
        <p:nvSpPr>
          <p:cNvPr id="21" name="Prostokąt 20"/>
          <p:cNvSpPr/>
          <p:nvPr/>
        </p:nvSpPr>
        <p:spPr>
          <a:xfrm>
            <a:off x="4774338" y="4327627"/>
            <a:ext cx="192164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 smtClean="0">
                <a:solidFill>
                  <a:srgbClr val="0070C0"/>
                </a:solidFill>
              </a:rPr>
              <a:t>d</a:t>
            </a:r>
            <a:r>
              <a:rPr lang="en-US" sz="1400" b="1" dirty="0" smtClean="0">
                <a:solidFill>
                  <a:srgbClr val="0070C0"/>
                </a:solidFill>
              </a:rPr>
              <a:t> </a:t>
            </a:r>
            <a:r>
              <a:rPr lang="en-US" sz="1400" b="1" dirty="0">
                <a:solidFill>
                  <a:srgbClr val="0070C0"/>
                </a:solidFill>
              </a:rPr>
              <a:t>– </a:t>
            </a:r>
            <a:r>
              <a:rPr lang="en-US" sz="1400" b="1" dirty="0" err="1">
                <a:solidFill>
                  <a:srgbClr val="0070C0"/>
                </a:solidFill>
              </a:rPr>
              <a:t>interplanar</a:t>
            </a:r>
            <a:r>
              <a:rPr lang="en-US" sz="1400" b="1" dirty="0">
                <a:solidFill>
                  <a:srgbClr val="0070C0"/>
                </a:solidFill>
              </a:rPr>
              <a:t> </a:t>
            </a:r>
            <a:r>
              <a:rPr lang="en-US" sz="1400" b="1" dirty="0" smtClean="0">
                <a:solidFill>
                  <a:srgbClr val="0070C0"/>
                </a:solidFill>
              </a:rPr>
              <a:t>spacing</a:t>
            </a:r>
          </a:p>
          <a:p>
            <a:r>
              <a:rPr lang="en-US" sz="1400" b="1" i="1" dirty="0">
                <a:solidFill>
                  <a:srgbClr val="0070C0"/>
                </a:solidFill>
              </a:rPr>
              <a:t>g</a:t>
            </a:r>
            <a:r>
              <a:rPr lang="en-US" sz="1400" b="1" dirty="0">
                <a:solidFill>
                  <a:srgbClr val="0070C0"/>
                </a:solidFill>
              </a:rPr>
              <a:t> - reciprocal lattice vector</a:t>
            </a:r>
            <a:endParaRPr lang="pl-PL" sz="1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42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8" grpId="0"/>
      <p:bldP spid="48" grpId="0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6" name="Picture 6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617" y="659800"/>
            <a:ext cx="2100680" cy="2339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2" name="Grupa 31"/>
          <p:cNvGrpSpPr/>
          <p:nvPr/>
        </p:nvGrpSpPr>
        <p:grpSpPr>
          <a:xfrm>
            <a:off x="4287825" y="3503857"/>
            <a:ext cx="2777264" cy="2040671"/>
            <a:chOff x="467544" y="1821167"/>
            <a:chExt cx="3429610" cy="2520000"/>
          </a:xfrm>
        </p:grpSpPr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821167"/>
              <a:ext cx="3429610" cy="25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4" name="pole tekstowe 746"/>
            <p:cNvSpPr txBox="1"/>
            <p:nvPr/>
          </p:nvSpPr>
          <p:spPr>
            <a:xfrm rot="21050366">
              <a:off x="1439902" y="2531697"/>
              <a:ext cx="1098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 dirty="0" smtClean="0">
                  <a:solidFill>
                    <a:srgbClr val="FFFF00"/>
                  </a:solidFill>
                </a:rPr>
                <a:t>α=0°, β=1.2°</a:t>
              </a:r>
              <a:endParaRPr lang="en-US" sz="1400" b="1" dirty="0">
                <a:solidFill>
                  <a:srgbClr val="FFFF00"/>
                </a:solidFill>
              </a:endParaRPr>
            </a:p>
          </p:txBody>
        </p:sp>
        <p:sp>
          <p:nvSpPr>
            <p:cNvPr id="35" name="pole tekstowe 746"/>
            <p:cNvSpPr txBox="1"/>
            <p:nvPr/>
          </p:nvSpPr>
          <p:spPr>
            <a:xfrm rot="21050366">
              <a:off x="1564963" y="3251777"/>
              <a:ext cx="1098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 dirty="0" smtClean="0">
                  <a:solidFill>
                    <a:srgbClr val="FFFF00"/>
                  </a:solidFill>
                </a:rPr>
                <a:t>α=1.2°, β=0°</a:t>
              </a:r>
              <a:endParaRPr lang="en-US" sz="1400" b="1" dirty="0">
                <a:solidFill>
                  <a:srgbClr val="FFFF00"/>
                </a:solidFill>
              </a:endParaRPr>
            </a:p>
          </p:txBody>
        </p:sp>
        <p:sp>
          <p:nvSpPr>
            <p:cNvPr id="36" name="pole tekstowe 746"/>
            <p:cNvSpPr txBox="1"/>
            <p:nvPr/>
          </p:nvSpPr>
          <p:spPr>
            <a:xfrm rot="21050366">
              <a:off x="1628242" y="3926754"/>
              <a:ext cx="9589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 dirty="0" smtClean="0">
                  <a:solidFill>
                    <a:srgbClr val="FFFF00"/>
                  </a:solidFill>
                </a:rPr>
                <a:t>α=0°, β=0°</a:t>
              </a:r>
              <a:endParaRPr lang="en-US" sz="1400" b="1" dirty="0">
                <a:solidFill>
                  <a:srgbClr val="FFFF00"/>
                </a:solidFill>
              </a:endParaRPr>
            </a:p>
          </p:txBody>
        </p:sp>
      </p:grpSp>
      <p:pic>
        <p:nvPicPr>
          <p:cNvPr id="40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3" r="8387"/>
          <a:stretch/>
        </p:blipFill>
        <p:spPr bwMode="auto">
          <a:xfrm>
            <a:off x="427289" y="3434912"/>
            <a:ext cx="2572284" cy="2216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rostokąt 1"/>
          <p:cNvSpPr/>
          <p:nvPr/>
        </p:nvSpPr>
        <p:spPr>
          <a:xfrm>
            <a:off x="145709" y="5745392"/>
            <a:ext cx="3264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Experimental diffraction pattern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4910159" y="5651847"/>
            <a:ext cx="1684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Simulated stack</a:t>
            </a:r>
            <a:endParaRPr lang="pl-PL" b="1" dirty="0">
              <a:solidFill>
                <a:srgbClr val="0070C0"/>
              </a:solidFill>
            </a:endParaRPr>
          </a:p>
        </p:txBody>
      </p:sp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958" y="969437"/>
            <a:ext cx="1619440" cy="4748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344" y="1350236"/>
            <a:ext cx="3692245" cy="1658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7" t="5587" r="45062" b="1060"/>
          <a:stretch/>
        </p:blipFill>
        <p:spPr bwMode="auto">
          <a:xfrm>
            <a:off x="7986024" y="969437"/>
            <a:ext cx="1975471" cy="4682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Prostokąt 9"/>
          <p:cNvSpPr/>
          <p:nvPr/>
        </p:nvSpPr>
        <p:spPr>
          <a:xfrm>
            <a:off x="0" y="0"/>
            <a:ext cx="46381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Local orientation mapping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3410321" y="4257732"/>
            <a:ext cx="460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ym typeface="Symbol"/>
              </a:rPr>
              <a:t></a:t>
            </a:r>
            <a:endParaRPr lang="pl-PL" sz="2800" b="1" dirty="0"/>
          </a:p>
        </p:txBody>
      </p:sp>
      <p:sp>
        <p:nvSpPr>
          <p:cNvPr id="12" name="Prostokąt 11"/>
          <p:cNvSpPr/>
          <p:nvPr/>
        </p:nvSpPr>
        <p:spPr>
          <a:xfrm>
            <a:off x="3128205" y="4780952"/>
            <a:ext cx="11187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1600" b="1" dirty="0" smtClean="0"/>
              <a:t>Cross-</a:t>
            </a:r>
            <a:endParaRPr lang="en-US" sz="1600" b="1" dirty="0" smtClean="0"/>
          </a:p>
          <a:p>
            <a:pPr algn="ctr"/>
            <a:r>
              <a:rPr lang="pl-PL" sz="1600" b="1" dirty="0" err="1" smtClean="0"/>
              <a:t>correlation</a:t>
            </a:r>
            <a:endParaRPr lang="pl-PL" sz="1600" b="1" dirty="0"/>
          </a:p>
        </p:txBody>
      </p:sp>
      <p:sp>
        <p:nvSpPr>
          <p:cNvPr id="13" name="Strzałka w dół 12"/>
          <p:cNvSpPr/>
          <p:nvPr/>
        </p:nvSpPr>
        <p:spPr>
          <a:xfrm rot="12468367">
            <a:off x="5750444" y="2983758"/>
            <a:ext cx="326391" cy="39800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4" name="Strzałka w dół 63"/>
          <p:cNvSpPr/>
          <p:nvPr/>
        </p:nvSpPr>
        <p:spPr>
          <a:xfrm rot="18172876">
            <a:off x="7527823" y="1896274"/>
            <a:ext cx="326391" cy="39800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5" name="Prostokąt 64"/>
          <p:cNvSpPr/>
          <p:nvPr/>
        </p:nvSpPr>
        <p:spPr>
          <a:xfrm>
            <a:off x="600154" y="1611533"/>
            <a:ext cx="10846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B0F0"/>
                </a:solidFill>
              </a:rPr>
              <a:t>Nanowire</a:t>
            </a:r>
          </a:p>
        </p:txBody>
      </p:sp>
      <p:sp>
        <p:nvSpPr>
          <p:cNvPr id="66" name="Prostokąt 65"/>
          <p:cNvSpPr/>
          <p:nvPr/>
        </p:nvSpPr>
        <p:spPr>
          <a:xfrm>
            <a:off x="8780402" y="578230"/>
            <a:ext cx="2362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Local orientation maps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8317506" y="5732779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 smtClean="0">
                <a:solidFill>
                  <a:srgbClr val="0070C0"/>
                </a:solidFill>
              </a:rPr>
              <a:t>α</a:t>
            </a:r>
            <a:r>
              <a:rPr lang="en-US" b="1" dirty="0" smtClean="0">
                <a:solidFill>
                  <a:srgbClr val="0070C0"/>
                </a:solidFill>
              </a:rPr>
              <a:t> - tilt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10418347" y="5700513"/>
            <a:ext cx="760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 smtClean="0">
                <a:solidFill>
                  <a:srgbClr val="0070C0"/>
                </a:solidFill>
              </a:rPr>
              <a:t>β</a:t>
            </a:r>
            <a:r>
              <a:rPr lang="en-US" b="1" dirty="0" smtClean="0">
                <a:solidFill>
                  <a:srgbClr val="0070C0"/>
                </a:solidFill>
              </a:rPr>
              <a:t> - tilt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24" name="Symbol zastępczy numeru slajdu 1"/>
          <p:cNvSpPr txBox="1">
            <a:spLocks/>
          </p:cNvSpPr>
          <p:nvPr/>
        </p:nvSpPr>
        <p:spPr>
          <a:xfrm>
            <a:off x="9448800" y="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uk-UA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A7810-D812-4F19-B5D9-B8472DB6C3C6}" type="slidenum">
              <a:rPr lang="uk-UA" sz="1800" b="1" smtClean="0"/>
              <a:pPr/>
              <a:t>6</a:t>
            </a:fld>
            <a:endParaRPr lang="uk-UA" sz="1600" b="1" dirty="0"/>
          </a:p>
        </p:txBody>
      </p:sp>
    </p:spTree>
    <p:extLst>
      <p:ext uri="{BB962C8B-B14F-4D97-AF65-F5344CB8AC3E}">
        <p14:creationId xmlns:p14="http://schemas.microsoft.com/office/powerpoint/2010/main" val="308855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64" grpId="0" animBg="1"/>
      <p:bldP spid="66" grpId="0"/>
      <p:bldP spid="67" grpId="0"/>
      <p:bldP spid="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0" y="7341"/>
            <a:ext cx="794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FEM modeling of core-shell hetero-nanowires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581925" y="1468196"/>
            <a:ext cx="320260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Solid Mechanics</a:t>
            </a:r>
          </a:p>
          <a:p>
            <a:endParaRPr lang="en-US" sz="2000" b="1" dirty="0" smtClean="0">
              <a:solidFill>
                <a:srgbClr val="0070C0"/>
              </a:solidFill>
            </a:endParaRPr>
          </a:p>
          <a:p>
            <a:r>
              <a:rPr lang="en-US" sz="2000" b="1" dirty="0">
                <a:solidFill>
                  <a:srgbClr val="0070C0"/>
                </a:solidFill>
              </a:rPr>
              <a:t> </a:t>
            </a:r>
            <a:r>
              <a:rPr lang="en-US" sz="2000" b="1" dirty="0" smtClean="0">
                <a:solidFill>
                  <a:srgbClr val="0070C0"/>
                </a:solidFill>
              </a:rPr>
              <a:t>    Linear Elastic</a:t>
            </a:r>
          </a:p>
          <a:p>
            <a:endParaRPr lang="en-US" sz="2000" b="1" dirty="0" smtClean="0">
              <a:solidFill>
                <a:srgbClr val="0070C0"/>
              </a:solidFill>
            </a:endParaRPr>
          </a:p>
          <a:p>
            <a:r>
              <a:rPr lang="en-US" sz="2000" b="1" dirty="0">
                <a:solidFill>
                  <a:srgbClr val="0070C0"/>
                </a:solidFill>
              </a:rPr>
              <a:t> </a:t>
            </a:r>
            <a:r>
              <a:rPr lang="en-US" sz="2000" b="1" dirty="0" smtClean="0">
                <a:solidFill>
                  <a:srgbClr val="0070C0"/>
                </a:solidFill>
              </a:rPr>
              <a:t>         Initial Stress and Strain</a:t>
            </a:r>
          </a:p>
        </p:txBody>
      </p:sp>
      <p:sp>
        <p:nvSpPr>
          <p:cNvPr id="6" name="Symbol zastępczy numeru slajdu 1"/>
          <p:cNvSpPr txBox="1">
            <a:spLocks/>
          </p:cNvSpPr>
          <p:nvPr/>
        </p:nvSpPr>
        <p:spPr>
          <a:xfrm>
            <a:off x="9448800" y="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uk-UA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A7810-D812-4F19-B5D9-B8472DB6C3C6}" type="slidenum">
              <a:rPr lang="uk-UA" sz="1800" b="1" smtClean="0"/>
              <a:pPr/>
              <a:t>7</a:t>
            </a:fld>
            <a:endParaRPr lang="uk-UA" sz="16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92" y="1352594"/>
            <a:ext cx="1917695" cy="1877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Łącznik prosty ze strzałką 7"/>
          <p:cNvCxnSpPr/>
          <p:nvPr/>
        </p:nvCxnSpPr>
        <p:spPr>
          <a:xfrm flipV="1">
            <a:off x="1699404" y="1733909"/>
            <a:ext cx="882521" cy="35368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>
            <a:off x="1699404" y="2087592"/>
            <a:ext cx="1173192" cy="1962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ze strzałką 14"/>
          <p:cNvCxnSpPr/>
          <p:nvPr/>
        </p:nvCxnSpPr>
        <p:spPr>
          <a:xfrm>
            <a:off x="1699404" y="2087592"/>
            <a:ext cx="1492370" cy="82813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" t="26962" r="1067" b="14215"/>
          <a:stretch/>
        </p:blipFill>
        <p:spPr bwMode="auto">
          <a:xfrm>
            <a:off x="1584363" y="5436010"/>
            <a:ext cx="4775243" cy="1029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" t="28685" r="1384" b="12397"/>
          <a:stretch/>
        </p:blipFill>
        <p:spPr bwMode="auto">
          <a:xfrm>
            <a:off x="1584363" y="4181460"/>
            <a:ext cx="4775243" cy="102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pole tekstowe 13"/>
          <p:cNvSpPr txBox="1"/>
          <p:nvPr/>
        </p:nvSpPr>
        <p:spPr>
          <a:xfrm>
            <a:off x="691627" y="4466819"/>
            <a:ext cx="692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ZnTe</a:t>
            </a:r>
            <a:r>
              <a:rPr lang="en-US" b="1" dirty="0" smtClean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16" name="Prostokąt 15"/>
          <p:cNvSpPr/>
          <p:nvPr/>
        </p:nvSpPr>
        <p:spPr>
          <a:xfrm>
            <a:off x="2445589" y="3743116"/>
            <a:ext cx="2894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Anisotropic elastic material 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22" name="pole tekstowe 21"/>
          <p:cNvSpPr txBox="1"/>
          <p:nvPr/>
        </p:nvSpPr>
        <p:spPr>
          <a:xfrm>
            <a:off x="680406" y="5750628"/>
            <a:ext cx="703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CdTe</a:t>
            </a:r>
            <a:r>
              <a:rPr lang="en-US" b="1" dirty="0" smtClean="0">
                <a:solidFill>
                  <a:srgbClr val="0070C0"/>
                </a:solidFill>
              </a:rPr>
              <a:t>: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49" y="824264"/>
            <a:ext cx="4340225" cy="493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1" name="Grupa 40"/>
          <p:cNvGrpSpPr/>
          <p:nvPr/>
        </p:nvGrpSpPr>
        <p:grpSpPr>
          <a:xfrm>
            <a:off x="8178370" y="5218351"/>
            <a:ext cx="1959781" cy="1030577"/>
            <a:chOff x="8378141" y="5434676"/>
            <a:chExt cx="1959781" cy="1030577"/>
          </a:xfrm>
        </p:grpSpPr>
        <p:cxnSp>
          <p:nvCxnSpPr>
            <p:cNvPr id="42" name="Łącznik prosty ze strzałką 41"/>
            <p:cNvCxnSpPr/>
            <p:nvPr/>
          </p:nvCxnSpPr>
          <p:spPr>
            <a:xfrm flipV="1">
              <a:off x="9327041" y="6284459"/>
              <a:ext cx="417034" cy="161893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Łącznik prosty ze strzałką 42"/>
            <p:cNvCxnSpPr/>
            <p:nvPr/>
          </p:nvCxnSpPr>
          <p:spPr>
            <a:xfrm flipH="1" flipV="1">
              <a:off x="8934450" y="6185665"/>
              <a:ext cx="392592" cy="265450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Łącznik prosty ze strzałką 43"/>
            <p:cNvCxnSpPr/>
            <p:nvPr/>
          </p:nvCxnSpPr>
          <p:spPr>
            <a:xfrm flipV="1">
              <a:off x="9327041" y="5996236"/>
              <a:ext cx="0" cy="469017"/>
            </a:xfrm>
            <a:prstGeom prst="straightConnector1">
              <a:avLst/>
            </a:prstGeom>
            <a:ln w="38100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pole tekstowe 44"/>
            <p:cNvSpPr txBox="1"/>
            <p:nvPr/>
          </p:nvSpPr>
          <p:spPr>
            <a:xfrm rot="16200000">
              <a:off x="9006324" y="5581351"/>
              <a:ext cx="6319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[111]</a:t>
              </a:r>
              <a:endParaRPr lang="pl-PL" sz="1600" b="1" dirty="0"/>
            </a:p>
          </p:txBody>
        </p:sp>
        <p:sp>
          <p:nvSpPr>
            <p:cNvPr id="46" name="pole tekstowe 45"/>
            <p:cNvSpPr txBox="1"/>
            <p:nvPr/>
          </p:nvSpPr>
          <p:spPr>
            <a:xfrm rot="20057673">
              <a:off x="9643501" y="5983476"/>
              <a:ext cx="6944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[1-10]</a:t>
              </a:r>
              <a:endParaRPr lang="pl-PL" sz="1600" b="1" dirty="0"/>
            </a:p>
          </p:txBody>
        </p:sp>
        <p:sp>
          <p:nvSpPr>
            <p:cNvPr id="47" name="pole tekstowe 46"/>
            <p:cNvSpPr txBox="1"/>
            <p:nvPr/>
          </p:nvSpPr>
          <p:spPr>
            <a:xfrm rot="2399154">
              <a:off x="8378141" y="5818257"/>
              <a:ext cx="6944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[11-2]</a:t>
              </a:r>
              <a:endParaRPr lang="pl-PL" sz="1600" b="1" dirty="0"/>
            </a:p>
          </p:txBody>
        </p:sp>
      </p:grpSp>
      <p:sp>
        <p:nvSpPr>
          <p:cNvPr id="48" name="Prostokąt 47"/>
          <p:cNvSpPr/>
          <p:nvPr/>
        </p:nvSpPr>
        <p:spPr>
          <a:xfrm>
            <a:off x="7937116" y="6239554"/>
            <a:ext cx="24398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B0F0"/>
                </a:solidFill>
              </a:rPr>
              <a:t>Crystallographic directions</a:t>
            </a:r>
            <a:endParaRPr lang="pl-PL" sz="1600" b="1" dirty="0">
              <a:solidFill>
                <a:srgbClr val="00B0F0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7970602" y="725775"/>
            <a:ext cx="7377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Model</a:t>
            </a:r>
            <a:endParaRPr lang="pl-PL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9335787" y="725775"/>
            <a:ext cx="10996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Simulation</a:t>
            </a:r>
            <a:endParaRPr lang="pl-PL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51" name="Łącznik prosty ze strzałką 50"/>
          <p:cNvCxnSpPr/>
          <p:nvPr/>
        </p:nvCxnSpPr>
        <p:spPr>
          <a:xfrm flipV="1">
            <a:off x="8906666" y="1632043"/>
            <a:ext cx="0" cy="3571054"/>
          </a:xfrm>
          <a:prstGeom prst="straightConnector1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pole tekstowe 52"/>
          <p:cNvSpPr txBox="1"/>
          <p:nvPr/>
        </p:nvSpPr>
        <p:spPr>
          <a:xfrm rot="16200000">
            <a:off x="8595707" y="3522872"/>
            <a:ext cx="821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240 nm</a:t>
            </a:r>
            <a:endParaRPr lang="pl-PL" sz="1600" b="1" dirty="0"/>
          </a:p>
        </p:txBody>
      </p:sp>
      <p:sp>
        <p:nvSpPr>
          <p:cNvPr id="28" name="Prostokąt 27"/>
          <p:cNvSpPr/>
          <p:nvPr/>
        </p:nvSpPr>
        <p:spPr>
          <a:xfrm>
            <a:off x="8993927" y="1393765"/>
            <a:ext cx="15940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B0F0"/>
                </a:solidFill>
              </a:rPr>
              <a:t>von Mises stress</a:t>
            </a:r>
            <a:endParaRPr lang="pl-PL" sz="16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43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59" y="1472147"/>
            <a:ext cx="11107738" cy="398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Prostokąt 4"/>
          <p:cNvSpPr/>
          <p:nvPr/>
        </p:nvSpPr>
        <p:spPr>
          <a:xfrm>
            <a:off x="1029160" y="5453597"/>
            <a:ext cx="19964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Relative strain </a:t>
            </a:r>
            <a:r>
              <a:rPr lang="en-US" b="1" dirty="0">
                <a:solidFill>
                  <a:srgbClr val="0070C0"/>
                </a:solidFill>
              </a:rPr>
              <a:t>in </a:t>
            </a:r>
            <a:r>
              <a:rPr lang="en-US" b="1" dirty="0" smtClean="0">
                <a:solidFill>
                  <a:srgbClr val="0070C0"/>
                </a:solidFill>
              </a:rPr>
              <a:t>axial direction - </a:t>
            </a:r>
            <a:r>
              <a:rPr lang="el-GR" b="1" dirty="0" smtClean="0">
                <a:solidFill>
                  <a:srgbClr val="0070C0"/>
                </a:solidFill>
              </a:rPr>
              <a:t>ε</a:t>
            </a:r>
            <a:r>
              <a:rPr lang="en-US" b="1" baseline="-25000" dirty="0" err="1" smtClean="0">
                <a:solidFill>
                  <a:srgbClr val="0070C0"/>
                </a:solidFill>
              </a:rPr>
              <a:t>zz</a:t>
            </a:r>
            <a:endParaRPr lang="pl-PL" b="1" baseline="-25000" dirty="0">
              <a:solidFill>
                <a:srgbClr val="0070C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4946180" y="5453597"/>
            <a:ext cx="19964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In-plane tilt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</a:rPr>
              <a:t>(</a:t>
            </a:r>
            <a:r>
              <a:rPr lang="en-US" b="1" dirty="0" err="1" smtClean="0">
                <a:solidFill>
                  <a:srgbClr val="0070C0"/>
                </a:solidFill>
              </a:rPr>
              <a:t>deg</a:t>
            </a:r>
            <a:r>
              <a:rPr lang="en-US" b="1" dirty="0" smtClean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7" name="Prostokąt 6"/>
          <p:cNvSpPr/>
          <p:nvPr/>
        </p:nvSpPr>
        <p:spPr>
          <a:xfrm>
            <a:off x="9191727" y="5446499"/>
            <a:ext cx="19479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 smtClean="0">
                <a:solidFill>
                  <a:srgbClr val="0070C0"/>
                </a:solidFill>
              </a:rPr>
              <a:t>α</a:t>
            </a:r>
            <a:r>
              <a:rPr lang="en-US" b="1" dirty="0" smtClean="0">
                <a:solidFill>
                  <a:srgbClr val="0070C0"/>
                </a:solidFill>
              </a:rPr>
              <a:t> – </a:t>
            </a:r>
            <a:r>
              <a:rPr lang="en-US" b="1" dirty="0" err="1" smtClean="0">
                <a:solidFill>
                  <a:srgbClr val="0070C0"/>
                </a:solidFill>
              </a:rPr>
              <a:t>misorientation</a:t>
            </a:r>
            <a:endParaRPr lang="en-US" b="1" dirty="0" smtClean="0">
              <a:solidFill>
                <a:srgbClr val="0070C0"/>
              </a:solidFill>
            </a:endParaRPr>
          </a:p>
          <a:p>
            <a:pPr algn="ctr"/>
            <a:r>
              <a:rPr lang="en-US" b="1" dirty="0" smtClean="0">
                <a:solidFill>
                  <a:srgbClr val="0070C0"/>
                </a:solidFill>
              </a:rPr>
              <a:t>(</a:t>
            </a:r>
            <a:r>
              <a:rPr lang="en-US" b="1" dirty="0" err="1" smtClean="0">
                <a:solidFill>
                  <a:srgbClr val="0070C0"/>
                </a:solidFill>
              </a:rPr>
              <a:t>deg</a:t>
            </a:r>
            <a:r>
              <a:rPr lang="en-US" b="1" dirty="0" smtClean="0">
                <a:solidFill>
                  <a:srgbClr val="0070C0"/>
                </a:solidFill>
              </a:rPr>
              <a:t>)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0" y="7341"/>
            <a:ext cx="8985793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3200" b="1" dirty="0" smtClean="0"/>
              <a:t>Comparison FEM simulation and </a:t>
            </a:r>
            <a:r>
              <a:rPr lang="en-US" sz="3200" b="1" dirty="0"/>
              <a:t>experiment </a:t>
            </a:r>
            <a:r>
              <a:rPr lang="en-US" sz="3200" b="1" dirty="0" smtClean="0"/>
              <a:t>results</a:t>
            </a:r>
            <a:endParaRPr lang="en-US" sz="3200" b="1" dirty="0"/>
          </a:p>
        </p:txBody>
      </p:sp>
      <p:sp>
        <p:nvSpPr>
          <p:cNvPr id="10" name="Symbol zastępczy numeru slajdu 1"/>
          <p:cNvSpPr>
            <a:spLocks noGrp="1"/>
          </p:cNvSpPr>
          <p:nvPr>
            <p:ph type="sldNum" sz="quarter" idx="12"/>
          </p:nvPr>
        </p:nvSpPr>
        <p:spPr>
          <a:xfrm>
            <a:off x="9448800" y="0"/>
            <a:ext cx="2743200" cy="365125"/>
          </a:xfrm>
        </p:spPr>
        <p:txBody>
          <a:bodyPr/>
          <a:lstStyle/>
          <a:p>
            <a:fld id="{88AA7810-D812-4F19-B5D9-B8472DB6C3C6}" type="slidenum">
              <a:rPr lang="uk-UA" sz="1800" b="1" smtClean="0"/>
              <a:t>8</a:t>
            </a:fld>
            <a:endParaRPr lang="uk-UA" sz="1600" b="1" dirty="0"/>
          </a:p>
        </p:txBody>
      </p:sp>
      <p:sp>
        <p:nvSpPr>
          <p:cNvPr id="9" name="Prostokąt 8"/>
          <p:cNvSpPr/>
          <p:nvPr/>
        </p:nvSpPr>
        <p:spPr>
          <a:xfrm>
            <a:off x="2436034" y="1256784"/>
            <a:ext cx="1264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Simulation </a:t>
            </a:r>
            <a:endParaRPr lang="pl-PL" dirty="0">
              <a:solidFill>
                <a:srgbClr val="00B0F0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804648" y="1256784"/>
            <a:ext cx="1283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Experiment</a:t>
            </a:r>
            <a:endParaRPr lang="pl-PL" dirty="0">
              <a:solidFill>
                <a:srgbClr val="00B0F0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6090770" y="1256784"/>
            <a:ext cx="1264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Simulation </a:t>
            </a:r>
            <a:endParaRPr lang="pl-PL" dirty="0">
              <a:solidFill>
                <a:srgbClr val="00B0F0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4545644" y="1256784"/>
            <a:ext cx="1283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Experiment</a:t>
            </a:r>
            <a:endParaRPr lang="pl-PL" dirty="0">
              <a:solidFill>
                <a:srgbClr val="00B0F0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10105298" y="1256784"/>
            <a:ext cx="1264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Simulation </a:t>
            </a:r>
            <a:endParaRPr lang="pl-PL" dirty="0">
              <a:solidFill>
                <a:srgbClr val="00B0F0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8448034" y="1256784"/>
            <a:ext cx="1283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Experiment</a:t>
            </a:r>
            <a:endParaRPr lang="pl-PL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22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0" y="0"/>
            <a:ext cx="22044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Conclusions</a:t>
            </a:r>
          </a:p>
        </p:txBody>
      </p:sp>
      <p:sp>
        <p:nvSpPr>
          <p:cNvPr id="4" name="Prostokąt 3"/>
          <p:cNvSpPr/>
          <p:nvPr/>
        </p:nvSpPr>
        <p:spPr>
          <a:xfrm>
            <a:off x="361283" y="1729377"/>
            <a:ext cx="1183071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rgbClr val="0070C0"/>
                </a:solidFill>
              </a:rPr>
              <a:t>Proposed approach for strain </a:t>
            </a:r>
            <a:r>
              <a:rPr lang="en-US" sz="2400" b="1" dirty="0">
                <a:solidFill>
                  <a:srgbClr val="0070C0"/>
                </a:solidFill>
              </a:rPr>
              <a:t>and </a:t>
            </a:r>
            <a:r>
              <a:rPr lang="en-US" sz="2400" b="1" dirty="0" smtClean="0">
                <a:solidFill>
                  <a:srgbClr val="0070C0"/>
                </a:solidFill>
              </a:rPr>
              <a:t>orientation mapping for single </a:t>
            </a:r>
            <a:r>
              <a:rPr lang="en-US" sz="2400" b="1" dirty="0" err="1" smtClean="0">
                <a:solidFill>
                  <a:srgbClr val="0070C0"/>
                </a:solidFill>
              </a:rPr>
              <a:t>nanoobject</a:t>
            </a:r>
            <a:r>
              <a:rPr lang="en-US" sz="2400" b="1" dirty="0" smtClean="0">
                <a:solidFill>
                  <a:srgbClr val="0070C0"/>
                </a:solidFill>
              </a:rPr>
              <a:t> with </a:t>
            </a:r>
            <a:r>
              <a:rPr lang="en-US" sz="2400" b="1" u="sng" dirty="0" smtClean="0">
                <a:solidFill>
                  <a:srgbClr val="0070C0"/>
                </a:solidFill>
              </a:rPr>
              <a:t>nanometer </a:t>
            </a:r>
            <a:r>
              <a:rPr lang="en-US" sz="2400" b="1" u="sng" dirty="0">
                <a:solidFill>
                  <a:srgbClr val="0070C0"/>
                </a:solidFill>
              </a:rPr>
              <a:t>resolution</a:t>
            </a:r>
            <a:r>
              <a:rPr lang="en-US" sz="2400" b="1" dirty="0">
                <a:solidFill>
                  <a:srgbClr val="0070C0"/>
                </a:solidFill>
              </a:rPr>
              <a:t> which is not achieved even </a:t>
            </a:r>
            <a:r>
              <a:rPr lang="en-US" sz="2400" b="1" dirty="0" smtClean="0">
                <a:solidFill>
                  <a:srgbClr val="0070C0"/>
                </a:solidFill>
              </a:rPr>
              <a:t>for a synchrotron</a:t>
            </a:r>
            <a:r>
              <a:rPr lang="en-US" sz="2400" b="1" dirty="0" smtClean="0">
                <a:solidFill>
                  <a:srgbClr val="0070C0"/>
                </a:solidFill>
              </a:rPr>
              <a:t>!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b="1" dirty="0" smtClean="0">
              <a:solidFill>
                <a:srgbClr val="0070C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rgbClr val="0070C0"/>
                </a:solidFill>
              </a:rPr>
              <a:t>Obtained good agreement FEM simulation and experimental data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6" name="Symbol zastępczy numeru slajdu 1"/>
          <p:cNvSpPr>
            <a:spLocks noGrp="1"/>
          </p:cNvSpPr>
          <p:nvPr>
            <p:ph type="sldNum" sz="quarter" idx="12"/>
          </p:nvPr>
        </p:nvSpPr>
        <p:spPr>
          <a:xfrm>
            <a:off x="9448800" y="0"/>
            <a:ext cx="2743200" cy="365125"/>
          </a:xfrm>
        </p:spPr>
        <p:txBody>
          <a:bodyPr/>
          <a:lstStyle/>
          <a:p>
            <a:fld id="{88AA7810-D812-4F19-B5D9-B8472DB6C3C6}" type="slidenum">
              <a:rPr lang="uk-UA" sz="1800" b="1" smtClean="0"/>
              <a:t>9</a:t>
            </a:fld>
            <a:endParaRPr lang="uk-UA" sz="1600" b="1" dirty="0"/>
          </a:p>
        </p:txBody>
      </p:sp>
      <p:sp>
        <p:nvSpPr>
          <p:cNvPr id="7" name="Prostokąt 6"/>
          <p:cNvSpPr/>
          <p:nvPr/>
        </p:nvSpPr>
        <p:spPr>
          <a:xfrm>
            <a:off x="361283" y="3262977"/>
            <a:ext cx="107236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dirty="0"/>
          </a:p>
          <a:p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Further works: </a:t>
            </a:r>
            <a:endParaRPr lang="uk-UA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Taking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into account Nonlinear Elastic Strain in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model</a:t>
            </a:r>
            <a:endParaRPr lang="uk-UA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Expand the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model for simulation piezoelectric 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and </a:t>
            </a:r>
            <a:r>
              <a:rPr lang="en-US" sz="2400" b="1" dirty="0" err="1">
                <a:solidFill>
                  <a:schemeClr val="accent6">
                    <a:lumMod val="50000"/>
                  </a:schemeClr>
                </a:solidFill>
              </a:rPr>
              <a:t>magnetostriction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effects</a:t>
            </a:r>
            <a:endParaRPr lang="en-US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294"/>
          <a:stretch/>
        </p:blipFill>
        <p:spPr bwMode="auto">
          <a:xfrm>
            <a:off x="138229" y="5688641"/>
            <a:ext cx="9059862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Prostokąt 8"/>
          <p:cNvSpPr/>
          <p:nvPr/>
        </p:nvSpPr>
        <p:spPr>
          <a:xfrm>
            <a:off x="181357" y="6052507"/>
            <a:ext cx="9779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research was supported by National Science Centre (Poland) by grant: </a:t>
            </a:r>
            <a:r>
              <a:rPr lang="pl-PL" dirty="0" smtClean="0"/>
              <a:t>UMO-2016/21/B/ST5/03411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7701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2507</TotalTime>
  <Words>471</Words>
  <Application>Microsoft Office PowerPoint</Application>
  <PresentationFormat>Широкоэкранный</PresentationFormat>
  <Paragraphs>146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SFRM1000</vt:lpstr>
      <vt:lpstr>Symbol</vt:lpstr>
      <vt:lpstr>Times New Roman</vt:lpstr>
      <vt:lpstr>Wingdings</vt:lpstr>
      <vt:lpstr>Тема Office</vt:lpstr>
      <vt:lpstr>FEM modeling of highly strained monocrystalline ZnTe/CdTe core-shell hetero-nanowires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FEM modeling of highly strained monocrystalline ZnTe/CdTe core-shell hetero-nanowires</dc:title>
  <dc:creator>Serhii</dc:creator>
  <cp:lastModifiedBy>Serhii</cp:lastModifiedBy>
  <cp:revision>104</cp:revision>
  <dcterms:created xsi:type="dcterms:W3CDTF">2020-09-22T11:53:39Z</dcterms:created>
  <dcterms:modified xsi:type="dcterms:W3CDTF">2020-09-25T21:16:11Z</dcterms:modified>
</cp:coreProperties>
</file>