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5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89" r:id="rId2"/>
    <p:sldId id="401" r:id="rId3"/>
    <p:sldId id="400" r:id="rId4"/>
    <p:sldId id="399" r:id="rId5"/>
    <p:sldId id="402" r:id="rId6"/>
    <p:sldId id="403" r:id="rId7"/>
    <p:sldId id="404" r:id="rId8"/>
    <p:sldId id="405" r:id="rId9"/>
    <p:sldId id="398" r:id="rId10"/>
  </p:sldIdLst>
  <p:sldSz cx="12192000" cy="6858000"/>
  <p:notesSz cx="6781800" cy="99187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2B2B2"/>
    <a:srgbClr val="777777"/>
    <a:srgbClr val="808080"/>
    <a:srgbClr val="FF5D5D"/>
    <a:srgbClr val="D4DEF0"/>
    <a:srgbClr val="004494"/>
    <a:srgbClr val="CCECFF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00" autoAdjust="0"/>
    <p:restoredTop sz="85155" autoAdjust="0"/>
  </p:normalViewPr>
  <p:slideViewPr>
    <p:cSldViewPr>
      <p:cViewPr varScale="1">
        <p:scale>
          <a:sx n="116" d="100"/>
          <a:sy n="116" d="100"/>
        </p:scale>
        <p:origin x="2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4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402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A974B066-6435-48AF-A4AD-1381C00E409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4938" y="771525"/>
            <a:ext cx="6564312" cy="3692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>
            <a:extLst>
              <a:ext uri="{FF2B5EF4-FFF2-40B4-BE49-F238E27FC236}">
                <a16:creationId xmlns:a16="http://schemas.microsoft.com/office/drawing/2014/main" id="{1DF05E0F-9E69-4021-85AC-490228E21A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694238"/>
            <a:ext cx="4965700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9" tIns="46079" rIns="92159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Klicken Sie, um die Formate des Vorlagentextes zu bearbeiten</a:t>
            </a:r>
          </a:p>
          <a:p>
            <a:pPr lvl="1"/>
            <a:r>
              <a:rPr lang="en-GB" noProof="0">
                <a:sym typeface="CommonBullets" pitchFamily="34" charset="2"/>
              </a:rPr>
              <a:t>	Zweite Ebene</a:t>
            </a:r>
          </a:p>
          <a:p>
            <a:pPr lvl="2"/>
            <a:r>
              <a:rPr lang="en-GB" noProof="0">
                <a:sym typeface="CommonBullets" pitchFamily="34" charset="2"/>
              </a:rPr>
              <a:t>Dritte Ebene</a:t>
            </a:r>
          </a:p>
          <a:p>
            <a:pPr lvl="3"/>
            <a:r>
              <a:rPr lang="en-GB" noProof="0">
                <a:sym typeface="CommonBullets" pitchFamily="34" charset="2"/>
              </a:rPr>
              <a:t>Vierte Ebene</a:t>
            </a:r>
          </a:p>
          <a:p>
            <a:pPr lvl="4"/>
            <a:r>
              <a:rPr lang="en-GB" noProof="0">
                <a:sym typeface="CommonBullets" pitchFamily="34" charset="2"/>
              </a:rPr>
              <a:t>Fünfte Ebene</a:t>
            </a:r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67018DF7-5773-4521-AA0A-2A2DD6CF13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6675" y="9391650"/>
            <a:ext cx="287178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9" tIns="46079" rIns="92159" bIns="46079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100" smtClean="0"/>
            </a:lvl1pPr>
          </a:lstStyle>
          <a:p>
            <a:pPr>
              <a:defRPr/>
            </a:pPr>
            <a:fld id="{CC9A1DA4-5559-43E1-ADBE-A686D7EFF15C}" type="slidenum">
              <a:rPr lang="en-GB" altLang="en-DE"/>
              <a:pPr>
                <a:defRPr/>
              </a:pPr>
              <a:t>‹#›</a:t>
            </a:fld>
            <a:endParaRPr lang="en-GB" altLang="en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17145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  <a:sym typeface="CommonBullets" pitchFamily="34" charset="2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  <a:sym typeface="CommonBullets" pitchFamily="34" charset="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  <a:sym typeface="CommonBullets" pitchFamily="34" charset="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  <a:sym typeface="CommonBullets" pitchFamily="34" charset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4" descr="TitelE2_300">
            <a:extLst>
              <a:ext uri="{FF2B5EF4-FFF2-40B4-BE49-F238E27FC236}">
                <a16:creationId xmlns:a16="http://schemas.microsoft.com/office/drawing/2014/main" id="{84322B8F-1CE5-4FB4-9B5B-87D277DDE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0213"/>
            <a:ext cx="12192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41" descr="IMTEK_Logo_Farbe">
            <a:extLst>
              <a:ext uri="{FF2B5EF4-FFF2-40B4-BE49-F238E27FC236}">
                <a16:creationId xmlns:a16="http://schemas.microsoft.com/office/drawing/2014/main" id="{106B4256-784F-4A22-8934-599D6800B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20675"/>
            <a:ext cx="170376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0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31800" y="1449388"/>
            <a:ext cx="11040533" cy="1516062"/>
          </a:xfrm>
        </p:spPr>
        <p:txBody>
          <a:bodyPr/>
          <a:lstStyle>
            <a:lvl1pPr algn="ctr">
              <a:defRPr sz="3400"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2080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31800" y="3114675"/>
            <a:ext cx="11040533" cy="15113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08362"/>
      </p:ext>
    </p:extLst>
  </p:cSld>
  <p:clrMapOvr>
    <a:masterClrMapping/>
  </p:clrMapOvr>
  <p:transition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Re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AED24-E7DE-424B-A306-E6E2AB6A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1B33F5-E062-43E3-B1FD-C8B1333062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Mohammadreza Saberi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EE2D4-F339-45E0-A110-9DA87476CBE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311150" y="641508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fld id="{7AE6C206-4183-4E9E-BEFA-3937755CFECE}" type="datetimeFigureOut">
              <a:rPr lang="en-DE" smtClean="0"/>
              <a:pPr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93CA98-0B67-4A05-923F-59D4ECCA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A2A72-019B-44CC-BF7D-C1B9FE7F7644}" type="slidenum">
              <a:rPr lang="en-DE" smtClean="0"/>
              <a:pPr/>
              <a:t>‹#›</a:t>
            </a:fld>
            <a:endParaRPr lang="en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3455492-4492-42B9-A3DD-D04EB7A28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63" y="1341438"/>
            <a:ext cx="11417300" cy="496728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85368792"/>
      </p:ext>
    </p:extLst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7962"/>
            <a:ext cx="103632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86749806"/>
      </p:ext>
    </p:extLst>
  </p:cSld>
  <p:clrMapOvr>
    <a:masterClrMapping/>
  </p:clrMapOvr>
  <p:transition advTm="2000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>
            <a:extLst>
              <a:ext uri="{FF2B5EF4-FFF2-40B4-BE49-F238E27FC236}">
                <a16:creationId xmlns:a16="http://schemas.microsoft.com/office/drawing/2014/main" id="{AC4B3049-FB67-4ACA-B45F-86B08C81A0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11150" y="57150"/>
            <a:ext cx="9647238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4" tIns="0" rIns="94764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DE"/>
              <a:t>Titel of the presentation, two lines possible if necessary</a:t>
            </a:r>
          </a:p>
        </p:txBody>
      </p:sp>
      <p:sp>
        <p:nvSpPr>
          <p:cNvPr id="1027" name="Rectangle 37">
            <a:extLst>
              <a:ext uri="{FF2B5EF4-FFF2-40B4-BE49-F238E27FC236}">
                <a16:creationId xmlns:a16="http://schemas.microsoft.com/office/drawing/2014/main" id="{7A1D0992-B4F4-4F97-915A-586CDF329E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5563" y="1341438"/>
            <a:ext cx="114173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92" tIns="42547" rIns="95992" bIns="425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DE" dirty="0"/>
              <a:t>First level</a:t>
            </a:r>
          </a:p>
          <a:p>
            <a:pPr lvl="1"/>
            <a:r>
              <a:rPr lang="en-GB" altLang="en-DE" dirty="0"/>
              <a:t>Second level </a:t>
            </a:r>
          </a:p>
          <a:p>
            <a:pPr lvl="2"/>
            <a:r>
              <a:rPr lang="en-GB" altLang="en-DE" dirty="0"/>
              <a:t>Third level</a:t>
            </a:r>
          </a:p>
          <a:p>
            <a:pPr lvl="0"/>
            <a:r>
              <a:rPr lang="en-GB" altLang="en-DE" dirty="0"/>
              <a:t>First level </a:t>
            </a:r>
          </a:p>
          <a:p>
            <a:pPr lvl="1"/>
            <a:r>
              <a:rPr lang="en-GB" altLang="en-DE" dirty="0"/>
              <a:t>Second level </a:t>
            </a:r>
          </a:p>
          <a:p>
            <a:pPr lvl="1"/>
            <a:r>
              <a:rPr lang="en-GB" altLang="en-DE" dirty="0"/>
              <a:t>Second level</a:t>
            </a:r>
          </a:p>
          <a:p>
            <a:pPr lvl="1"/>
            <a:r>
              <a:rPr lang="en-GB" altLang="en-DE" dirty="0"/>
              <a:t>Second level </a:t>
            </a:r>
          </a:p>
          <a:p>
            <a:pPr lvl="2"/>
            <a:r>
              <a:rPr lang="en-GB" altLang="en-DE" dirty="0"/>
              <a:t>Third level</a:t>
            </a:r>
          </a:p>
          <a:p>
            <a:pPr lvl="3"/>
            <a:r>
              <a:rPr lang="en-GB" altLang="en-DE" dirty="0"/>
              <a:t>Don’t use a fourth level!</a:t>
            </a:r>
          </a:p>
          <a:p>
            <a:pPr lvl="1"/>
            <a:r>
              <a:rPr lang="en-GB" altLang="en-DE" dirty="0"/>
              <a:t>Second level </a:t>
            </a:r>
          </a:p>
        </p:txBody>
      </p:sp>
      <p:sp>
        <p:nvSpPr>
          <p:cNvPr id="1030" name="Line 125">
            <a:extLst>
              <a:ext uri="{FF2B5EF4-FFF2-40B4-BE49-F238E27FC236}">
                <a16:creationId xmlns:a16="http://schemas.microsoft.com/office/drawing/2014/main" id="{5E29650C-00C9-4BA8-AB06-D2A4874C04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0" y="1196973"/>
            <a:ext cx="11466513" cy="9526"/>
          </a:xfrm>
          <a:prstGeom prst="line">
            <a:avLst/>
          </a:prstGeom>
          <a:noFill/>
          <a:ln w="28575">
            <a:solidFill>
              <a:srgbClr val="C0C0C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DE"/>
          </a:p>
        </p:txBody>
      </p:sp>
      <p:pic>
        <p:nvPicPr>
          <p:cNvPr id="1031" name="Picture 143">
            <a:extLst>
              <a:ext uri="{FF2B5EF4-FFF2-40B4-BE49-F238E27FC236}">
                <a16:creationId xmlns:a16="http://schemas.microsoft.com/office/drawing/2014/main" id="{C9623046-AA14-4F61-A150-49B6926F2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513" y="5907088"/>
            <a:ext cx="663575" cy="69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148" descr="IMTEK_Logo_Farbe">
            <a:extLst>
              <a:ext uri="{FF2B5EF4-FFF2-40B4-BE49-F238E27FC236}">
                <a16:creationId xmlns:a16="http://schemas.microsoft.com/office/drawing/2014/main" id="{15056CA7-895E-4F95-9E15-D79D0DD8D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414" y="221316"/>
            <a:ext cx="1680394" cy="70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DF0571-6897-4CF9-A574-91CB79D55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401" y="64150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Mohammadreza Sab2eri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CE468-2519-4121-9875-D5D9422A2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6788" y="64150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A2A72-019B-44CC-BF7D-C1B9FE7F7644}" type="slidenum">
              <a:rPr lang="en-DE" smtClean="0"/>
              <a:pPr/>
              <a:t>‹#›</a:t>
            </a:fld>
            <a:endParaRPr lang="en-D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4055F0-348A-4C73-A636-D56A5915C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384" y="64115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CC924-B1DE-4A5F-ACE7-C63697C9142B}" type="datetimeFigureOut">
              <a:rPr lang="en-DE" smtClean="0"/>
              <a:t>09/25/2020</a:t>
            </a:fld>
            <a:endParaRPr lang="en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86" r:id="rId3"/>
  </p:sldLayoutIdLst>
  <p:transition advTm="20000"/>
  <p:hf hdr="0"/>
  <p:txStyles>
    <p:titleStyle>
      <a:lvl1pPr algn="l" defTabSz="8016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defTabSz="8016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defTabSz="8016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defTabSz="8016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defTabSz="8016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defTabSz="8016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defTabSz="8016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defTabSz="8016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1450" indent="-171450" algn="l" defTabSz="852488" rtl="0" eaLnBrk="0" fontAlgn="base" hangingPunct="0">
        <a:spcBef>
          <a:spcPct val="150000"/>
        </a:spcBef>
        <a:spcAft>
          <a:spcPct val="20000"/>
        </a:spcAft>
        <a:buClr>
          <a:srgbClr val="0000CC"/>
        </a:buClr>
        <a:buSzPct val="85000"/>
        <a:buFont typeface="Wingdings" panose="05000000000000000000" pitchFamily="2" charset="2"/>
        <a:buBlip>
          <a:blip r:embed="rId7"/>
        </a:buBlip>
        <a:tabLst>
          <a:tab pos="171450" algn="l"/>
        </a:tabLst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522288" indent="-336550" algn="l" defTabSz="852488" rtl="0" eaLnBrk="0" fontAlgn="base" hangingPunct="0">
        <a:spcBef>
          <a:spcPct val="50000"/>
        </a:spcBef>
        <a:spcAft>
          <a:spcPct val="0"/>
        </a:spcAft>
        <a:buClr>
          <a:srgbClr val="CCCCCC"/>
        </a:buClr>
        <a:buSzPct val="120000"/>
        <a:buFont typeface="Wingdings" panose="05000000000000000000" pitchFamily="2" charset="2"/>
        <a:buChar char="§"/>
        <a:tabLst>
          <a:tab pos="171450" algn="l"/>
        </a:tabLst>
        <a:defRPr sz="2000">
          <a:solidFill>
            <a:schemeClr val="tx1"/>
          </a:solidFill>
          <a:latin typeface="+mn-lt"/>
        </a:defRPr>
      </a:lvl2pPr>
      <a:lvl3pPr marL="769938" indent="-246063" algn="l" defTabSz="852488" rtl="0" eaLnBrk="0" fontAlgn="base" hangingPunct="0">
        <a:spcBef>
          <a:spcPct val="20000"/>
        </a:spcBef>
        <a:spcAft>
          <a:spcPct val="0"/>
        </a:spcAft>
        <a:buClr>
          <a:srgbClr val="CCCCCC"/>
        </a:buClr>
        <a:buSzPct val="90000"/>
        <a:buFont typeface="Wingdings" panose="05000000000000000000" pitchFamily="2" charset="2"/>
        <a:buChar char="Ø"/>
        <a:tabLst>
          <a:tab pos="171450" algn="l"/>
        </a:tabLst>
        <a:defRPr>
          <a:solidFill>
            <a:schemeClr val="tx1"/>
          </a:solidFill>
          <a:latin typeface="+mn-lt"/>
        </a:defRPr>
      </a:lvl3pPr>
      <a:lvl4pPr marL="935038" indent="436563" algn="l" defTabSz="852488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4pPr>
      <a:lvl5pPr marL="1104900" indent="723900" algn="l" defTabSz="852488" rtl="0" eaLnBrk="0" fontAlgn="base" hangingPunct="0">
        <a:spcBef>
          <a:spcPct val="20000"/>
        </a:spcBef>
        <a:spcAft>
          <a:spcPct val="0"/>
        </a:spcAft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5pPr>
      <a:lvl6pPr marL="1562100" algn="l" defTabSz="852488" rtl="0" eaLnBrk="1" fontAlgn="base" hangingPunct="1">
        <a:spcBef>
          <a:spcPct val="20000"/>
        </a:spcBef>
        <a:spcAft>
          <a:spcPct val="0"/>
        </a:spcAft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6pPr>
      <a:lvl7pPr marL="2019300" algn="l" defTabSz="852488" rtl="0" eaLnBrk="1" fontAlgn="base" hangingPunct="1">
        <a:spcBef>
          <a:spcPct val="20000"/>
        </a:spcBef>
        <a:spcAft>
          <a:spcPct val="0"/>
        </a:spcAft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7pPr>
      <a:lvl8pPr marL="2476500" algn="l" defTabSz="852488" rtl="0" eaLnBrk="1" fontAlgn="base" hangingPunct="1">
        <a:spcBef>
          <a:spcPct val="20000"/>
        </a:spcBef>
        <a:spcAft>
          <a:spcPct val="0"/>
        </a:spcAft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8pPr>
      <a:lvl9pPr marL="2933700" algn="l" defTabSz="852488" rtl="0" eaLnBrk="1" fontAlgn="base" hangingPunct="1">
        <a:spcBef>
          <a:spcPct val="20000"/>
        </a:spcBef>
        <a:spcAft>
          <a:spcPct val="0"/>
        </a:spcAft>
        <a:buSzPct val="25000"/>
        <a:buBlip>
          <a:blip r:embed="rId7"/>
        </a:buBlip>
        <a:tabLst>
          <a:tab pos="171450" algn="l"/>
        </a:tabLst>
        <a:defRPr sz="1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">
            <a:extLst>
              <a:ext uri="{FF2B5EF4-FFF2-40B4-BE49-F238E27FC236}">
                <a16:creationId xmlns:a16="http://schemas.microsoft.com/office/drawing/2014/main" id="{96033922-5C90-4174-8EF1-2D44B6FBC265}"/>
              </a:ext>
            </a:extLst>
          </p:cNvPr>
          <p:cNvGrpSpPr>
            <a:grpSpLocks/>
          </p:cNvGrpSpPr>
          <p:nvPr/>
        </p:nvGrpSpPr>
        <p:grpSpPr bwMode="auto">
          <a:xfrm>
            <a:off x="2376488" y="5819775"/>
            <a:ext cx="6835775" cy="711200"/>
            <a:chOff x="537" y="3518"/>
            <a:chExt cx="4712" cy="596"/>
          </a:xfrm>
        </p:grpSpPr>
        <p:pic>
          <p:nvPicPr>
            <p:cNvPr id="4108" name="Picture 5" descr="HSG-IMIT_72dpi">
              <a:extLst>
                <a:ext uri="{FF2B5EF4-FFF2-40B4-BE49-F238E27FC236}">
                  <a16:creationId xmlns:a16="http://schemas.microsoft.com/office/drawing/2014/main" id="{A4C17F44-3968-4D42-820F-CCE4E6076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" y="3519"/>
              <a:ext cx="1470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4109" name="Object 6">
              <a:extLst>
                <a:ext uri="{FF2B5EF4-FFF2-40B4-BE49-F238E27FC236}">
                  <a16:creationId xmlns:a16="http://schemas.microsoft.com/office/drawing/2014/main" id="{93CF94B8-C434-46A9-9F3C-DF4F1E59A03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00" y="3548"/>
            <a:ext cx="1159" cy="5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3" name="Image" r:id="rId4" imgW="6704762" imgH="3276190" progId="Photoshop.Image.9">
                    <p:embed/>
                  </p:oleObj>
                </mc:Choice>
                <mc:Fallback>
                  <p:oleObj name="Image" r:id="rId4" imgW="6704762" imgH="3276190" progId="Photoshop.Image.9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0" y="3548"/>
                          <a:ext cx="1159" cy="5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0" name="Object 7">
              <a:extLst>
                <a:ext uri="{FF2B5EF4-FFF2-40B4-BE49-F238E27FC236}">
                  <a16:creationId xmlns:a16="http://schemas.microsoft.com/office/drawing/2014/main" id="{3FF8D179-4D84-43F5-AF91-7D4A4A0BFED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7" y="3518"/>
            <a:ext cx="1554" cy="5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4" name="Image" r:id="rId6" imgW="3898413" imgH="1371429" progId="Photoshop.Image.9">
                    <p:embed/>
                  </p:oleObj>
                </mc:Choice>
                <mc:Fallback>
                  <p:oleObj name="Image" r:id="rId6" imgW="3898413" imgH="1371429" progId="Photoshop.Image.9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" y="3518"/>
                          <a:ext cx="1554" cy="5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9" name="Rectangle 2">
            <a:extLst>
              <a:ext uri="{FF2B5EF4-FFF2-40B4-BE49-F238E27FC236}">
                <a16:creationId xmlns:a16="http://schemas.microsoft.com/office/drawing/2014/main" id="{528B0A86-39F3-4C85-BF6B-A795C29CC26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847850" y="1447800"/>
            <a:ext cx="8280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DE" dirty="0"/>
              <a:t>Electro-Thermal analysis of a microheater for aerosol generation application</a:t>
            </a:r>
            <a:endParaRPr lang="en-GB" altLang="en-DE" dirty="0"/>
          </a:p>
        </p:txBody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1C701AB7-4031-4792-81BA-3932C1C5AB6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47850" y="3068638"/>
            <a:ext cx="8280400" cy="1511300"/>
          </a:xfrm>
        </p:spPr>
        <p:txBody>
          <a:bodyPr/>
          <a:lstStyle/>
          <a:p>
            <a:pPr eaLnBrk="1" hangingPunct="1"/>
            <a:r>
              <a:rPr lang="en-GB" altLang="en-DE" sz="1800" dirty="0"/>
              <a:t>Mohammadreza Saberi</a:t>
            </a:r>
            <a:br>
              <a:rPr lang="en-GB" altLang="en-DE" sz="1800" dirty="0"/>
            </a:br>
            <a:r>
              <a:rPr lang="en-US" altLang="en-DE" sz="1800" dirty="0"/>
              <a:t>Laboratory for the Design of Microsystems</a:t>
            </a:r>
            <a:br>
              <a:rPr lang="en-GB" altLang="en-DE" sz="1800" dirty="0"/>
            </a:br>
            <a:r>
              <a:rPr lang="en-GB" altLang="en-DE" sz="1800" dirty="0"/>
              <a:t>Department of Microsystems Engineering - IMTEK</a:t>
            </a:r>
            <a:br>
              <a:rPr lang="en-GB" altLang="en-DE" sz="1800" dirty="0"/>
            </a:br>
            <a:r>
              <a:rPr lang="en-GB" altLang="en-DE" sz="1800" dirty="0"/>
              <a:t>University of Freiburg, Germany</a:t>
            </a:r>
          </a:p>
        </p:txBody>
      </p:sp>
      <p:sp>
        <p:nvSpPr>
          <p:cNvPr id="4101" name="Rectangle 4">
            <a:extLst>
              <a:ext uri="{FF2B5EF4-FFF2-40B4-BE49-F238E27FC236}">
                <a16:creationId xmlns:a16="http://schemas.microsoft.com/office/drawing/2014/main" id="{3326EDEE-A424-4BB1-9A52-F20B4B150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950" y="4973638"/>
            <a:ext cx="7453313" cy="1571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07" tIns="41139" rIns="85707" bIns="41139" anchor="ctr"/>
          <a:lstStyle>
            <a:lvl1pPr algn="ctr" defTabSz="871538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defTabSz="871538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defTabSz="871538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defTabSz="871538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defTabSz="871538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7153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7153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7153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7153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DE" sz="2700"/>
          </a:p>
        </p:txBody>
      </p:sp>
      <p:pic>
        <p:nvPicPr>
          <p:cNvPr id="15" name="Picture 2" descr="https://dual.tuhh.de/images/Dual/Unternehmensprofile/Hauni/Hauni_Maschinenbau_Logo.svg.png">
            <a:extLst>
              <a:ext uri="{FF2B5EF4-FFF2-40B4-BE49-F238E27FC236}">
                <a16:creationId xmlns:a16="http://schemas.microsoft.com/office/drawing/2014/main" id="{325D8027-1835-4762-AE48-7BA3FC60D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83" y="5483581"/>
            <a:ext cx="2490534" cy="74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E5CBF-A648-4AA7-9CE8-2CDCC663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DE"/>
              <a:t>Introduction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C71E1-18FC-41ED-89C7-074184A593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Mohammadreza Saberi</a:t>
            </a:r>
            <a:endParaRPr lang="de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63590C-F60D-4E33-AC9F-F6D2EB8E6FB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6F1C3FE-45B9-483C-AEFC-F1EB1DC07F5F}" type="datetime1">
              <a:rPr lang="en-DE" smtClean="0"/>
              <a:pPr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0B151-8E60-4F5E-90D1-41B0CC27B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altLang="en-DE" dirty="0"/>
              <a:t>- </a:t>
            </a:r>
            <a:fld id="{2D9F3FBB-4CB9-423E-98EE-CAB66A4DF7C7}" type="slidenum">
              <a:rPr lang="de-DE" altLang="en-DE" smtClean="0"/>
              <a:pPr/>
              <a:t>2</a:t>
            </a:fld>
            <a:r>
              <a:rPr lang="de-DE" altLang="en-DE" dirty="0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C8A40-E1EA-4FAD-9E0F-969D00213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altLang="en-DE" dirty="0"/>
              <a:t>Microheater to generate arousal </a:t>
            </a:r>
            <a:r>
              <a:rPr lang="en-US" altLang="en-DE" dirty="0"/>
              <a:t>[1,2]</a:t>
            </a:r>
          </a:p>
          <a:p>
            <a:pPr lvl="1"/>
            <a:r>
              <a:rPr lang="en-US" altLang="en-DE" dirty="0"/>
              <a:t>E-cigarettes [3]</a:t>
            </a:r>
          </a:p>
          <a:p>
            <a:pPr lvl="1"/>
            <a:r>
              <a:rPr lang="en-US" altLang="en-DE" dirty="0"/>
              <a:t>Drug delivery devices with precise dosage</a:t>
            </a:r>
            <a:endParaRPr lang="en-GB" altLang="en-DE" dirty="0"/>
          </a:p>
          <a:p>
            <a:r>
              <a:rPr lang="en-GB" altLang="en-DE" dirty="0"/>
              <a:t>Goals</a:t>
            </a:r>
          </a:p>
          <a:p>
            <a:pPr lvl="1"/>
            <a:r>
              <a:rPr lang="en-GB" altLang="en-DE" dirty="0"/>
              <a:t>Temperature distribution</a:t>
            </a:r>
          </a:p>
          <a:p>
            <a:pPr lvl="1"/>
            <a:r>
              <a:rPr lang="en-GB" altLang="en-DE" dirty="0"/>
              <a:t>Amount of vapor production </a:t>
            </a:r>
          </a:p>
          <a:p>
            <a:pPr lvl="1"/>
            <a:r>
              <a:rPr lang="en-GB" altLang="en-DE" dirty="0"/>
              <a:t>Heat loss calculation</a:t>
            </a:r>
          </a:p>
          <a:p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849D1A-2DCC-4372-9FC2-A329E5A6D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7226" y="3626533"/>
            <a:ext cx="2929732" cy="25387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A59200-4EFB-452E-8870-3C8B059DC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5445" y="1268760"/>
            <a:ext cx="2613294" cy="2055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51230D-C0BB-4017-8577-C058A2850E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3" y="3626532"/>
            <a:ext cx="3570148" cy="25387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1134BF7-E2C6-4E49-966C-84FCF1EFE829}"/>
              </a:ext>
            </a:extLst>
          </p:cNvPr>
          <p:cNvSpPr/>
          <p:nvPr/>
        </p:nvSpPr>
        <p:spPr>
          <a:xfrm>
            <a:off x="311150" y="5900238"/>
            <a:ext cx="44957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>
              <a:tabLst>
                <a:tab pos="215900" algn="l"/>
              </a:tabLst>
            </a:pPr>
            <a:r>
              <a:rPr lang="en-US" altLang="LID4096" sz="600" dirty="0">
                <a:ea typeface="Times New Roman" panose="02020603050405020304" pitchFamily="18" charset="0"/>
              </a:rPr>
              <a:t>[1]	J</a:t>
            </a:r>
            <a:r>
              <a:rPr lang="en-US" altLang="LID4096" sz="600" dirty="0" bmk="">
                <a:ea typeface="Times New Roman" panose="02020603050405020304" pitchFamily="18" charset="0"/>
              </a:rPr>
              <a:t>. </a:t>
            </a:r>
            <a:r>
              <a:rPr lang="en-US" altLang="LID4096" sz="600" dirty="0" err="1" bmk="">
                <a:ea typeface="Times New Roman" panose="02020603050405020304" pitchFamily="18" charset="0"/>
              </a:rPr>
              <a:t>Pourchez</a:t>
            </a:r>
            <a:r>
              <a:rPr lang="en-US" altLang="LID4096" sz="600" dirty="0" bmk="">
                <a:ea typeface="Times New Roman" panose="02020603050405020304" pitchFamily="18" charset="0"/>
              </a:rPr>
              <a:t>, et al, Assessment of new-generation high-power electronic nicotine delivery system as thermal aerosol generation device for inhaled bronchodilators,(2017)</a:t>
            </a:r>
            <a:endParaRPr lang="en-US" altLang="LID4096" sz="600" dirty="0" bmk=""/>
          </a:p>
          <a:p>
            <a:pPr lvl="0" algn="justLow">
              <a:tabLst>
                <a:tab pos="215900" algn="l"/>
              </a:tabLst>
            </a:pPr>
            <a:r>
              <a:rPr lang="en-US" altLang="LID4096" sz="600" dirty="0" bmk="">
                <a:ea typeface="Times New Roman" panose="02020603050405020304" pitchFamily="18" charset="0"/>
              </a:rPr>
              <a:t>[2]	A.R. </a:t>
            </a:r>
            <a:r>
              <a:rPr lang="en-US" altLang="LID4096" sz="600" dirty="0" err="1" bmk="">
                <a:ea typeface="Times New Roman" panose="02020603050405020304" pitchFamily="18" charset="0"/>
              </a:rPr>
              <a:t>Bhashyam</a:t>
            </a:r>
            <a:r>
              <a:rPr lang="en-US" altLang="LID4096" sz="600" dirty="0" bmk="">
                <a:ea typeface="Times New Roman" panose="02020603050405020304" pitchFamily="18" charset="0"/>
              </a:rPr>
              <a:t>, et al., Aerosol delivery through nasal cannulas: an in vitro study </a:t>
            </a:r>
          </a:p>
          <a:p>
            <a:pPr lvl="0" algn="justLow">
              <a:tabLst>
                <a:tab pos="215900" algn="l"/>
              </a:tabLst>
            </a:pPr>
            <a:r>
              <a:rPr lang="en-US" altLang="LID4096" sz="600" dirty="0" bmk="">
                <a:ea typeface="Times New Roman" panose="02020603050405020304" pitchFamily="18" charset="0"/>
              </a:rPr>
              <a:t>[3]	F. Goldschmidtboeing, et al, Heater for Controlled Evaporation of Liquids for Personalized Drug Delivery to the Lungs</a:t>
            </a:r>
            <a:endParaRPr lang="en-US" altLang="LID4096" sz="600" dirty="0" bmk=""/>
          </a:p>
        </p:txBody>
      </p:sp>
    </p:spTree>
    <p:extLst>
      <p:ext uri="{BB962C8B-B14F-4D97-AF65-F5344CB8AC3E}">
        <p14:creationId xmlns:p14="http://schemas.microsoft.com/office/powerpoint/2010/main" val="320463712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CD5BCBC-5DD7-43CB-9BFA-94CAA3F20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377" y="4442330"/>
            <a:ext cx="5022793" cy="20091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DA198-370C-4DC2-99AD-D86110BD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DE" dirty="0"/>
              <a:t>Numerical model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4719E2-46E2-4DD2-9804-2036B030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Mohammadreza Saberi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517A2-E158-4625-B554-A6D8C75A64D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8D588E1-E13B-4206-98FC-97CE4167A729}" type="datetime1">
              <a:rPr lang="en-DE" smtClean="0"/>
              <a:pPr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2FAD0E-0F4B-4087-93A2-BEE4538A6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A2A72-019B-44CC-BF7D-C1B9FE7F7644}" type="slidenum">
              <a:rPr lang="en-DE" smtClean="0"/>
              <a:pPr/>
              <a:t>3</a:t>
            </a:fld>
            <a:endParaRPr lang="en-DE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70154C9-5A17-41F0-B595-9F18B7DA9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5738" lvl="1" indent="0">
              <a:buNone/>
            </a:pPr>
            <a:r>
              <a:rPr lang="en-US" altLang="en-DE" sz="2200" b="1" dirty="0">
                <a:ea typeface="+mn-ea"/>
                <a:cs typeface="+mn-cs"/>
              </a:rPr>
              <a:t>Modules</a:t>
            </a:r>
            <a:r>
              <a:rPr lang="en-US" altLang="en-DE" dirty="0"/>
              <a:t> </a:t>
            </a:r>
          </a:p>
          <a:p>
            <a:pPr lvl="1"/>
            <a:r>
              <a:rPr lang="en-US" altLang="en-DE" dirty="0"/>
              <a:t>Heat Transfer (HT)</a:t>
            </a:r>
          </a:p>
          <a:p>
            <a:pPr lvl="1"/>
            <a:r>
              <a:rPr lang="en-US" altLang="en-DE" dirty="0"/>
              <a:t>Laminar Flow (LF)</a:t>
            </a:r>
          </a:p>
          <a:p>
            <a:pPr lvl="1"/>
            <a:r>
              <a:rPr lang="en-US" altLang="en-DE" dirty="0"/>
              <a:t>Electrical Current (EC)</a:t>
            </a:r>
          </a:p>
          <a:p>
            <a:pPr lvl="1"/>
            <a:r>
              <a:rPr lang="en-US" altLang="en-DE" dirty="0"/>
              <a:t>Events (EV) [4]</a:t>
            </a:r>
          </a:p>
          <a:p>
            <a:r>
              <a:rPr lang="en-GB" altLang="en-DE" dirty="0"/>
              <a:t>Multiphysics</a:t>
            </a:r>
          </a:p>
          <a:p>
            <a:pPr lvl="1"/>
            <a:r>
              <a:rPr lang="en-US" altLang="en-DE" dirty="0"/>
              <a:t>Electromagnetic Heating (Joule heating) </a:t>
            </a:r>
          </a:p>
          <a:p>
            <a:pPr lvl="1"/>
            <a:r>
              <a:rPr lang="en-US" altLang="en-DE" dirty="0" err="1"/>
              <a:t>Nonisothermal</a:t>
            </a:r>
            <a:r>
              <a:rPr lang="en-US" altLang="en-DE" dirty="0"/>
              <a:t> Flow</a:t>
            </a:r>
          </a:p>
          <a:p>
            <a:pPr lvl="1"/>
            <a:endParaRPr lang="en-GB" altLang="en-DE" dirty="0"/>
          </a:p>
          <a:p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647147-8CFC-45E1-BECF-35C86BBB9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7377" y="1377452"/>
            <a:ext cx="5022793" cy="3347692"/>
          </a:xfrm>
          <a:prstGeom prst="rect">
            <a:avLst/>
          </a:prstGeom>
        </p:spPr>
      </p:pic>
      <p:sp>
        <p:nvSpPr>
          <p:cNvPr id="14" name="Callout: Bent Line 13">
            <a:extLst>
              <a:ext uri="{FF2B5EF4-FFF2-40B4-BE49-F238E27FC236}">
                <a16:creationId xmlns:a16="http://schemas.microsoft.com/office/drawing/2014/main" id="{D95A20C8-CD89-4904-B71B-6759F8B64A14}"/>
              </a:ext>
            </a:extLst>
          </p:cNvPr>
          <p:cNvSpPr/>
          <p:nvPr/>
        </p:nvSpPr>
        <p:spPr bwMode="auto">
          <a:xfrm flipH="1">
            <a:off x="6600056" y="1583181"/>
            <a:ext cx="880121" cy="369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83723"/>
              <a:gd name="adj6" fmla="val -9932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PCB</a:t>
            </a:r>
          </a:p>
        </p:txBody>
      </p:sp>
      <p:sp>
        <p:nvSpPr>
          <p:cNvPr id="15" name="Callout: Bent Line 14">
            <a:extLst>
              <a:ext uri="{FF2B5EF4-FFF2-40B4-BE49-F238E27FC236}">
                <a16:creationId xmlns:a16="http://schemas.microsoft.com/office/drawing/2014/main" id="{741F809C-A669-4DF1-8D8C-358BFE812492}"/>
              </a:ext>
            </a:extLst>
          </p:cNvPr>
          <p:cNvSpPr/>
          <p:nvPr/>
        </p:nvSpPr>
        <p:spPr bwMode="auto">
          <a:xfrm>
            <a:off x="9852695" y="1463595"/>
            <a:ext cx="1459591" cy="369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6691"/>
              <a:gd name="adj6" fmla="val -56310"/>
            </a:avLst>
          </a:prstGeom>
          <a:solidFill>
            <a:schemeClr val="bg1"/>
          </a:solidFill>
          <a:ln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Epoxy glue</a:t>
            </a:r>
          </a:p>
        </p:txBody>
      </p:sp>
      <p:sp>
        <p:nvSpPr>
          <p:cNvPr id="19" name="Callout: Bent Line 18">
            <a:extLst>
              <a:ext uri="{FF2B5EF4-FFF2-40B4-BE49-F238E27FC236}">
                <a16:creationId xmlns:a16="http://schemas.microsoft.com/office/drawing/2014/main" id="{D7ACB52F-0FE2-4C89-B5DD-E274C6321155}"/>
              </a:ext>
            </a:extLst>
          </p:cNvPr>
          <p:cNvSpPr/>
          <p:nvPr/>
        </p:nvSpPr>
        <p:spPr bwMode="auto">
          <a:xfrm>
            <a:off x="10432165" y="2301939"/>
            <a:ext cx="880121" cy="3693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80331"/>
              <a:gd name="adj6" fmla="val -1605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Heater</a:t>
            </a:r>
          </a:p>
        </p:txBody>
      </p:sp>
      <p:sp>
        <p:nvSpPr>
          <p:cNvPr id="21" name="Callout: Bent Line 20">
            <a:extLst>
              <a:ext uri="{FF2B5EF4-FFF2-40B4-BE49-F238E27FC236}">
                <a16:creationId xmlns:a16="http://schemas.microsoft.com/office/drawing/2014/main" id="{A1663618-58AE-4632-ADF7-18303D15659F}"/>
              </a:ext>
            </a:extLst>
          </p:cNvPr>
          <p:cNvSpPr/>
          <p:nvPr/>
        </p:nvSpPr>
        <p:spPr bwMode="auto">
          <a:xfrm flipH="1">
            <a:off x="7176120" y="4144188"/>
            <a:ext cx="880121" cy="52322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1267"/>
              <a:gd name="adj6" fmla="val -5520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Wicking material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369E43-0AD6-470F-B4C8-AEE308982F5F}"/>
              </a:ext>
            </a:extLst>
          </p:cNvPr>
          <p:cNvSpPr/>
          <p:nvPr/>
        </p:nvSpPr>
        <p:spPr>
          <a:xfrm>
            <a:off x="311150" y="6041532"/>
            <a:ext cx="3027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>
              <a:tabLst>
                <a:tab pos="215900" algn="l"/>
              </a:tabLst>
            </a:pPr>
            <a:r>
              <a:rPr lang="en-US" altLang="LID4096" sz="800" dirty="0" bmk="">
                <a:ea typeface="Times New Roman" panose="02020603050405020304" pitchFamily="18" charset="0"/>
              </a:rPr>
              <a:t>[4]	Solving Models with Pulsed Loads in Time - Knowledge Base,, https://www.comsol.com/support/knowledgebase/1245</a:t>
            </a:r>
            <a:r>
              <a:rPr lang="en-US" altLang="LID4096" sz="800" dirty="0">
                <a:ea typeface="Times New Roman" panose="02020603050405020304" pitchFamily="18" charset="0"/>
              </a:rPr>
              <a:t>.</a:t>
            </a:r>
            <a:endParaRPr lang="en-US" altLang="LID4096" sz="800" dirty="0"/>
          </a:p>
        </p:txBody>
      </p:sp>
    </p:spTree>
    <p:extLst>
      <p:ext uri="{BB962C8B-B14F-4D97-AF65-F5344CB8AC3E}">
        <p14:creationId xmlns:p14="http://schemas.microsoft.com/office/powerpoint/2010/main" val="16885586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47A92-FEE0-41DD-889D-3E652D1C6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DE" dirty="0"/>
              <a:t>Mesh and governing equations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6F7D7-0D4E-4A20-9E25-7D7ECC0655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Mohammadreza Saberi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8AEB4-BFD6-48A6-A5E2-493B29D7B6C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71708EA-98D2-4212-978B-55CE5B4C41C3}" type="datetime1">
              <a:rPr lang="en-DE" smtClean="0"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2D145-A858-4824-A4CF-0369FD094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A2A72-019B-44CC-BF7D-C1B9FE7F7644}" type="slidenum">
              <a:rPr lang="en-DE" smtClean="0"/>
              <a:pPr/>
              <a:t>4</a:t>
            </a:fld>
            <a:endParaRPr lang="en-DE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B7C5C23-2862-46F1-B093-B2B26A2C52E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85738" lvl="1" indent="0">
              <a:buNone/>
            </a:pPr>
            <a:r>
              <a:rPr lang="en-US" altLang="en-DE" sz="2200" b="1" dirty="0">
                <a:ea typeface="+mn-ea"/>
                <a:cs typeface="+mn-cs"/>
              </a:rPr>
              <a:t>Mesh</a:t>
            </a:r>
          </a:p>
          <a:p>
            <a:pPr lvl="1"/>
            <a:r>
              <a:rPr lang="en-US" dirty="0"/>
              <a:t>Custom mesh</a:t>
            </a:r>
          </a:p>
          <a:p>
            <a:pPr lvl="1"/>
            <a:r>
              <a:rPr lang="en-US" dirty="0"/>
              <a:t>Prism and hexahedrons </a:t>
            </a:r>
          </a:p>
          <a:p>
            <a:pPr lvl="1"/>
            <a:r>
              <a:rPr lang="en-US" dirty="0"/>
              <a:t>Created with mesh sweep feature</a:t>
            </a:r>
            <a:endParaRPr lang="en-US" altLang="en-DE" dirty="0"/>
          </a:p>
          <a:p>
            <a:pPr marL="185738" lvl="1" indent="0">
              <a:buNone/>
            </a:pPr>
            <a:r>
              <a:rPr lang="en-US" altLang="en-DE" sz="2200" b="1" dirty="0">
                <a:ea typeface="+mn-ea"/>
                <a:cs typeface="+mn-cs"/>
              </a:rPr>
              <a:t>Equations</a:t>
            </a:r>
            <a:r>
              <a:rPr lang="en-US" altLang="en-DE" dirty="0"/>
              <a:t> </a:t>
            </a:r>
          </a:p>
          <a:p>
            <a:pPr lvl="1"/>
            <a:r>
              <a:rPr lang="en-US" altLang="en-DE" dirty="0"/>
              <a:t>Time transient 3D Cartesian heat transfer</a:t>
            </a:r>
          </a:p>
          <a:p>
            <a:pPr lvl="1"/>
            <a:r>
              <a:rPr lang="en-US" altLang="en-DE" dirty="0"/>
              <a:t>Phase change</a:t>
            </a:r>
          </a:p>
          <a:p>
            <a:pPr lvl="1"/>
            <a:r>
              <a:rPr lang="en-US" altLang="en-DE" dirty="0"/>
              <a:t>Electrical current</a:t>
            </a:r>
          </a:p>
          <a:p>
            <a:pPr lvl="1"/>
            <a:r>
              <a:rPr lang="en-US" altLang="en-DE" dirty="0"/>
              <a:t>Laminar flow in porous media</a:t>
            </a:r>
          </a:p>
          <a:p>
            <a:pPr lvl="1"/>
            <a:r>
              <a:rPr lang="en-US" altLang="en-DE" dirty="0"/>
              <a:t>All equations from software documentation </a:t>
            </a:r>
          </a:p>
          <a:p>
            <a:pPr lvl="1"/>
            <a:r>
              <a:rPr lang="en-US" altLang="en-DE" dirty="0"/>
              <a:t>COMSOL discretizes them over them geometry.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FB9660-F360-4744-895C-353374EADD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4539777"/>
            <a:ext cx="2993929" cy="14969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CCF21F-F101-4E57-B18D-420A77507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70" y="4539778"/>
            <a:ext cx="1508278" cy="15082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02326E-0555-4B72-875F-B18F9CD33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1040" y="1341439"/>
            <a:ext cx="4644670" cy="30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3619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3C3B3-D47C-4E3A-A48C-2DFB98B29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 and initial values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5B9915-DE90-47F8-A3F4-BEEF51CDED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Mohammadreza Saberi</a:t>
            </a:r>
            <a:endParaRPr lang="de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DA46DC-F1BD-4E74-84FC-E75B9B988D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8DCCEA3-7533-4077-A167-2494DF6E157E}" type="datetime1">
              <a:rPr lang="en-DE" smtClean="0"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D16D98-D6D5-400A-BE44-5B9176D9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altLang="en-DE"/>
              <a:t>- </a:t>
            </a:r>
            <a:fld id="{2D9F3FBB-4CB9-423E-98EE-CAB66A4DF7C7}" type="slidenum">
              <a:rPr lang="de-DE" altLang="en-DE" smtClean="0"/>
              <a:pPr>
                <a:defRPr/>
              </a:pPr>
              <a:t>5</a:t>
            </a:fld>
            <a:r>
              <a:rPr lang="de-DE" altLang="en-DE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259F0-6305-43EF-969D-CD4EFD8C9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63" y="1341438"/>
            <a:ext cx="5901351" cy="4967287"/>
          </a:xfrm>
        </p:spPr>
        <p:txBody>
          <a:bodyPr/>
          <a:lstStyle/>
          <a:p>
            <a:pPr marL="185738" lvl="1" indent="0">
              <a:buNone/>
            </a:pPr>
            <a:r>
              <a:rPr lang="en-US" altLang="en-DE" sz="2200" b="1" dirty="0"/>
              <a:t>Boundary condition </a:t>
            </a:r>
          </a:p>
          <a:p>
            <a:pPr lvl="1"/>
            <a:r>
              <a:rPr lang="en-US" altLang="en-DE" dirty="0"/>
              <a:t>PCB temperature, convection to air</a:t>
            </a:r>
          </a:p>
          <a:p>
            <a:pPr lvl="1"/>
            <a:r>
              <a:rPr lang="en-US" altLang="en-DE" dirty="0"/>
              <a:t>Controlled voltage terminals</a:t>
            </a:r>
          </a:p>
          <a:p>
            <a:pPr lvl="1"/>
            <a:r>
              <a:rPr lang="en-US" altLang="en-DE" dirty="0"/>
              <a:t>Liquid inlet and outlet with hydraulic pressure</a:t>
            </a:r>
          </a:p>
          <a:p>
            <a:r>
              <a:rPr lang="en-GB" altLang="en-DE" dirty="0"/>
              <a:t>Initial values</a:t>
            </a:r>
          </a:p>
          <a:p>
            <a:pPr lvl="1"/>
            <a:r>
              <a:rPr lang="en-US" altLang="en-DE" dirty="0"/>
              <a:t>Zero velocity on fluid domain </a:t>
            </a:r>
          </a:p>
          <a:p>
            <a:pPr lvl="1"/>
            <a:r>
              <a:rPr lang="en-US" altLang="en-DE" dirty="0"/>
              <a:t>Ambient temperature all over the domain</a:t>
            </a:r>
          </a:p>
          <a:p>
            <a:pPr lvl="1"/>
            <a:r>
              <a:rPr lang="en-US" altLang="en-DE" dirty="0"/>
              <a:t>Steady step study before transient step</a:t>
            </a:r>
          </a:p>
          <a:p>
            <a:pPr lvl="1"/>
            <a:endParaRPr lang="en-US" altLang="en-DE" dirty="0"/>
          </a:p>
          <a:p>
            <a:pPr lvl="1"/>
            <a:endParaRPr lang="en-GB" altLang="en-DE" dirty="0"/>
          </a:p>
          <a:p>
            <a:endParaRPr lang="en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1526ABF-333C-438A-92B7-B58FD68E1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7773" y="3689130"/>
            <a:ext cx="2742839" cy="18281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2895A6-8A83-4CB4-A204-1B1D1FDE2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456" y="3689130"/>
            <a:ext cx="2742839" cy="182810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5B25FB9A-27E6-479D-B513-D5E5D59A38A9}"/>
              </a:ext>
            </a:extLst>
          </p:cNvPr>
          <p:cNvGrpSpPr/>
          <p:nvPr/>
        </p:nvGrpSpPr>
        <p:grpSpPr>
          <a:xfrm>
            <a:off x="5929435" y="1275206"/>
            <a:ext cx="2858337" cy="2121297"/>
            <a:chOff x="5929435" y="1275206"/>
            <a:chExt cx="2858337" cy="212129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43D06D6-ED4F-4546-AB2A-2268A1C44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7185" y="1275206"/>
              <a:ext cx="2742839" cy="182810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7F80ED0-98CC-4A45-AC1B-7F709DFE1318}"/>
                </a:ext>
              </a:extLst>
            </p:cNvPr>
            <p:cNvSpPr txBox="1"/>
            <p:nvPr/>
          </p:nvSpPr>
          <p:spPr>
            <a:xfrm>
              <a:off x="5929435" y="3104115"/>
              <a:ext cx="285833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i="1" dirty="0"/>
                <a:t>Ambient temperature on PCB edges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8699DAA-F9A1-402D-8EA5-F0989878AC17}"/>
              </a:ext>
            </a:extLst>
          </p:cNvPr>
          <p:cNvGrpSpPr/>
          <p:nvPr/>
        </p:nvGrpSpPr>
        <p:grpSpPr>
          <a:xfrm>
            <a:off x="8730025" y="1268760"/>
            <a:ext cx="2800588" cy="2144851"/>
            <a:chOff x="8730025" y="1268760"/>
            <a:chExt cx="2800588" cy="214485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F3BD2C4-DDE1-46E2-A175-86A51D0C8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60295" y="1268760"/>
              <a:ext cx="2742839" cy="182810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F554CF-7993-421F-8682-97F014C1F22D}"/>
                </a:ext>
              </a:extLst>
            </p:cNvPr>
            <p:cNvSpPr txBox="1"/>
            <p:nvPr/>
          </p:nvSpPr>
          <p:spPr>
            <a:xfrm>
              <a:off x="8730025" y="3121223"/>
              <a:ext cx="280058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i="1" dirty="0"/>
                <a:t>Convection to air on top surfaces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EF6CD12-3929-4DF6-BD80-9AD1F417E24C}"/>
              </a:ext>
            </a:extLst>
          </p:cNvPr>
          <p:cNvSpPr txBox="1"/>
          <p:nvPr/>
        </p:nvSpPr>
        <p:spPr>
          <a:xfrm>
            <a:off x="5920348" y="5539150"/>
            <a:ext cx="28583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/>
              <a:t>Liquid inlet and outlet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AB5439-E894-48B6-A661-CAD253BBCAAC}"/>
              </a:ext>
            </a:extLst>
          </p:cNvPr>
          <p:cNvSpPr txBox="1"/>
          <p:nvPr/>
        </p:nvSpPr>
        <p:spPr>
          <a:xfrm>
            <a:off x="8797910" y="5539150"/>
            <a:ext cx="28583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/>
              <a:t>Electrical terminals</a:t>
            </a:r>
          </a:p>
        </p:txBody>
      </p:sp>
    </p:spTree>
    <p:extLst>
      <p:ext uri="{BB962C8B-B14F-4D97-AF65-F5344CB8AC3E}">
        <p14:creationId xmlns:p14="http://schemas.microsoft.com/office/powerpoint/2010/main" val="5191517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5BF2D-9AEB-411B-BC14-E755B5683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DE" dirty="0"/>
              <a:t>Simulation results and discussion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8B8AA-4CDE-4EA0-9748-82FF07EBC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Mohammadreza Saberi</a:t>
            </a:r>
            <a:endParaRPr lang="de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5A873E-9D5D-48ED-B1C1-3B1DDA6476F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9FB97B6-2009-4A4E-B2BB-C09F0C461DFC}" type="datetime1">
              <a:rPr lang="en-DE" smtClean="0"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A315A8-79BA-45F4-AC06-977A4601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6788" y="6381328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de-DE" altLang="en-DE" dirty="0"/>
              <a:t>- </a:t>
            </a:r>
            <a:fld id="{2D9F3FBB-4CB9-423E-98EE-CAB66A4DF7C7}" type="slidenum">
              <a:rPr lang="de-DE" altLang="en-DE" smtClean="0"/>
              <a:pPr>
                <a:defRPr/>
              </a:pPr>
              <a:t>6</a:t>
            </a:fld>
            <a:r>
              <a:rPr lang="de-DE" altLang="en-DE" dirty="0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651C3-6C0D-4581-B5EE-4DB7D668D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altLang="en-DE" dirty="0"/>
              <a:t>temperature distribution</a:t>
            </a:r>
          </a:p>
          <a:p>
            <a:pPr lvl="1"/>
            <a:r>
              <a:rPr lang="en-GB" altLang="en-DE" dirty="0">
                <a:solidFill>
                  <a:srgbClr val="B2B2B2"/>
                </a:solidFill>
              </a:rPr>
              <a:t>amount of vapor production </a:t>
            </a:r>
          </a:p>
          <a:p>
            <a:pPr lvl="1"/>
            <a:r>
              <a:rPr lang="en-GB" altLang="en-DE" dirty="0">
                <a:solidFill>
                  <a:srgbClr val="B2B2B2"/>
                </a:solidFill>
              </a:rPr>
              <a:t>heat loss calculation</a:t>
            </a:r>
          </a:p>
          <a:p>
            <a:r>
              <a:rPr lang="en-GB" altLang="en-DE" dirty="0"/>
              <a:t>notes</a:t>
            </a:r>
          </a:p>
          <a:p>
            <a:pPr lvl="1"/>
            <a:r>
              <a:rPr lang="en-US" altLang="en-DE" dirty="0"/>
              <a:t>temperature on silicon and gold wire bonds </a:t>
            </a:r>
          </a:p>
          <a:p>
            <a:pPr lvl="2"/>
            <a:r>
              <a:rPr lang="en-US" altLang="en-DE" dirty="0"/>
              <a:t>below the melting point</a:t>
            </a:r>
          </a:p>
          <a:p>
            <a:pPr lvl="1"/>
            <a:r>
              <a:rPr lang="en-US" altLang="en-DE" dirty="0"/>
              <a:t>FR4 composite of PCB and epoxy glue </a:t>
            </a:r>
          </a:p>
          <a:p>
            <a:pPr lvl="2"/>
            <a:r>
              <a:rPr lang="en-US" altLang="en-DE" dirty="0"/>
              <a:t> temperature above their limits</a:t>
            </a:r>
            <a:endParaRPr lang="en-GB" altLang="en-DE" dirty="0"/>
          </a:p>
          <a:p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8751AE-DD4B-4120-9167-EBB08A0CB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378" y="1268760"/>
            <a:ext cx="3716290" cy="24769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368A4E-13E7-4458-A943-F9755B552B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5894" y="3854157"/>
            <a:ext cx="3785929" cy="25233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E0B1F1-5093-4A78-BD09-76210F1031B7}"/>
              </a:ext>
            </a:extLst>
          </p:cNvPr>
          <p:cNvSpPr txBox="1"/>
          <p:nvPr/>
        </p:nvSpPr>
        <p:spPr>
          <a:xfrm>
            <a:off x="8660046" y="3731785"/>
            <a:ext cx="28583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i="1" dirty="0"/>
              <a:t>Temperature at t=3s.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9C6AAD-3C14-410B-9579-2213ACCF2CCD}"/>
              </a:ext>
            </a:extLst>
          </p:cNvPr>
          <p:cNvSpPr txBox="1"/>
          <p:nvPr/>
        </p:nvSpPr>
        <p:spPr>
          <a:xfrm>
            <a:off x="8184232" y="6309320"/>
            <a:ext cx="34122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i="1" dirty="0"/>
              <a:t>Maximum temperature on components</a:t>
            </a:r>
          </a:p>
        </p:txBody>
      </p:sp>
    </p:spTree>
    <p:extLst>
      <p:ext uri="{BB962C8B-B14F-4D97-AF65-F5344CB8AC3E}">
        <p14:creationId xmlns:p14="http://schemas.microsoft.com/office/powerpoint/2010/main" val="16425488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907A2-210A-4246-B28B-6DEAB3E6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DE" dirty="0"/>
              <a:t>Simulation results and discussion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F7CB5-AE0C-4787-B37C-581ACBCC22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Mohammadreza Saberi</a:t>
            </a:r>
            <a:endParaRPr lang="de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AA7D2-250D-44A5-95E2-FEDEB920D2B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40AF3AD-D9DC-463B-B790-1B6435289DD8}" type="datetime1">
              <a:rPr lang="en-DE" smtClean="0"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59D69-B7A9-4D4F-97DA-CFEEAA4F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altLang="en-DE"/>
              <a:t>- </a:t>
            </a:r>
            <a:fld id="{2D9F3FBB-4CB9-423E-98EE-CAB66A4DF7C7}" type="slidenum">
              <a:rPr lang="de-DE" altLang="en-DE" smtClean="0"/>
              <a:pPr>
                <a:defRPr/>
              </a:pPr>
              <a:t>7</a:t>
            </a:fld>
            <a:r>
              <a:rPr lang="de-DE" altLang="en-DE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AFD8A-5E5E-4C87-AEAB-249927EF2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altLang="en-DE" dirty="0">
                <a:solidFill>
                  <a:srgbClr val="B2B2B2"/>
                </a:solidFill>
              </a:rPr>
              <a:t>temperature distribution</a:t>
            </a:r>
          </a:p>
          <a:p>
            <a:pPr lvl="1"/>
            <a:r>
              <a:rPr lang="en-GB" altLang="en-DE" dirty="0"/>
              <a:t>amount of vapor production </a:t>
            </a:r>
          </a:p>
          <a:p>
            <a:pPr lvl="1"/>
            <a:r>
              <a:rPr lang="en-GB" altLang="en-DE" dirty="0">
                <a:solidFill>
                  <a:srgbClr val="B2B2B2"/>
                </a:solidFill>
              </a:rPr>
              <a:t>heat loss calculation</a:t>
            </a:r>
          </a:p>
          <a:p>
            <a:r>
              <a:rPr lang="en-GB" altLang="en-DE" dirty="0"/>
              <a:t>notes</a:t>
            </a:r>
          </a:p>
          <a:p>
            <a:pPr lvl="1"/>
            <a:r>
              <a:rPr lang="en-US" altLang="en-DE" dirty="0"/>
              <a:t>0.65 mg vapor at the end of 3 seconds </a:t>
            </a:r>
          </a:p>
          <a:p>
            <a:pPr lvl="2"/>
            <a:r>
              <a:rPr lang="en-US" altLang="en-DE" dirty="0"/>
              <a:t> at switching temperature of 270°C</a:t>
            </a:r>
          </a:p>
          <a:p>
            <a:pPr lvl="1"/>
            <a:endParaRPr lang="en-US" altLang="en-DE" dirty="0">
              <a:highlight>
                <a:srgbClr val="FFFF00"/>
              </a:highlight>
            </a:endParaRPr>
          </a:p>
          <a:p>
            <a:pPr lvl="1"/>
            <a:endParaRPr lang="en-GB" altLang="en-DE" dirty="0"/>
          </a:p>
          <a:p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393F08-A14C-4C59-8A12-2CB976F15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0162" y="3884579"/>
            <a:ext cx="3765606" cy="2509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B1A77B-8B57-4549-B496-1004BA8AD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394" y="1325735"/>
            <a:ext cx="3679644" cy="245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05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E1068-1470-4ECA-A1DC-368D30B44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DE" dirty="0"/>
              <a:t>Simulation results and discussion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8646B-C9C5-4435-97C9-AF470D47B8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Mohammadreza Saberi</a:t>
            </a:r>
            <a:endParaRPr lang="de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A88E939-BE8A-46CF-AFB7-A88F3907D63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F9AA42D-E75E-41FE-96B7-7CA0F99873CB}" type="datetime1">
              <a:rPr lang="en-DE" smtClean="0"/>
              <a:t>09/25/2020</a:t>
            </a:fld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C3C07B-FDBF-4D0E-9778-AC69A4D6C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altLang="en-DE"/>
              <a:t>- </a:t>
            </a:r>
            <a:fld id="{2D9F3FBB-4CB9-423E-98EE-CAB66A4DF7C7}" type="slidenum">
              <a:rPr lang="de-DE" altLang="en-DE" smtClean="0"/>
              <a:pPr>
                <a:defRPr/>
              </a:pPr>
              <a:t>8</a:t>
            </a:fld>
            <a:r>
              <a:rPr lang="de-DE" altLang="en-DE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F053C-4BD6-4518-A679-0E44A17A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63" y="1341438"/>
            <a:ext cx="7369404" cy="4967287"/>
          </a:xfrm>
        </p:spPr>
        <p:txBody>
          <a:bodyPr/>
          <a:lstStyle/>
          <a:p>
            <a:pPr lvl="1"/>
            <a:r>
              <a:rPr lang="en-GB" altLang="en-DE" dirty="0">
                <a:solidFill>
                  <a:srgbClr val="B2B2B2"/>
                </a:solidFill>
              </a:rPr>
              <a:t>temperature distribution</a:t>
            </a:r>
          </a:p>
          <a:p>
            <a:pPr lvl="1"/>
            <a:r>
              <a:rPr lang="en-GB" altLang="en-DE" dirty="0">
                <a:solidFill>
                  <a:srgbClr val="B2B2B2"/>
                </a:solidFill>
              </a:rPr>
              <a:t>amount of vapor production </a:t>
            </a:r>
          </a:p>
          <a:p>
            <a:pPr lvl="1"/>
            <a:r>
              <a:rPr lang="en-GB" altLang="en-DE" dirty="0"/>
              <a:t>heat loss calculation</a:t>
            </a:r>
          </a:p>
          <a:p>
            <a:r>
              <a:rPr lang="en-GB" altLang="en-DE" dirty="0"/>
              <a:t>notes</a:t>
            </a:r>
          </a:p>
          <a:p>
            <a:pPr lvl="1"/>
            <a:r>
              <a:rPr lang="en-US" altLang="en-DE" dirty="0"/>
              <a:t>Biggest power losses </a:t>
            </a:r>
          </a:p>
          <a:p>
            <a:pPr lvl="2"/>
            <a:r>
              <a:rPr lang="en-US" altLang="en-DE" dirty="0"/>
              <a:t> wick material and epoxy glue</a:t>
            </a:r>
          </a:p>
          <a:p>
            <a:pPr lvl="1"/>
            <a:r>
              <a:rPr lang="en-US" altLang="en-DE" dirty="0"/>
              <a:t>Negligible power loss through </a:t>
            </a:r>
          </a:p>
          <a:p>
            <a:pPr lvl="2"/>
            <a:r>
              <a:rPr lang="en-US" altLang="en-DE" dirty="0"/>
              <a:t>wire bonds and convection to air</a:t>
            </a:r>
          </a:p>
          <a:p>
            <a:pPr lvl="1"/>
            <a:r>
              <a:rPr lang="en-US" altLang="en-DE" dirty="0"/>
              <a:t>Energy conservation 	</a:t>
            </a:r>
          </a:p>
          <a:p>
            <a:pPr lvl="1"/>
            <a:endParaRPr lang="en-GB" altLang="en-DE" dirty="0"/>
          </a:p>
          <a:p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3BC4A4-34B0-4F55-8EE7-0256E6B7C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9868" y="1330559"/>
            <a:ext cx="3831017" cy="2553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64C5CB-11BE-463D-B877-DC062F7BE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9868" y="4094829"/>
            <a:ext cx="3518165" cy="234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5139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4C0CE-E685-4FFB-8F4D-153C6F758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208" y="1782249"/>
            <a:ext cx="5037584" cy="1362075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DB595-5836-43DF-B958-CDACC595049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560050" y="6435725"/>
            <a:ext cx="1631950" cy="217488"/>
          </a:xfrm>
        </p:spPr>
        <p:txBody>
          <a:bodyPr/>
          <a:lstStyle/>
          <a:p>
            <a:pPr>
              <a:defRPr/>
            </a:pPr>
            <a:r>
              <a:rPr lang="de-DE" altLang="en-DE"/>
              <a:t>- </a:t>
            </a:r>
            <a:fld id="{2D9F3FBB-4CB9-423E-98EE-CAB66A4DF7C7}" type="slidenum">
              <a:rPr lang="de-DE" altLang="en-DE" smtClean="0"/>
              <a:pPr>
                <a:defRPr/>
              </a:pPr>
              <a:t>9</a:t>
            </a:fld>
            <a:r>
              <a:rPr lang="de-DE" altLang="en-DE"/>
              <a:t> -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38DA71B-063D-4AB1-9A28-8589EE930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25" y="4693672"/>
            <a:ext cx="10956175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en-US" altLang="LID4096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References</a:t>
            </a:r>
            <a:endParaRPr kumimoji="0" lang="en-US" altLang="LID4096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en-US" altLang="LID4096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[1]	J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Pourchez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F. de Oliveira, S.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Perinel-Ragey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T. Basset, J.-M.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Vergnon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N.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Prévôt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Assessment of new-generation high-power electronic nicotine delivery system as thermal aerosol generation device for inhaled bronchodilators, International journal of pharmaceutics 518 (2017) 264–269.</a:t>
            </a:r>
            <a:endParaRPr kumimoji="0" lang="en-US" altLang="LID4096" sz="8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[2]	A.R.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Bhashyam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M.T. Wolf, A.L.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Marcinkowski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A. Saville, K. Thomas, J.A.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Carcillo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et al., Aerosol delivery through nasal cannulas: an in vitro study, Journal of aerosol medicine and pulmonary drug delivery 21 (2008) 181–188.</a:t>
            </a:r>
            <a:endParaRPr kumimoji="0" lang="en-US" altLang="LID4096" sz="8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[3]	F. Goldschmidtboeing, U. Pelz, M. Ghanam, T. Bilger, A. Jamali, M. Saberi et al., Heater for Controlled Evaporation of Liquids for Personalized Drug Delivery to the Lungs, J. </a:t>
            </a:r>
            <a:r>
              <a:rPr kumimoji="0" lang="en-US" altLang="LID4096" sz="1000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Microelectromech</a:t>
            </a: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Syst. (2020) 1–6.</a:t>
            </a:r>
            <a:endParaRPr kumimoji="0" lang="en-US" altLang="LID4096" sz="8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en-US" altLang="LID4096" sz="10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[4]	Solving Models with Pulsed Loads in Time - Knowledge Base, [October 10, 2019], https://www.comsol.com/support/knowledgebase/1245</a:t>
            </a:r>
            <a:r>
              <a:rPr kumimoji="0" lang="en-US" altLang="LID4096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LID4096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0578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IMTEK-Powerpoint Template (2010)">
  <a:themeElements>
    <a:clrScheme name="IMTEK - Powerpoint Template - 201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MTEK - Powerpoint Template -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MTEK - Powerpoint Template - 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TEK - Powerpoint Template - 201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TEK - Powerpoint Template - 201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TEK - Powerpoint Template - 201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TEK - Powerpoint Template -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TEK - Powerpoint Template -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TEK - Powerpoint Template -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679</Words>
  <Application>Microsoft Office PowerPoint</Application>
  <PresentationFormat>Widescreen</PresentationFormat>
  <Paragraphs>110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CommonBullets</vt:lpstr>
      <vt:lpstr>Times New Roman</vt:lpstr>
      <vt:lpstr>Wingdings</vt:lpstr>
      <vt:lpstr>IMTEK-Powerpoint Template (2010)</vt:lpstr>
      <vt:lpstr>Image</vt:lpstr>
      <vt:lpstr>Electro-Thermal analysis of a microheater for aerosol generation application</vt:lpstr>
      <vt:lpstr>Introduction</vt:lpstr>
      <vt:lpstr>Numerical model</vt:lpstr>
      <vt:lpstr>Mesh and governing equations</vt:lpstr>
      <vt:lpstr>Boundary conditions and initial values</vt:lpstr>
      <vt:lpstr>Simulation results and discussion</vt:lpstr>
      <vt:lpstr>Simulation results and discussion</vt:lpstr>
      <vt:lpstr>Simulation results and discussion</vt:lpstr>
      <vt:lpstr>Thank you for your attention</vt:lpstr>
    </vt:vector>
  </TitlesOfParts>
  <Manager/>
  <Company>Uni Freiburg, IMTEK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IMTEK powerpoint template 2010:</dc:title>
  <dc:creator>saberi</dc:creator>
  <cp:lastModifiedBy>Mohammadreza Saberi</cp:lastModifiedBy>
  <cp:revision>67</cp:revision>
  <cp:lastPrinted>2000-04-26T18:20:46Z</cp:lastPrinted>
  <dcterms:created xsi:type="dcterms:W3CDTF">2011-03-01T14:49:25Z</dcterms:created>
  <dcterms:modified xsi:type="dcterms:W3CDTF">2020-09-25T10:47:12Z</dcterms:modified>
</cp:coreProperties>
</file>