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794500" cy="9906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603" autoAdjust="0"/>
    <p:restoredTop sz="94711" autoAdjust="0"/>
  </p:normalViewPr>
  <p:slideViewPr>
    <p:cSldViewPr>
      <p:cViewPr>
        <p:scale>
          <a:sx n="150" d="100"/>
          <a:sy n="150" d="100"/>
        </p:scale>
        <p:origin x="1350" y="-96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2950"/>
            <a:ext cx="2571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11375" y="742950"/>
            <a:ext cx="2571750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418" y="8185723"/>
            <a:ext cx="1217950" cy="863703"/>
          </a:xfrm>
          <a:prstGeom prst="rect">
            <a:avLst/>
          </a:prstGeom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489810" y="1524000"/>
            <a:ext cx="2748690" cy="195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object under consideration is a trough (static solar concentrator) based on investigations in [1].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GEOMETRY OF THE TROUGH: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Figure 1. shows  the geometric configuration of the trough.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                                              </a:t>
            </a:r>
            <a:r>
              <a:rPr lang="en-US" altLang="en-US" sz="8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Figure 1.</a:t>
            </a:r>
            <a:r>
              <a:rPr lang="en-US" altLang="en-US" sz="8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Trough made of a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8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                                                           circular  part and two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8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8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                                                           parabolic segments</a:t>
            </a:r>
            <a:endParaRPr lang="en-US" altLang="en-US" sz="10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536975" y="4617200"/>
            <a:ext cx="2901818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TextBox 11"/>
          <p:cNvSpPr txBox="1">
            <a:spLocks noChangeArrowheads="1"/>
          </p:cNvSpPr>
          <p:nvPr/>
        </p:nvSpPr>
        <p:spPr bwMode="auto">
          <a:xfrm>
            <a:off x="2014482" y="5595707"/>
            <a:ext cx="1250616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 smtClean="0">
                <a:cs typeface="Arial" panose="020B0604020202020204" pitchFamily="34" charset="0"/>
              </a:rPr>
              <a:t>Figure 3.</a:t>
            </a:r>
            <a:r>
              <a:rPr lang="en-US" altLang="en-US" sz="800" dirty="0" smtClean="0">
                <a:cs typeface="Arial" panose="020B0604020202020204" pitchFamily="34" charset="0"/>
              </a:rPr>
              <a:t> Optimal tube positions for different incidence angles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4102" name="TextBox 12"/>
          <p:cNvSpPr txBox="1">
            <a:spLocks noChangeArrowheads="1"/>
          </p:cNvSpPr>
          <p:nvPr/>
        </p:nvSpPr>
        <p:spPr bwMode="auto">
          <a:xfrm>
            <a:off x="500700" y="6002195"/>
            <a:ext cx="2850819" cy="109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COMSOL MODELING (GEOMETRIC OPTICS </a:t>
            </a:r>
            <a:r>
              <a:rPr lang="en-US" altLang="en-US" sz="1000" b="1" dirty="0" smtClean="0">
                <a:cs typeface="Arial" panose="020B0604020202020204" pitchFamily="34" charset="0"/>
              </a:rPr>
              <a:t>MODULE):</a:t>
            </a:r>
            <a:endParaRPr lang="en-US" altLang="en-US" sz="1000" b="1" dirty="0" smtClean="0"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cs typeface="Arial" panose="020B0604020202020204" pitchFamily="34" charset="0"/>
              </a:rPr>
              <a:t>2D-models are used. The components are represented by lines. The medium between the lines is transparent</a:t>
            </a:r>
            <a:r>
              <a:rPr lang="en-US" altLang="en-US" sz="1000" dirty="0" smtClean="0">
                <a:cs typeface="Arial" panose="020B0604020202020204" pitchFamily="34" charset="0"/>
              </a:rPr>
              <a:t>. The </a:t>
            </a:r>
            <a:r>
              <a:rPr lang="en-US" altLang="en-US" sz="1000" dirty="0" smtClean="0">
                <a:cs typeface="Arial" panose="020B0604020202020204" pitchFamily="34" charset="0"/>
              </a:rPr>
              <a:t>system is shown and described in Figure 4. There are four different parts (here for 30°incidence angle</a:t>
            </a:r>
            <a:r>
              <a:rPr lang="en-US" altLang="en-US" sz="1000" dirty="0" smtClean="0">
                <a:cs typeface="Arial" panose="020B0604020202020204" pitchFamily="34" charset="0"/>
              </a:rPr>
              <a:t>): Trough  </a:t>
            </a:r>
            <a:r>
              <a:rPr lang="en-US" altLang="en-US" sz="1000" dirty="0" smtClean="0">
                <a:cs typeface="Arial" panose="020B0604020202020204" pitchFamily="34" charset="0"/>
              </a:rPr>
              <a:t>-  tube  -  source line  -  absorption envelope</a:t>
            </a:r>
            <a:endParaRPr lang="en-US" altLang="en-US" sz="1000" dirty="0">
              <a:cs typeface="Arial" panose="020B0604020202020204" pitchFamily="34" charset="0"/>
            </a:endParaRPr>
          </a:p>
        </p:txBody>
      </p:sp>
      <p:sp>
        <p:nvSpPr>
          <p:cNvPr id="4103" name="TextBox 13"/>
          <p:cNvSpPr txBox="1">
            <a:spLocks noChangeArrowheads="1"/>
          </p:cNvSpPr>
          <p:nvPr/>
        </p:nvSpPr>
        <p:spPr bwMode="auto">
          <a:xfrm>
            <a:off x="1756815" y="7330970"/>
            <a:ext cx="1594704" cy="112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 smtClean="0">
                <a:cs typeface="Arial" panose="020B0604020202020204" pitchFamily="34" charset="0"/>
              </a:rPr>
              <a:t>Figure 4. </a:t>
            </a:r>
            <a:r>
              <a:rPr lang="en-US" altLang="en-US" sz="800" dirty="0" smtClean="0">
                <a:cs typeface="Arial" panose="020B0604020202020204" pitchFamily="34" charset="0"/>
              </a:rPr>
              <a:t>2D-model,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Trough   → specular reflecting line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Tube      → perfectly absorbing line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Source →  source of rays perpendicular to the line normed to a heat flux of 1000 W/m²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Envelope → perfectly absorbing line.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Shown is the  situation at 30°incidence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416140" y="4539039"/>
            <a:ext cx="2802930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INTERCEPT FACTOR CONSIDERATIONS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: The following table contains integral radiation heat balances for the tube and the loss through the enclosure. Figure 8 gives the intercept factor.</a:t>
            </a:r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438793" y="6694062"/>
            <a:ext cx="2833357" cy="171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Optimum absorber positions of a solar collector with static concentrator as proposed by [1] were found. The intercept factor was found to be between 56% and 78 % for incidence angles between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altLang="en-US" sz="10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°</a:t>
            </a:r>
            <a:r>
              <a:rPr lang="en-US" altLang="en-US" sz="1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and 50</a:t>
            </a:r>
            <a:r>
              <a:rPr lang="en-US" altLang="en-US" sz="10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°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 An absorber motion along a straight line brings reasonable results. The geometric optics module of COMSOL is a suitable tool for  systematic investigations for the application treated here.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38793" y="8087770"/>
            <a:ext cx="2193387" cy="788675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cap="all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Acknowledgements</a:t>
            </a:r>
          </a:p>
          <a:p>
            <a:pPr algn="just"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This project was co-funded by the German Federal Ministry of Education and Research </a:t>
            </a: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(BMBF) and 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 Hellenic Secretariat for Research and Technology (SCOSCO project) in the framework of the Greek-German </a:t>
            </a: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co-operation. 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535674" y="8545088"/>
            <a:ext cx="2815845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RESULTS OF ANALYSIS: </a:t>
            </a:r>
            <a:r>
              <a:rPr lang="en-US" altLang="en-US" sz="1000" dirty="0" smtClean="0">
                <a:cs typeface="Arial" panose="020B0604020202020204" pitchFamily="34" charset="0"/>
              </a:rPr>
              <a:t>Results for the different con-figurations  are presented by three diagrams: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cs typeface="Arial" panose="020B0604020202020204" pitchFamily="34" charset="0"/>
              </a:rPr>
              <a:t>Ray pattern, radiation flux at the tube surface, radiation flux at the envelope. In the figures it is given for the 30°incidence angle</a:t>
            </a:r>
            <a:r>
              <a:rPr lang="en-US" altLang="en-US" sz="1000" dirty="0" smtClean="0">
                <a:cs typeface="Arial" panose="020B0604020202020204" pitchFamily="34" charset="0"/>
              </a:rPr>
              <a:t>.</a:t>
            </a:r>
            <a:endParaRPr lang="en-US" altLang="en-US" sz="10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 </a:t>
            </a:r>
            <a:endParaRPr lang="en-US" altLang="en-US" sz="1000" dirty="0">
              <a:cs typeface="Arial" panose="020B0604020202020204" pitchFamily="34" charset="0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416140" y="4113967"/>
            <a:ext cx="1580973" cy="388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6</a:t>
            </a:r>
            <a:r>
              <a:rPr lang="en-US" altLang="en-US" sz="800" dirty="0" smtClean="0">
                <a:cs typeface="Arial" panose="020B0604020202020204" pitchFamily="34" charset="0"/>
              </a:rPr>
              <a:t>. Tube surface heat flux,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</a:pPr>
            <a:r>
              <a:rPr lang="en-US" altLang="en-US" sz="800" dirty="0" smtClean="0">
                <a:cs typeface="Arial" panose="020B0604020202020204" pitchFamily="34" charset="0"/>
              </a:rPr>
              <a:t> 	30</a:t>
            </a:r>
            <a:r>
              <a:rPr lang="en-US" altLang="en-US" sz="800" dirty="0" smtClean="0">
                <a:cs typeface="Arial" panose="020B0604020202020204" pitchFamily="34" charset="0"/>
              </a:rPr>
              <a:t>° incidence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(</a:t>
            </a:r>
            <a:r>
              <a:rPr lang="en-US" altLang="en-US" sz="800" dirty="0" smtClean="0">
                <a:cs typeface="Arial" panose="020B0604020202020204" pitchFamily="34" charset="0"/>
              </a:rPr>
              <a:t>tube</a:t>
            </a:r>
            <a:r>
              <a:rPr lang="en-US" altLang="en-US" sz="800" dirty="0">
                <a:cs typeface="Arial" panose="020B0604020202020204" pitchFamily="34" charset="0"/>
              </a:rPr>
              <a:t> </a:t>
            </a:r>
            <a:r>
              <a:rPr lang="en-US" altLang="en-US" sz="800" dirty="0" smtClean="0">
                <a:cs typeface="Arial" panose="020B0604020202020204" pitchFamily="34" charset="0"/>
              </a:rPr>
              <a:t>diameter </a:t>
            </a:r>
            <a:r>
              <a:rPr lang="el-GR" altLang="en-US" sz="800" dirty="0" smtClean="0">
                <a:cs typeface="Arial" panose="020B0604020202020204" pitchFamily="34" charset="0"/>
              </a:rPr>
              <a:t>Φ</a:t>
            </a:r>
            <a:r>
              <a:rPr lang="en-US" altLang="en-US" sz="800" dirty="0" smtClean="0">
                <a:cs typeface="Arial" panose="020B0604020202020204" pitchFamily="34" charset="0"/>
              </a:rPr>
              <a:t>= 47mm)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5038822" y="4124955"/>
            <a:ext cx="1311250" cy="26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cs typeface="Arial" panose="020B0604020202020204" pitchFamily="34" charset="0"/>
              </a:rPr>
              <a:t>7</a:t>
            </a:r>
            <a:r>
              <a:rPr lang="en-US" altLang="en-US" sz="800" dirty="0" smtClean="0">
                <a:cs typeface="Arial" panose="020B0604020202020204" pitchFamily="34" charset="0"/>
              </a:rPr>
              <a:t>. Enclosure heat flux,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dirty="0" smtClean="0">
                <a:cs typeface="Arial" panose="020B0604020202020204" pitchFamily="34" charset="0"/>
              </a:rPr>
              <a:t>30°incidence </a:t>
            </a:r>
            <a:r>
              <a:rPr lang="en-US" altLang="en-US" sz="800" dirty="0" smtClean="0">
                <a:cs typeface="Arial" panose="020B0604020202020204" pitchFamily="34" charset="0"/>
              </a:rPr>
              <a:t>(radiation loss)</a:t>
            </a:r>
            <a:endParaRPr lang="en-US" altLang="en-US" sz="800" dirty="0">
              <a:cs typeface="Arial" panose="020B0604020202020204" pitchFamily="34" charset="0"/>
            </a:endParaRP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3505520" y="6348444"/>
            <a:ext cx="1141332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Radiation input for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altLang="en-US" sz="750" dirty="0" smtClean="0">
                <a:latin typeface="Calibri" panose="020F0502020204030204" pitchFamily="34" charset="0"/>
                <a:cs typeface="Arial" panose="020B0604020202020204" pitchFamily="34" charset="0"/>
              </a:rPr>
              <a:t>ifferent incidence angles</a:t>
            </a:r>
            <a:endParaRPr lang="en-US" altLang="en-US" sz="75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500869" y="3288699"/>
            <a:ext cx="2780822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000" b="1" dirty="0" smtClean="0">
                <a:cs typeface="Arial" panose="020B0604020202020204" pitchFamily="34" charset="0"/>
              </a:rPr>
              <a:t>PREANALYSIS OF TUBE POSITIONS: </a:t>
            </a:r>
            <a:r>
              <a:rPr lang="en-US" altLang="en-US" sz="1000" dirty="0" smtClean="0">
                <a:cs typeface="Arial" panose="020B0604020202020204" pitchFamily="34" charset="0"/>
              </a:rPr>
              <a:t>Regions of  high ray concentrations inside the trough are identified for different incidence angles. Computations are done with MATLAB. The Figure 2 shows reflected ray bundles for 30°incidence angle. The circle marks an optimal position of the tube. Optimal positions for  different incident angles are shown in Figure 3.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1" dirty="0"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292353"/>
            <a:ext cx="6071857" cy="95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Optimal Performance Assessment of a Solar Collector </a:t>
            </a:r>
            <a:br>
              <a:rPr lang="en-US" sz="1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lang="en-US" sz="1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with a Static Concentrator</a:t>
            </a:r>
            <a:endParaRPr lang="en-US" sz="18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J. 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Goettsche 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833" dirty="0" err="1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S.Alexopoulos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A.Duemmler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833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, G.Breitbach</a:t>
            </a:r>
            <a:r>
              <a:rPr lang="en-US" sz="833" baseline="30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  <a:endParaRPr lang="en-US" sz="833" baseline="30000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14300" indent="-114300" algn="ctr" defTabSz="913916" eaLnBrk="1" hangingPunct="1">
              <a:buAutoNum type="arabicPeriod"/>
              <a:defRPr/>
            </a:pP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Solar-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Institut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Jülich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FH Aachen, 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Juelich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Germany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FH Aachen, </a:t>
            </a:r>
            <a:r>
              <a:rPr lang="en-US" sz="833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Juelich</a:t>
            </a:r>
            <a:r>
              <a:rPr lang="en-US" sz="833" dirty="0" smtClean="0">
                <a:latin typeface="Calibri" panose="020F0502020204030204" pitchFamily="34" charset="0"/>
                <a:cs typeface="Arial" panose="020B0604020202020204" pitchFamily="34" charset="0"/>
              </a:rPr>
              <a:t>, Germany</a:t>
            </a:r>
            <a:endParaRPr lang="en-US" sz="833" dirty="0"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</a:t>
            </a:r>
            <a:r>
              <a:rPr lang="en-US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14451" y="5524992"/>
            <a:ext cx="1171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Figure 2.</a:t>
            </a:r>
            <a:r>
              <a:rPr lang="en-US" sz="800" dirty="0">
                <a:solidFill>
                  <a:prstClr val="black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Reflected rays for 30° incidence angle</a:t>
            </a:r>
            <a:endParaRPr lang="de-DE" sz="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9" y="7166751"/>
            <a:ext cx="1452845" cy="12731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31" y="1386841"/>
            <a:ext cx="2664924" cy="177007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5001196" y="6354446"/>
            <a:ext cx="1285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800" b="1" dirty="0">
                <a:latin typeface="+mj-lt"/>
                <a:cs typeface="Arial" panose="020B0604020202020204" pitchFamily="34" charset="0"/>
              </a:rPr>
              <a:t>Figure </a:t>
            </a:r>
            <a:r>
              <a:rPr lang="en-US" altLang="en-US" sz="800" b="1" dirty="0" smtClean="0">
                <a:latin typeface="+mj-lt"/>
                <a:cs typeface="Arial" panose="020B0604020202020204" pitchFamily="34" charset="0"/>
              </a:rPr>
              <a:t>8</a:t>
            </a:r>
            <a:r>
              <a:rPr lang="en-US" altLang="en-US" sz="800" dirty="0" smtClean="0">
                <a:latin typeface="+mj-lt"/>
                <a:cs typeface="Arial" panose="020B0604020202020204" pitchFamily="34" charset="0"/>
              </a:rPr>
              <a:t>. Intercept factor</a:t>
            </a:r>
            <a:endParaRPr lang="en-US" altLang="en-US" sz="8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77" y="4457127"/>
            <a:ext cx="1423178" cy="110462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138" y="4457127"/>
            <a:ext cx="1347220" cy="111910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519" y="3156910"/>
            <a:ext cx="1471111" cy="95815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19" y="2330685"/>
            <a:ext cx="1230773" cy="943926"/>
          </a:xfrm>
          <a:prstGeom prst="rect">
            <a:avLst/>
          </a:prstGeom>
        </p:spPr>
      </p:pic>
      <p:sp>
        <p:nvSpPr>
          <p:cNvPr id="36" name="TextBox 23"/>
          <p:cNvSpPr txBox="1"/>
          <p:nvPr/>
        </p:nvSpPr>
        <p:spPr>
          <a:xfrm>
            <a:off x="3438793" y="8995976"/>
            <a:ext cx="2918465" cy="419344"/>
          </a:xfrm>
          <a:prstGeom prst="rect">
            <a:avLst/>
          </a:prstGeom>
          <a:noFill/>
        </p:spPr>
        <p:txBody>
          <a:bodyPr wrap="square" lIns="19047" tIns="9524" rIns="19047" bIns="9524">
            <a:spAutoFit/>
          </a:bodyPr>
          <a:lstStyle/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REFERENCES</a:t>
            </a:r>
            <a:r>
              <a:rPr lang="en-US" sz="10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defTabSz="914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[1] </a:t>
            </a:r>
            <a:r>
              <a:rPr lang="en-US" sz="8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Tripanagnostopoulos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Y., </a:t>
            </a:r>
            <a:r>
              <a:rPr lang="en-US" sz="8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Yianoulis</a:t>
            </a:r>
            <a:r>
              <a:rPr lang="en-US" sz="8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P., “CPC solar collectors with multi-channel absorber”. Solar Energy 58 (1-3), pp. 49-61, 1996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5" y="3156909"/>
            <a:ext cx="1469420" cy="95705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26" y="5229378"/>
            <a:ext cx="1433514" cy="106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867" y="5328641"/>
            <a:ext cx="1347604" cy="81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Grafik 9" descr="FHAAC_RGB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575" y="308521"/>
            <a:ext cx="300867" cy="986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15464" y="766559"/>
            <a:ext cx="984820" cy="73509"/>
          </a:xfrm>
          <a:prstGeom prst="rect">
            <a:avLst/>
          </a:prstGeom>
        </p:spPr>
      </p:pic>
      <p:sp>
        <p:nvSpPr>
          <p:cNvPr id="4139" name="TextBox 28"/>
          <p:cNvSpPr txBox="1">
            <a:spLocks noChangeArrowheads="1"/>
          </p:cNvSpPr>
          <p:nvPr/>
        </p:nvSpPr>
        <p:spPr bwMode="auto">
          <a:xfrm>
            <a:off x="5632180" y="2143062"/>
            <a:ext cx="821255" cy="51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cs typeface="Arial" panose="020B0604020202020204" pitchFamily="34" charset="0"/>
              </a:rPr>
              <a:t>Figure 5</a:t>
            </a:r>
            <a:r>
              <a:rPr lang="en-US" altLang="en-US" sz="800" dirty="0">
                <a:cs typeface="Arial" panose="020B0604020202020204" pitchFamily="34" charset="0"/>
              </a:rPr>
              <a:t>. </a:t>
            </a:r>
            <a:r>
              <a:rPr lang="en-US" altLang="en-US" sz="800" dirty="0" smtClean="0">
                <a:cs typeface="Arial" panose="020B0604020202020204" pitchFamily="34" charset="0"/>
              </a:rPr>
              <a:t>Ray pattern for 30° incidence angle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550</Words>
  <Application>Microsoft Office PowerPoint</Application>
  <PresentationFormat>A4-Papier (210 x 297 mm)</PresentationFormat>
  <Paragraphs>49</Paragraphs>
  <Slides>1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Verdana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2020-09-18T11:49:10Z</dcterms:modified>
</cp:coreProperties>
</file>