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90" d="100"/>
          <a:sy n="90" d="100"/>
        </p:scale>
        <p:origin x="1310" y="-1771"/>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9/14/2020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9/14/2020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9/14/2020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9/14/2020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9/14/2020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09" y="1524000"/>
            <a:ext cx="2880000"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ea typeface="Cambria" charset="0"/>
                <a:cs typeface="Arial" panose="020B0604020202020204" pitchFamily="34" charset="0"/>
              </a:rPr>
              <a:t>INTRODUCTION</a:t>
            </a:r>
            <a:r>
              <a:rPr lang="en-US" altLang="en-US" sz="1000" dirty="0" smtClean="0">
                <a:latin typeface="Calibri" panose="020F0502020204030204" pitchFamily="34" charset="0"/>
                <a:ea typeface="Cambria" charset="0"/>
                <a:cs typeface="Arial" panose="020B0604020202020204" pitchFamily="34" charset="0"/>
              </a:rPr>
              <a:t>: </a:t>
            </a:r>
            <a:r>
              <a:rPr lang="en-GB" altLang="en-US" sz="1000" dirty="0" smtClean="0">
                <a:latin typeface="Calibri" panose="020F0502020204030204" pitchFamily="34" charset="0"/>
                <a:ea typeface="Cambria" charset="0"/>
                <a:cs typeface="Arial" panose="020B0604020202020204" pitchFamily="34" charset="0"/>
              </a:rPr>
              <a:t>Pulsed </a:t>
            </a:r>
            <a:r>
              <a:rPr lang="en-GB" altLang="en-US" sz="1000" dirty="0">
                <a:latin typeface="Calibri" panose="020F0502020204030204" pitchFamily="34" charset="0"/>
                <a:ea typeface="Cambria" charset="0"/>
                <a:cs typeface="Arial" panose="020B0604020202020204" pitchFamily="34" charset="0"/>
              </a:rPr>
              <a:t>Electric Field (PEF) technology is </a:t>
            </a:r>
            <a:r>
              <a:rPr lang="en-GB" altLang="en-US" sz="1000" dirty="0" smtClean="0">
                <a:latin typeface="Calibri" panose="020F0502020204030204" pitchFamily="34" charset="0"/>
                <a:ea typeface="Cambria" charset="0"/>
                <a:cs typeface="Arial" panose="020B0604020202020204" pitchFamily="34" charset="0"/>
              </a:rPr>
              <a:t>a non-thermal procedure to preserve safety</a:t>
            </a:r>
            <a:r>
              <a:rPr lang="en-GB" altLang="en-US" sz="1000" dirty="0">
                <a:latin typeface="Calibri" panose="020F0502020204030204" pitchFamily="34" charset="0"/>
                <a:ea typeface="Cambria" charset="0"/>
                <a:cs typeface="Arial" panose="020B0604020202020204" pitchFamily="34" charset="0"/>
              </a:rPr>
              <a:t>, </a:t>
            </a:r>
            <a:r>
              <a:rPr lang="en-GB" altLang="en-US" sz="1000" dirty="0" smtClean="0">
                <a:latin typeface="Calibri" panose="020F0502020204030204" pitchFamily="34" charset="0"/>
                <a:ea typeface="Cambria" charset="0"/>
                <a:cs typeface="Arial" panose="020B0604020202020204" pitchFamily="34" charset="0"/>
              </a:rPr>
              <a:t>organoleptic </a:t>
            </a:r>
            <a:r>
              <a:rPr lang="en-GB" altLang="en-US" sz="1000" dirty="0">
                <a:latin typeface="Calibri" panose="020F0502020204030204" pitchFamily="34" charset="0"/>
                <a:ea typeface="Cambria" charset="0"/>
                <a:cs typeface="Arial" panose="020B0604020202020204" pitchFamily="34" charset="0"/>
              </a:rPr>
              <a:t>and nutrients </a:t>
            </a:r>
            <a:r>
              <a:rPr lang="en-GB" altLang="en-US" sz="1000" dirty="0" smtClean="0">
                <a:latin typeface="Calibri" panose="020F0502020204030204" pitchFamily="34" charset="0"/>
                <a:ea typeface="Cambria" charset="0"/>
                <a:cs typeface="Arial" panose="020B0604020202020204" pitchFamily="34" charset="0"/>
              </a:rPr>
              <a:t>properties of food [1]. The </a:t>
            </a:r>
            <a:r>
              <a:rPr lang="en-GB" altLang="en-US" sz="1000" dirty="0">
                <a:latin typeface="Calibri" panose="020F0502020204030204" pitchFamily="34" charset="0"/>
                <a:ea typeface="Cambria" charset="0"/>
                <a:cs typeface="Arial" panose="020B0604020202020204" pitchFamily="34" charset="0"/>
              </a:rPr>
              <a:t>scope of the present study is to </a:t>
            </a:r>
            <a:r>
              <a:rPr lang="en-GB" altLang="en-US" sz="1000" dirty="0" smtClean="0">
                <a:latin typeface="Calibri" panose="020F0502020204030204" pitchFamily="34" charset="0"/>
                <a:ea typeface="Cambria" charset="0"/>
                <a:cs typeface="Arial" panose="020B0604020202020204" pitchFamily="34" charset="0"/>
              </a:rPr>
              <a:t>model, with </a:t>
            </a:r>
            <a:r>
              <a:rPr lang="en-GB" altLang="en-US" sz="1000" dirty="0" smtClean="0">
                <a:latin typeface="Calibri" panose="020F0502020204030204" pitchFamily="34" charset="0"/>
                <a:cs typeface="Arial" panose="020B0604020202020204" pitchFamily="34" charset="0"/>
              </a:rPr>
              <a:t>COMSOL </a:t>
            </a:r>
            <a:r>
              <a:rPr lang="en-GB" altLang="en-US" sz="1000" dirty="0">
                <a:latin typeface="Calibri" panose="020F0502020204030204" pitchFamily="34" charset="0"/>
                <a:cs typeface="Arial" panose="020B0604020202020204" pitchFamily="34" charset="0"/>
              </a:rPr>
              <a:t>Multiphysics</a:t>
            </a:r>
            <a:r>
              <a:rPr lang="en-GB" altLang="en-US" sz="1000" dirty="0" smtClean="0">
                <a:latin typeface="Calibri" panose="020F0502020204030204" pitchFamily="34" charset="0"/>
                <a:cs typeface="Arial" panose="020B0604020202020204" pitchFamily="34" charset="0"/>
              </a:rPr>
              <a:t>®,</a:t>
            </a:r>
            <a:r>
              <a:rPr lang="en-GB" altLang="en-US" sz="1000" dirty="0" smtClean="0">
                <a:latin typeface="Calibri" panose="020F0502020204030204" pitchFamily="34" charset="0"/>
                <a:ea typeface="Cambria" charset="0"/>
                <a:cs typeface="Arial" panose="020B0604020202020204" pitchFamily="34" charset="0"/>
              </a:rPr>
              <a:t> </a:t>
            </a:r>
            <a:r>
              <a:rPr lang="en-GB" altLang="en-US" sz="1000" dirty="0">
                <a:latin typeface="Calibri" panose="020F0502020204030204" pitchFamily="34" charset="0"/>
                <a:ea typeface="Cambria" charset="0"/>
                <a:cs typeface="Arial" panose="020B0604020202020204" pitchFamily="34" charset="0"/>
              </a:rPr>
              <a:t>PEF treatment of wine in </a:t>
            </a:r>
            <a:r>
              <a:rPr lang="en-GB" altLang="en-US" sz="1000" dirty="0" smtClean="0">
                <a:latin typeface="Calibri" panose="020F0502020204030204" pitchFamily="34" charset="0"/>
                <a:ea typeface="Cambria" charset="0"/>
                <a:cs typeface="Arial" panose="020B0604020202020204" pitchFamily="34" charset="0"/>
              </a:rPr>
              <a:t>static </a:t>
            </a:r>
            <a:r>
              <a:rPr lang="en-GB" altLang="en-US" sz="1000" dirty="0">
                <a:latin typeface="Calibri" panose="020F0502020204030204" pitchFamily="34" charset="0"/>
                <a:ea typeface="Cambria" charset="0"/>
                <a:cs typeface="Arial" panose="020B0604020202020204" pitchFamily="34" charset="0"/>
              </a:rPr>
              <a:t>and continuous-flow </a:t>
            </a:r>
            <a:r>
              <a:rPr lang="en-GB" altLang="en-US" sz="1000" dirty="0" smtClean="0">
                <a:latin typeface="Calibri" panose="020F0502020204030204" pitchFamily="34" charset="0"/>
                <a:ea typeface="Cambria" charset="0"/>
                <a:cs typeface="Arial" panose="020B0604020202020204" pitchFamily="34" charset="0"/>
              </a:rPr>
              <a:t>chambers </a:t>
            </a:r>
            <a:r>
              <a:rPr lang="en-GB" altLang="en-US" sz="1000" dirty="0">
                <a:latin typeface="Calibri" panose="020F0502020204030204" pitchFamily="34" charset="0"/>
                <a:ea typeface="Cambria" charset="0"/>
                <a:cs typeface="Arial" panose="020B0604020202020204" pitchFamily="34" charset="0"/>
              </a:rPr>
              <a:t>in order to optimize the process </a:t>
            </a:r>
            <a:r>
              <a:rPr lang="en-GB" altLang="en-US" sz="1000" dirty="0" smtClean="0">
                <a:latin typeface="Calibri" panose="020F0502020204030204" pitchFamily="34" charset="0"/>
                <a:ea typeface="Cambria" charset="0"/>
                <a:cs typeface="Arial" panose="020B0604020202020204" pitchFamily="34" charset="0"/>
              </a:rPr>
              <a:t>parameters and ensure microbial </a:t>
            </a:r>
            <a:r>
              <a:rPr lang="en-GB" altLang="en-US" sz="1000" dirty="0">
                <a:latin typeface="Calibri" panose="020F0502020204030204" pitchFamily="34" charset="0"/>
                <a:ea typeface="Cambria" charset="0"/>
                <a:cs typeface="Arial" panose="020B0604020202020204" pitchFamily="34" charset="0"/>
              </a:rPr>
              <a:t>inactivation of </a:t>
            </a:r>
            <a:r>
              <a:rPr lang="en-GB" altLang="en-US" sz="1000" dirty="0" smtClean="0">
                <a:latin typeface="Calibri" panose="020F0502020204030204" pitchFamily="34" charset="0"/>
                <a:ea typeface="Cambria" charset="0"/>
                <a:cs typeface="Arial" panose="020B0604020202020204" pitchFamily="34" charset="0"/>
              </a:rPr>
              <a:t>bacteria </a:t>
            </a:r>
            <a:r>
              <a:rPr lang="en-GB" altLang="en-US" sz="1000" dirty="0">
                <a:latin typeface="Calibri" panose="020F0502020204030204" pitchFamily="34" charset="0"/>
                <a:ea typeface="Cambria" charset="0"/>
                <a:cs typeface="Arial" panose="020B0604020202020204" pitchFamily="34" charset="0"/>
              </a:rPr>
              <a:t>and </a:t>
            </a:r>
            <a:r>
              <a:rPr lang="en-GB" altLang="en-US" sz="1000" dirty="0" smtClean="0">
                <a:latin typeface="Calibri" panose="020F0502020204030204" pitchFamily="34" charset="0"/>
                <a:ea typeface="Cambria" charset="0"/>
                <a:cs typeface="Arial" panose="020B0604020202020204" pitchFamily="34" charset="0"/>
              </a:rPr>
              <a:t>yeasts, pre- and post-bottling. </a:t>
            </a:r>
          </a:p>
        </p:txBody>
      </p:sp>
      <mc:AlternateContent xmlns:mc="http://schemas.openxmlformats.org/markup-compatibility/2006">
        <mc:Choice xmlns:a14="http://schemas.microsoft.com/office/drawing/2010/main" Requires="a14">
          <p:sp>
            <p:nvSpPr>
              <p:cNvPr id="3076" name="TextBox 7"/>
              <p:cNvSpPr txBox="1">
                <a:spLocks noChangeArrowheads="1"/>
              </p:cNvSpPr>
              <p:nvPr/>
            </p:nvSpPr>
            <p:spPr bwMode="auto">
              <a:xfrm>
                <a:off x="489809" y="2868148"/>
                <a:ext cx="2881435" cy="69442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COMPUTATIONAL METHODS</a:t>
                </a:r>
                <a:r>
                  <a:rPr lang="en-US" altLang="en-US" sz="1000" dirty="0" smtClean="0">
                    <a:latin typeface="Calibri" panose="020F0502020204030204" pitchFamily="34" charset="0"/>
                    <a:cs typeface="Arial" panose="020B0604020202020204" pitchFamily="34" charset="0"/>
                  </a:rPr>
                  <a:t>: </a:t>
                </a:r>
              </a:p>
              <a:p>
                <a:pPr algn="just"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The initial constraints for the analysis are summarized in Table 1 [1-3]. The 3D geometry of a 0.75 l wine bottle with two electrodes was realized as shown in Fig.1, whilst the designed continuous-flow chamber volume is illustrated in Fig. 2 with the corresponding tetrahedral mesh. </a:t>
                </a: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it-IT" altLang="en-US" sz="1000" dirty="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dirty="0" smtClean="0">
                    <a:latin typeface="Calibri" panose="020F0502020204030204" pitchFamily="34" charset="0"/>
                    <a:cs typeface="Arial" panose="020B0604020202020204" pitchFamily="34" charset="0"/>
                  </a:rPr>
                  <a:t>The electric field and velocity profiles within the chambers were analyzed using the computational models to obtain the desired values, as follows.</a:t>
                </a:r>
              </a:p>
              <a:p>
                <a:pPr algn="just" eaLnBrk="1" hangingPunct="1">
                  <a:spcBef>
                    <a:spcPct val="0"/>
                  </a:spcBef>
                  <a:buFontTx/>
                  <a:buNone/>
                  <a:defRPr/>
                </a:pPr>
                <a:r>
                  <a:rPr lang="it-IT" altLang="en-US" sz="1000" dirty="0" smtClean="0">
                    <a:latin typeface="Calibri" panose="020F0502020204030204" pitchFamily="34" charset="0"/>
                    <a:cs typeface="Arial" panose="020B0604020202020204" pitchFamily="34" charset="0"/>
                  </a:rPr>
                  <a:t>For the </a:t>
                </a:r>
                <a:r>
                  <a:rPr lang="en-GB" altLang="en-US" sz="1000" dirty="0" smtClean="0">
                    <a:latin typeface="Calibri" panose="020F0502020204030204" pitchFamily="34" charset="0"/>
                    <a:cs typeface="Arial" panose="020B0604020202020204" pitchFamily="34" charset="0"/>
                  </a:rPr>
                  <a:t>continuous-flow chamber, the </a:t>
                </a:r>
                <a:r>
                  <a:rPr lang="en-GB" altLang="en-US" sz="1000" dirty="0">
                    <a:latin typeface="Calibri" panose="020F0502020204030204" pitchFamily="34" charset="0"/>
                    <a:cs typeface="Arial" panose="020B0604020202020204" pitchFamily="34" charset="0"/>
                  </a:rPr>
                  <a:t>velocity distribution was </a:t>
                </a:r>
                <a:r>
                  <a:rPr lang="en-GB" altLang="en-US" sz="1000" dirty="0" smtClean="0">
                    <a:latin typeface="Calibri" panose="020F0502020204030204" pitchFamily="34" charset="0"/>
                    <a:cs typeface="Arial" panose="020B0604020202020204" pitchFamily="34" charset="0"/>
                  </a:rPr>
                  <a:t>analysed by </a:t>
                </a:r>
                <a:r>
                  <a:rPr lang="en-GB" altLang="en-US" sz="1000" dirty="0">
                    <a:latin typeface="Calibri" panose="020F0502020204030204" pitchFamily="34" charset="0"/>
                    <a:cs typeface="Arial" panose="020B0604020202020204" pitchFamily="34" charset="0"/>
                  </a:rPr>
                  <a:t>solving </a:t>
                </a:r>
                <a:r>
                  <a:rPr lang="en-GB" altLang="en-US" sz="1000" dirty="0" smtClean="0">
                    <a:latin typeface="Calibri" panose="020F0502020204030204" pitchFamily="34" charset="0"/>
                    <a:cs typeface="Arial" panose="020B0604020202020204" pitchFamily="34" charset="0"/>
                  </a:rPr>
                  <a:t>the following Reynolds-Averaged </a:t>
                </a:r>
                <a:r>
                  <a:rPr lang="en-GB" altLang="en-US" sz="1000" dirty="0" err="1" smtClean="0">
                    <a:latin typeface="Calibri" panose="020F0502020204030204" pitchFamily="34" charset="0"/>
                    <a:cs typeface="Arial" panose="020B0604020202020204" pitchFamily="34" charset="0"/>
                  </a:rPr>
                  <a:t>Navier</a:t>
                </a:r>
                <a:r>
                  <a:rPr lang="en-GB" altLang="en-US" sz="1000" dirty="0" smtClean="0">
                    <a:latin typeface="Calibri" panose="020F0502020204030204" pitchFamily="34" charset="0"/>
                    <a:cs typeface="Arial" panose="020B0604020202020204" pitchFamily="34" charset="0"/>
                  </a:rPr>
                  <a:t> </a:t>
                </a:r>
                <a:r>
                  <a:rPr lang="en-GB" altLang="en-US" sz="1000" dirty="0">
                    <a:latin typeface="Calibri" panose="020F0502020204030204" pitchFamily="34" charset="0"/>
                    <a:cs typeface="Arial" panose="020B0604020202020204" pitchFamily="34" charset="0"/>
                  </a:rPr>
                  <a:t>Stokes </a:t>
                </a:r>
                <a:r>
                  <a:rPr lang="en-GB" altLang="en-US" sz="1000" dirty="0" smtClean="0">
                    <a:latin typeface="Calibri" panose="020F0502020204030204" pitchFamily="34" charset="0"/>
                    <a:cs typeface="Arial" panose="020B0604020202020204" pitchFamily="34" charset="0"/>
                  </a:rPr>
                  <a:t>(RANS) equation</a:t>
                </a:r>
              </a:p>
              <a:p>
                <a:pPr algn="just" eaLnBrk="1" hangingPunct="1">
                  <a:spcBef>
                    <a:spcPct val="0"/>
                  </a:spcBef>
                  <a:buFontTx/>
                  <a:buNone/>
                  <a:defRPr/>
                </a:pPr>
                <a:endParaRPr lang="en-GB" altLang="en-US" sz="10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GB"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r>
                  <a:rPr lang="en-GB" altLang="en-US" sz="1000" dirty="0" smtClean="0">
                    <a:latin typeface="Calibri" panose="020F0502020204030204" pitchFamily="34" charset="0"/>
                    <a:cs typeface="Arial" panose="020B0604020202020204" pitchFamily="34" charset="0"/>
                  </a:rPr>
                  <a:t>with the hypothesis of incompressible flows, i.e., </a:t>
                </a:r>
                <a14:m>
                  <m:oMath xmlns:m="http://schemas.openxmlformats.org/officeDocument/2006/math">
                    <m:r>
                      <a:rPr lang="en-GB" altLang="en-US" sz="1000" i="1" smtClean="0">
                        <a:latin typeface="Cambria Math" panose="02040503050406030204" pitchFamily="18" charset="0"/>
                        <a:ea typeface="Cambria Math" panose="02040503050406030204" pitchFamily="18" charset="0"/>
                        <a:cs typeface="Arial" panose="020B0604020202020204" pitchFamily="34" charset="0"/>
                      </a:rPr>
                      <m:t>∇∙</m:t>
                    </m:r>
                    <m:r>
                      <a:rPr lang="it-IT" altLang="en-US" sz="1000" b="1" i="0" smtClean="0">
                        <a:latin typeface="Cambria Math" panose="02040503050406030204" pitchFamily="18" charset="0"/>
                        <a:ea typeface="Cambria Math" panose="02040503050406030204" pitchFamily="18" charset="0"/>
                        <a:cs typeface="Arial" panose="020B0604020202020204" pitchFamily="34" charset="0"/>
                      </a:rPr>
                      <m:t>𝐮</m:t>
                    </m:r>
                  </m:oMath>
                </a14:m>
                <a:r>
                  <a:rPr lang="en-GB" altLang="en-US" sz="1000" dirty="0" smtClean="0">
                    <a:latin typeface="Calibri" panose="020F0502020204030204" pitchFamily="34" charset="0"/>
                    <a:cs typeface="Arial" panose="020B0604020202020204" pitchFamily="34" charset="0"/>
                  </a:rPr>
                  <a:t>=0, and of turbulent regime motion, i.e.,  </a:t>
                </a:r>
                <a:r>
                  <a:rPr lang="en-GB" altLang="en-US" sz="1000" i="1" dirty="0" smtClean="0">
                    <a:latin typeface="Calibri" panose="020F0502020204030204" pitchFamily="34" charset="0"/>
                    <a:cs typeface="Arial" panose="020B0604020202020204" pitchFamily="34" charset="0"/>
                  </a:rPr>
                  <a:t>Re </a:t>
                </a:r>
                <a:r>
                  <a:rPr lang="en-GB" altLang="en-US" sz="1000" dirty="0" smtClean="0">
                    <a:latin typeface="Calibri" panose="020F0502020204030204" pitchFamily="34" charset="0"/>
                    <a:cs typeface="Arial" panose="020B0604020202020204" pitchFamily="34" charset="0"/>
                  </a:rPr>
                  <a:t>≈ 15000. The </a:t>
                </a:r>
                <a:r>
                  <a:rPr lang="en-GB" altLang="en-US" sz="1000" dirty="0">
                    <a:latin typeface="Calibri" panose="020F0502020204030204" pitchFamily="34" charset="0"/>
                    <a:cs typeface="Arial" panose="020B0604020202020204" pitchFamily="34" charset="0"/>
                  </a:rPr>
                  <a:t>fluid dynamic study was performed using the k-omega (k-ω) </a:t>
                </a:r>
                <a:r>
                  <a:rPr lang="en-GB" altLang="en-US" sz="1000" dirty="0" smtClean="0">
                    <a:latin typeface="Calibri" panose="020F0502020204030204" pitchFamily="34" charset="0"/>
                    <a:cs typeface="Arial" panose="020B0604020202020204" pitchFamily="34" charset="0"/>
                  </a:rPr>
                  <a:t>model [4] </a:t>
                </a:r>
                <a:r>
                  <a:rPr lang="en-GB" altLang="en-US" sz="1000" dirty="0">
                    <a:latin typeface="Calibri" panose="020F0502020204030204" pitchFamily="34" charset="0"/>
                    <a:cs typeface="Arial" panose="020B0604020202020204" pitchFamily="34" charset="0"/>
                  </a:rPr>
                  <a:t>to solve two transport </a:t>
                </a:r>
                <a:r>
                  <a:rPr lang="en-GB" altLang="en-US" sz="1000" dirty="0" smtClean="0">
                    <a:latin typeface="Calibri" panose="020F0502020204030204" pitchFamily="34" charset="0"/>
                    <a:cs typeface="Arial" panose="020B0604020202020204" pitchFamily="34" charset="0"/>
                  </a:rPr>
                  <a:t>equations defining the turbulent viscosity, </a:t>
                </a:r>
                <a14:m>
                  <m:oMath xmlns:m="http://schemas.openxmlformats.org/officeDocument/2006/math">
                    <m:sSub>
                      <m:sSubPr>
                        <m:ctrlPr>
                          <a:rPr lang="it-IT" altLang="en-US" sz="1000" smtClean="0">
                            <a:latin typeface="Cambria Math" panose="02040503050406030204" pitchFamily="18" charset="0"/>
                            <a:ea typeface="Cambria Math" panose="02040503050406030204" pitchFamily="18" charset="0"/>
                            <a:cs typeface="Arial" panose="020B0604020202020204" pitchFamily="34" charset="0"/>
                          </a:rPr>
                        </m:ctrlPr>
                      </m:sSubPr>
                      <m:e>
                        <m:r>
                          <m:rPr>
                            <m:sty m:val="p"/>
                          </m:rPr>
                          <a:rPr lang="it-IT" altLang="en-US" sz="1000" b="0" i="0" smtClean="0">
                            <a:latin typeface="Cambria Math" panose="02040503050406030204" pitchFamily="18" charset="0"/>
                            <a:ea typeface="Cambria Math" panose="02040503050406030204" pitchFamily="18" charset="0"/>
                            <a:cs typeface="Arial" panose="020B0604020202020204" pitchFamily="34" charset="0"/>
                          </a:rPr>
                          <m:t>μ</m:t>
                        </m:r>
                      </m:e>
                      <m:sub>
                        <m:r>
                          <m:rPr>
                            <m:sty m:val="p"/>
                          </m:rPr>
                          <a:rPr lang="it-IT" altLang="en-US" sz="1000" b="0" i="0" smtClean="0">
                            <a:latin typeface="Cambria Math" panose="02040503050406030204" pitchFamily="18" charset="0"/>
                            <a:ea typeface="Cambria Math" panose="02040503050406030204" pitchFamily="18" charset="0"/>
                            <a:cs typeface="Arial" panose="020B0604020202020204" pitchFamily="34" charset="0"/>
                          </a:rPr>
                          <m:t>T</m:t>
                        </m:r>
                      </m:sub>
                    </m:sSub>
                  </m:oMath>
                </a14:m>
                <a:r>
                  <a:rPr lang="en-GB" altLang="en-US" sz="1000" dirty="0" smtClean="0">
                    <a:latin typeface="Calibri" panose="020F0502020204030204" pitchFamily="34" charset="0"/>
                    <a:cs typeface="Arial" panose="020B0604020202020204" pitchFamily="34" charset="0"/>
                  </a:rPr>
                  <a:t>, in the RANS equations.</a:t>
                </a:r>
              </a:p>
              <a:p>
                <a:pPr algn="just" eaLnBrk="1" hangingPunct="1">
                  <a:spcBef>
                    <a:spcPct val="0"/>
                  </a:spcBef>
                  <a:buFontTx/>
                  <a:buNone/>
                  <a:defRPr/>
                </a:pPr>
                <a:r>
                  <a:rPr lang="en-GB" altLang="en-US" sz="1000" dirty="0">
                    <a:latin typeface="Calibri" panose="020F0502020204030204" pitchFamily="34" charset="0"/>
                    <a:cs typeface="Arial" panose="020B0604020202020204" pitchFamily="34" charset="0"/>
                  </a:rPr>
                  <a:t>For both static and continuous chambers, the AC/DC module (electrostatic module and steady-state study) was used to solve the Gauss law and simulate the electric field</a:t>
                </a:r>
                <a:r>
                  <a:rPr lang="en-GB" altLang="en-US" sz="1000" dirty="0" smtClean="0">
                    <a:latin typeface="Calibri" panose="020F0502020204030204" pitchFamily="34" charset="0"/>
                    <a:cs typeface="Arial" panose="020B0604020202020204" pitchFamily="34" charset="0"/>
                  </a:rPr>
                  <a:t>.</a:t>
                </a:r>
                <a:endParaRPr lang="en-US" altLang="en-US" sz="1000" dirty="0">
                  <a:latin typeface="Calibri" panose="020F0502020204030204" pitchFamily="34" charset="0"/>
                  <a:cs typeface="Arial" panose="020B0604020202020204" pitchFamily="34" charset="0"/>
                </a:endParaRPr>
              </a:p>
            </p:txBody>
          </p:sp>
        </mc:Choice>
        <mc:Fallback>
          <p:sp>
            <p:nvSpPr>
              <p:cNvPr id="3076" name="TextBox 7"/>
              <p:cNvSpPr txBox="1">
                <a:spLocks noRot="1" noChangeAspect="1" noMove="1" noResize="1" noEditPoints="1" noAdjustHandles="1" noChangeArrowheads="1" noChangeShapeType="1" noTextEdit="1"/>
              </p:cNvSpPr>
              <p:nvPr/>
            </p:nvSpPr>
            <p:spPr bwMode="auto">
              <a:xfrm>
                <a:off x="489809" y="2868148"/>
                <a:ext cx="2881435" cy="6944207"/>
              </a:xfrm>
              <a:prstGeom prst="rect">
                <a:avLst/>
              </a:prstGeom>
              <a:blipFill rotWithShape="0">
                <a:blip r:embed="rId3"/>
                <a:stretch>
                  <a:fillRect l="-2114" t="-351" r="-190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89350" y="5220675"/>
            <a:ext cx="2002472"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 name="TextBox 15"/>
          <p:cNvSpPr txBox="1">
            <a:spLocks noChangeArrowheads="1"/>
          </p:cNvSpPr>
          <p:nvPr/>
        </p:nvSpPr>
        <p:spPr bwMode="auto">
          <a:xfrm>
            <a:off x="3510677" y="1524000"/>
            <a:ext cx="2880000" cy="155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GB" altLang="en-US" sz="1000" dirty="0">
                <a:latin typeface="Calibri" panose="020F0502020204030204" pitchFamily="34" charset="0"/>
                <a:cs typeface="Arial" panose="020B0604020202020204" pitchFamily="34" charset="0"/>
              </a:rPr>
              <a:t>The stationary electrostatic module was chosen as the system time constant is less than the duration of the PEF application pulses by several orders of magnitude. </a:t>
            </a:r>
          </a:p>
          <a:p>
            <a:pPr algn="just" eaLnBrk="1" hangingPunct="1">
              <a:spcBef>
                <a:spcPct val="0"/>
              </a:spcBef>
              <a:buNone/>
              <a:defRPr/>
            </a:pPr>
            <a:endParaRPr lang="en-US" altLang="en-US" sz="1000" b="1" dirty="0" smtClean="0">
              <a:latin typeface="Calibri" panose="020F0502020204030204" pitchFamily="34" charset="0"/>
              <a:cs typeface="Arial" panose="020B0604020202020204" pitchFamily="34" charset="0"/>
            </a:endParaRPr>
          </a:p>
          <a:p>
            <a:pPr algn="just" eaLnBrk="1" hangingPunct="1">
              <a:spcBef>
                <a:spcPct val="0"/>
              </a:spcBef>
              <a:buNone/>
              <a:defRPr/>
            </a:pPr>
            <a:r>
              <a:rPr lang="en-US" altLang="en-US" sz="1000" b="1" dirty="0" smtClean="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r>
              <a:rPr lang="en-GB" altLang="en-US" sz="1000" dirty="0" smtClean="0">
                <a:latin typeface="Calibri" panose="020F0502020204030204" pitchFamily="34" charset="0"/>
                <a:cs typeface="Arial" panose="020B0604020202020204" pitchFamily="34" charset="0"/>
              </a:rPr>
              <a:t>For </a:t>
            </a:r>
            <a:r>
              <a:rPr lang="en-GB" altLang="en-US" sz="1000" dirty="0">
                <a:latin typeface="Calibri" panose="020F0502020204030204" pitchFamily="34" charset="0"/>
                <a:cs typeface="Arial" panose="020B0604020202020204" pitchFamily="34" charset="0"/>
              </a:rPr>
              <a:t>the case of the </a:t>
            </a:r>
            <a:r>
              <a:rPr lang="en-GB" altLang="en-US" sz="1000" dirty="0" smtClean="0">
                <a:latin typeface="Calibri" panose="020F0502020204030204" pitchFamily="34" charset="0"/>
                <a:cs typeface="Arial" panose="020B0604020202020204" pitchFamily="34" charset="0"/>
              </a:rPr>
              <a:t>glass-bottle </a:t>
            </a:r>
            <a:r>
              <a:rPr lang="en-GB" altLang="en-US" sz="1000" dirty="0">
                <a:latin typeface="Calibri" panose="020F0502020204030204" pitchFamily="34" charset="0"/>
                <a:cs typeface="Arial" panose="020B0604020202020204" pitchFamily="34" charset="0"/>
              </a:rPr>
              <a:t>(see Fig. 3 and 4</a:t>
            </a:r>
            <a:r>
              <a:rPr lang="en-GB" altLang="en-US" sz="1000" dirty="0" smtClean="0">
                <a:latin typeface="Calibri" panose="020F0502020204030204" pitchFamily="34" charset="0"/>
                <a:cs typeface="Arial" panose="020B0604020202020204" pitchFamily="34" charset="0"/>
              </a:rPr>
              <a:t>), values </a:t>
            </a:r>
            <a:r>
              <a:rPr lang="en-GB" altLang="en-US" sz="1000" dirty="0">
                <a:latin typeface="Calibri" panose="020F0502020204030204" pitchFamily="34" charset="0"/>
                <a:cs typeface="Arial" panose="020B0604020202020204" pitchFamily="34" charset="0"/>
              </a:rPr>
              <a:t>of the electric field not less than 20 kV/cm within the chamber </a:t>
            </a:r>
            <a:r>
              <a:rPr lang="en-GB" altLang="en-US" sz="1000" dirty="0" smtClean="0">
                <a:latin typeface="Calibri" panose="020F0502020204030204" pitchFamily="34" charset="0"/>
                <a:cs typeface="Arial" panose="020B0604020202020204" pitchFamily="34" charset="0"/>
              </a:rPr>
              <a:t>are </a:t>
            </a:r>
            <a:r>
              <a:rPr lang="en-GB" altLang="en-US" sz="1000" dirty="0">
                <a:latin typeface="Calibri" panose="020F0502020204030204" pitchFamily="34" charset="0"/>
                <a:cs typeface="Arial" panose="020B0604020202020204" pitchFamily="34" charset="0"/>
              </a:rPr>
              <a:t>unattainable via external electrodes for safety and energy consumption reasons. Other configurations are practicable with at least one electrode positioned within the bottle. </a:t>
            </a:r>
            <a:endParaRPr lang="en-US" altLang="en-US" sz="1000" dirty="0">
              <a:latin typeface="Calibri" panose="020F0502020204030204" pitchFamily="34" charset="0"/>
              <a:cs typeface="Arial" panose="020B0604020202020204"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4234868172"/>
              </p:ext>
            </p:extLst>
          </p:nvPr>
        </p:nvGraphicFramePr>
        <p:xfrm>
          <a:off x="535556" y="4024984"/>
          <a:ext cx="1425014" cy="1024695"/>
        </p:xfrm>
        <a:graphic>
          <a:graphicData uri="http://schemas.openxmlformats.org/drawingml/2006/table">
            <a:tbl>
              <a:tblPr/>
              <a:tblGrid>
                <a:gridCol w="610569">
                  <a:extLst>
                    <a:ext uri="{9D8B030D-6E8A-4147-A177-3AD203B41FA5}">
                      <a16:colId xmlns="" xmlns:a16="http://schemas.microsoft.com/office/drawing/2014/main" val="20000"/>
                    </a:ext>
                  </a:extLst>
                </a:gridCol>
                <a:gridCol w="407399">
                  <a:extLst>
                    <a:ext uri="{9D8B030D-6E8A-4147-A177-3AD203B41FA5}">
                      <a16:colId xmlns="" xmlns:a16="http://schemas.microsoft.com/office/drawing/2014/main" val="20001"/>
                    </a:ext>
                  </a:extLst>
                </a:gridCol>
                <a:gridCol w="407046">
                  <a:extLst>
                    <a:ext uri="{9D8B030D-6E8A-4147-A177-3AD203B41FA5}">
                      <a16:colId xmlns="" xmlns:a16="http://schemas.microsoft.com/office/drawing/2014/main" val="20002"/>
                    </a:ext>
                  </a:extLst>
                </a:gridCol>
              </a:tblGrid>
              <a:tr h="135805">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rPr>
                        <a:t>Variable</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a:ln>
                            <a:noFill/>
                          </a:ln>
                          <a:solidFill>
                            <a:schemeClr val="tx1"/>
                          </a:solidFill>
                          <a:effectLst/>
                          <a:latin typeface="Arial" charset="0"/>
                          <a:ea typeface="ＭＳ Ｐゴシック" pitchFamily="34" charset="-128"/>
                          <a:cs typeface="Arial" charset="0"/>
                        </a:rPr>
                        <a:t>Value</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a:ln>
                            <a:noFill/>
                          </a:ln>
                          <a:solidFill>
                            <a:schemeClr val="tx1"/>
                          </a:solidFill>
                          <a:effectLst/>
                          <a:latin typeface="Arial" charset="0"/>
                          <a:ea typeface="ＭＳ Ｐゴシック" pitchFamily="34" charset="-128"/>
                          <a:cs typeface="Arial" charset="0"/>
                        </a:rPr>
                        <a:t>Units</a:t>
                      </a: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135805">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Pulse duration</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2</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µs</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251028">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Treatment time</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0.05</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s</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135805">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Electric field</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&gt;20</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kV/cm</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366252">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Inlet/outlet diameter </a:t>
                      </a:r>
                    </a:p>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UNI EN 10255</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1,27</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charset="0"/>
                          <a:ea typeface="ＭＳ Ｐゴシック" pitchFamily="34" charset="-128"/>
                          <a:cs typeface="Arial" charset="0"/>
                        </a:rPr>
                        <a:t>cm</a:t>
                      </a:r>
                      <a:endParaRPr kumimoji="0" lang="en-US" altLang="en-US" sz="7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19060" marR="19060" marT="9528" marB="95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bl>
          </a:graphicData>
        </a:graphic>
      </p:graphicFrame>
      <p:sp>
        <p:nvSpPr>
          <p:cNvPr id="3110" name="TextBox 22"/>
          <p:cNvSpPr txBox="1">
            <a:spLocks noChangeArrowheads="1"/>
          </p:cNvSpPr>
          <p:nvPr/>
        </p:nvSpPr>
        <p:spPr bwMode="auto">
          <a:xfrm>
            <a:off x="3519974" y="6147323"/>
            <a:ext cx="2880000" cy="217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GB" altLang="en-US" sz="1000" dirty="0">
                <a:latin typeface="Calibri" panose="020F0502020204030204" pitchFamily="34" charset="0"/>
                <a:cs typeface="Arial" panose="020B0604020202020204" pitchFamily="34" charset="0"/>
              </a:rPr>
              <a:t>The designed continuous-flow chambers (see Fig. 5 and 6) are efficient from the point of view of uniformity of the electric field and of the velocity profiles in relation to the treatment time of the wine volume.</a:t>
            </a: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b="1" dirty="0" smtClean="0">
              <a:latin typeface="Calibri" panose="020F0502020204030204" pitchFamily="34" charset="0"/>
              <a:cs typeface="Arial" panose="020B0604020202020204" pitchFamily="34" charset="0"/>
            </a:endParaRPr>
          </a:p>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CONCLUSIONS</a:t>
            </a:r>
            <a:r>
              <a:rPr lang="en-US" altLang="en-US" sz="1000" dirty="0" smtClean="0">
                <a:latin typeface="Calibri" panose="020F0502020204030204" pitchFamily="34" charset="0"/>
                <a:cs typeface="Arial" panose="020B0604020202020204" pitchFamily="34" charset="0"/>
              </a:rPr>
              <a:t>: </a:t>
            </a:r>
            <a:r>
              <a:rPr lang="en-GB" altLang="en-US" sz="1000" dirty="0" smtClean="0">
                <a:latin typeface="Calibri" panose="020F0502020204030204" pitchFamily="34" charset="0"/>
                <a:cs typeface="Arial" panose="020B0604020202020204" pitchFamily="34" charset="0"/>
              </a:rPr>
              <a:t>We computationally analysed different chamber solutions for </a:t>
            </a:r>
            <a:r>
              <a:rPr lang="en-GB" altLang="en-US" sz="1000" dirty="0">
                <a:latin typeface="Calibri" panose="020F0502020204030204" pitchFamily="34" charset="0"/>
                <a:cs typeface="Arial" panose="020B0604020202020204" pitchFamily="34" charset="0"/>
              </a:rPr>
              <a:t>PEF treatment in the winemaking process. </a:t>
            </a:r>
            <a:r>
              <a:rPr lang="en-GB" altLang="en-US" sz="1000" dirty="0" smtClean="0">
                <a:latin typeface="Calibri" panose="020F0502020204030204" pitchFamily="34" charset="0"/>
                <a:cs typeface="Arial" panose="020B0604020202020204" pitchFamily="34" charset="0"/>
              </a:rPr>
              <a:t>The proposed PEF-based </a:t>
            </a:r>
            <a:r>
              <a:rPr lang="en-GB" altLang="en-US" sz="1000" dirty="0">
                <a:latin typeface="Calibri" panose="020F0502020204030204" pitchFamily="34" charset="0"/>
                <a:cs typeface="Arial" panose="020B0604020202020204" pitchFamily="34" charset="0"/>
              </a:rPr>
              <a:t>inactivation solutions are expected to reduce the quantity of added </a:t>
            </a:r>
            <a:r>
              <a:rPr lang="en-GB" altLang="en-US" sz="1000" dirty="0" err="1">
                <a:latin typeface="Calibri" panose="020F0502020204030204" pitchFamily="34" charset="0"/>
                <a:cs typeface="Arial" panose="020B0604020202020204" pitchFamily="34" charset="0"/>
              </a:rPr>
              <a:t>sulfites</a:t>
            </a:r>
            <a:r>
              <a:rPr lang="en-GB" altLang="en-US" sz="1000" dirty="0">
                <a:latin typeface="Calibri" panose="020F0502020204030204" pitchFamily="34" charset="0"/>
                <a:cs typeface="Arial" panose="020B0604020202020204" pitchFamily="34" charset="0"/>
              </a:rPr>
              <a:t> and improve the quality of wines</a:t>
            </a:r>
            <a:r>
              <a:rPr lang="en-GB" altLang="en-US" sz="1000" dirty="0" smtClean="0">
                <a:latin typeface="Calibri" panose="020F0502020204030204" pitchFamily="34" charset="0"/>
                <a:cs typeface="Arial" panose="020B0604020202020204" pitchFamily="34" charset="0"/>
              </a:rPr>
              <a:t>. PEF experimentations in real case scenarios will help, in the future, optimizing the treatment delivery.  </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510677" y="8287357"/>
            <a:ext cx="2880000" cy="1159867"/>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endParaRPr lang="en-US" sz="583" dirty="0" smtClean="0">
              <a:latin typeface="Calibri" panose="020F0502020204030204" pitchFamily="34" charset="0"/>
              <a:ea typeface="+mn-ea"/>
              <a:cs typeface="Arial" panose="020B0604020202020204" pitchFamily="34" charset="0"/>
            </a:endParaRPr>
          </a:p>
          <a:p>
            <a:pPr marL="107145" indent="-107145" defTabSz="914181" eaLnBrk="1" fontAlgn="auto" hangingPunct="1">
              <a:spcBef>
                <a:spcPts val="0"/>
              </a:spcBef>
              <a:spcAft>
                <a:spcPts val="0"/>
              </a:spcAft>
              <a:buFont typeface="+mj-lt"/>
              <a:buAutoNum type="arabicPeriod"/>
              <a:defRPr/>
            </a:pPr>
            <a:r>
              <a:rPr lang="en-GB" sz="583" dirty="0">
                <a:latin typeface="Calibri" panose="020F0502020204030204" pitchFamily="34" charset="0"/>
                <a:ea typeface="+mn-ea"/>
                <a:cs typeface="Arial" panose="020B0604020202020204" pitchFamily="34" charset="0"/>
              </a:rPr>
              <a:t>U.S. Food and Drug Administration, </a:t>
            </a:r>
            <a:r>
              <a:rPr lang="en-GB" sz="583" dirty="0" smtClean="0">
                <a:latin typeface="Calibri" panose="020F0502020204030204" pitchFamily="34" charset="0"/>
                <a:ea typeface="+mn-ea"/>
                <a:cs typeface="Arial" panose="020B0604020202020204" pitchFamily="34" charset="0"/>
              </a:rPr>
              <a:t>“Kinetics </a:t>
            </a:r>
            <a:r>
              <a:rPr lang="en-GB" sz="583" dirty="0">
                <a:latin typeface="Calibri" panose="020F0502020204030204" pitchFamily="34" charset="0"/>
                <a:ea typeface="+mn-ea"/>
                <a:cs typeface="Arial" panose="020B0604020202020204" pitchFamily="34" charset="0"/>
              </a:rPr>
              <a:t>of microbial inactivation for alternative food processing technologies</a:t>
            </a:r>
            <a:r>
              <a:rPr lang="en-GB" sz="583" dirty="0" smtClean="0">
                <a:latin typeface="Calibri" panose="020F0502020204030204" pitchFamily="34" charset="0"/>
                <a:ea typeface="+mn-ea"/>
                <a:cs typeface="Arial" panose="020B0604020202020204" pitchFamily="34" charset="0"/>
              </a:rPr>
              <a:t>,” </a:t>
            </a:r>
            <a:r>
              <a:rPr lang="en-GB" sz="583" dirty="0">
                <a:latin typeface="Calibri" panose="020F0502020204030204" pitchFamily="34" charset="0"/>
                <a:ea typeface="+mn-ea"/>
                <a:cs typeface="Arial" panose="020B0604020202020204" pitchFamily="34" charset="0"/>
              </a:rPr>
              <a:t>Institute of Food Technologists, Silver Spring, 2000</a:t>
            </a:r>
            <a:r>
              <a:rPr lang="en-GB" sz="583" dirty="0" smtClean="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smtClean="0">
                <a:latin typeface="Calibri" panose="020F0502020204030204" pitchFamily="34" charset="0"/>
                <a:cs typeface="Arial" panose="020B0604020202020204" pitchFamily="34" charset="0"/>
              </a:rPr>
              <a:t>C. </a:t>
            </a:r>
            <a:r>
              <a:rPr lang="en-US" sz="583" dirty="0" err="1" smtClean="0">
                <a:latin typeface="Calibri" panose="020F0502020204030204" pitchFamily="34" charset="0"/>
                <a:cs typeface="Arial" panose="020B0604020202020204" pitchFamily="34" charset="0"/>
              </a:rPr>
              <a:t>Delsart</a:t>
            </a:r>
            <a:r>
              <a:rPr lang="en-US" sz="583" dirty="0" smtClean="0">
                <a:latin typeface="Calibri" panose="020F0502020204030204" pitchFamily="34" charset="0"/>
                <a:cs typeface="Arial" panose="020B0604020202020204" pitchFamily="34" charset="0"/>
              </a:rPr>
              <a:t> et al. “Comparison of the effect of pulsed electric field or high voltage electrical discharge for the control of sweet white must fermentation process,” Journal of Applied Microbiology, vol. 120, n. 1, pp. 152-164., 2016</a:t>
            </a:r>
          </a:p>
          <a:p>
            <a:pPr marL="107145" indent="-107145" defTabSz="914181" eaLnBrk="1" fontAlgn="auto" hangingPunct="1">
              <a:spcBef>
                <a:spcPts val="0"/>
              </a:spcBef>
              <a:spcAft>
                <a:spcPts val="0"/>
              </a:spcAft>
              <a:buFont typeface="+mj-lt"/>
              <a:buAutoNum type="arabicPeriod"/>
              <a:defRPr/>
            </a:pPr>
            <a:r>
              <a:rPr lang="en-GB" sz="583" dirty="0" smtClean="0">
                <a:latin typeface="Calibri" panose="020F0502020204030204" pitchFamily="34" charset="0"/>
                <a:ea typeface="+mn-ea"/>
                <a:cs typeface="Arial" panose="020B0604020202020204" pitchFamily="34" charset="0"/>
              </a:rPr>
              <a:t>J. R. Beveridge et al. “Pulsed </a:t>
            </a:r>
            <a:r>
              <a:rPr lang="en-GB" sz="583" dirty="0">
                <a:latin typeface="Calibri" panose="020F0502020204030204" pitchFamily="34" charset="0"/>
                <a:ea typeface="+mn-ea"/>
                <a:cs typeface="Arial" panose="020B0604020202020204" pitchFamily="34" charset="0"/>
              </a:rPr>
              <a:t>electric field inactivation of spoilage microorganisms in alcoholic beverages and the influence of pulse profile</a:t>
            </a:r>
            <a:r>
              <a:rPr lang="en-GB" sz="583" dirty="0" smtClean="0">
                <a:latin typeface="Calibri" panose="020F0502020204030204" pitchFamily="34" charset="0"/>
                <a:ea typeface="+mn-ea"/>
                <a:cs typeface="Arial" panose="020B0604020202020204" pitchFamily="34" charset="0"/>
              </a:rPr>
              <a:t>,” </a:t>
            </a:r>
            <a:r>
              <a:rPr lang="en-GB" sz="583" dirty="0">
                <a:latin typeface="Calibri" panose="020F0502020204030204" pitchFamily="34" charset="0"/>
                <a:ea typeface="+mn-ea"/>
                <a:cs typeface="Arial" panose="020B0604020202020204" pitchFamily="34" charset="0"/>
              </a:rPr>
              <a:t>in IEEE </a:t>
            </a:r>
            <a:r>
              <a:rPr lang="en-GB" sz="583" dirty="0" smtClean="0">
                <a:latin typeface="Calibri" panose="020F0502020204030204" pitchFamily="34" charset="0"/>
                <a:ea typeface="+mn-ea"/>
                <a:cs typeface="Arial" panose="020B0604020202020204" pitchFamily="34" charset="0"/>
              </a:rPr>
              <a:t>Int. </a:t>
            </a:r>
            <a:r>
              <a:rPr lang="en-GB" sz="583" dirty="0">
                <a:latin typeface="Calibri" panose="020F0502020204030204" pitchFamily="34" charset="0"/>
                <a:ea typeface="+mn-ea"/>
                <a:cs typeface="Arial" panose="020B0604020202020204" pitchFamily="34" charset="0"/>
              </a:rPr>
              <a:t>Pulsed Power Conference, </a:t>
            </a:r>
            <a:r>
              <a:rPr lang="en-GB" sz="583" dirty="0" smtClean="0">
                <a:latin typeface="Calibri" panose="020F0502020204030204" pitchFamily="34" charset="0"/>
                <a:ea typeface="+mn-ea"/>
                <a:cs typeface="Arial" panose="020B0604020202020204" pitchFamily="34" charset="0"/>
              </a:rPr>
              <a:t>2003</a:t>
            </a:r>
          </a:p>
          <a:p>
            <a:pPr marL="107145" indent="-107145" defTabSz="914181" eaLnBrk="1" fontAlgn="auto" hangingPunct="1">
              <a:spcBef>
                <a:spcPts val="0"/>
              </a:spcBef>
              <a:spcAft>
                <a:spcPts val="0"/>
              </a:spcAft>
              <a:buFont typeface="+mj-lt"/>
              <a:buAutoNum type="arabicPeriod"/>
              <a:defRPr/>
            </a:pPr>
            <a:r>
              <a:rPr lang="en-GB" sz="583" dirty="0" smtClean="0">
                <a:latin typeface="Calibri" panose="020F0502020204030204" pitchFamily="34" charset="0"/>
                <a:ea typeface="+mn-ea"/>
                <a:cs typeface="Arial" panose="020B0604020202020204" pitchFamily="34" charset="0"/>
              </a:rPr>
              <a:t>D</a:t>
            </a:r>
            <a:r>
              <a:rPr lang="en-GB" sz="583" dirty="0">
                <a:latin typeface="Calibri" panose="020F0502020204030204" pitchFamily="34" charset="0"/>
                <a:ea typeface="+mn-ea"/>
                <a:cs typeface="Arial" panose="020B0604020202020204" pitchFamily="34" charset="0"/>
              </a:rPr>
              <a:t>. C. Wilcox, </a:t>
            </a:r>
            <a:r>
              <a:rPr lang="en-GB" sz="583" dirty="0" smtClean="0">
                <a:latin typeface="Calibri" panose="020F0502020204030204" pitchFamily="34" charset="0"/>
                <a:ea typeface="+mn-ea"/>
                <a:cs typeface="Arial" panose="020B0604020202020204" pitchFamily="34" charset="0"/>
              </a:rPr>
              <a:t>“Formulation </a:t>
            </a:r>
            <a:r>
              <a:rPr lang="en-GB" sz="583" dirty="0">
                <a:latin typeface="Calibri" panose="020F0502020204030204" pitchFamily="34" charset="0"/>
                <a:ea typeface="+mn-ea"/>
                <a:cs typeface="Arial" panose="020B0604020202020204" pitchFamily="34" charset="0"/>
              </a:rPr>
              <a:t>of the kw turbulence model revisited</a:t>
            </a:r>
            <a:r>
              <a:rPr lang="en-GB" sz="583" dirty="0" smtClean="0">
                <a:latin typeface="Calibri" panose="020F0502020204030204" pitchFamily="34" charset="0"/>
                <a:ea typeface="+mn-ea"/>
                <a:cs typeface="Arial" panose="020B0604020202020204" pitchFamily="34" charset="0"/>
              </a:rPr>
              <a:t>,” </a:t>
            </a:r>
            <a:r>
              <a:rPr lang="en-GB" sz="583" dirty="0">
                <a:latin typeface="Calibri" panose="020F0502020204030204" pitchFamily="34" charset="0"/>
                <a:ea typeface="+mn-ea"/>
                <a:cs typeface="Arial" panose="020B0604020202020204" pitchFamily="34" charset="0"/>
              </a:rPr>
              <a:t>AIAA journal, vol. 46, n. 11, pp. 2823-2838, 2008</a:t>
            </a:r>
            <a:endParaRPr lang="en-US" sz="583" dirty="0">
              <a:latin typeface="Calibri" panose="020F0502020204030204" pitchFamily="34" charset="0"/>
              <a:ea typeface="+mn-ea"/>
              <a:cs typeface="Arial" panose="020B0604020202020204" pitchFamily="34" charset="0"/>
            </a:endParaRPr>
          </a:p>
        </p:txBody>
      </p:sp>
      <p:sp>
        <p:nvSpPr>
          <p:cNvPr id="4135" name="TextBox 24"/>
          <p:cNvSpPr txBox="1">
            <a:spLocks noChangeArrowheads="1"/>
          </p:cNvSpPr>
          <p:nvPr/>
        </p:nvSpPr>
        <p:spPr bwMode="auto">
          <a:xfrm>
            <a:off x="726529" y="6421507"/>
            <a:ext cx="242052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a:t>
            </a:r>
            <a:r>
              <a:rPr lang="en-US" altLang="en-US" sz="750" dirty="0" smtClean="0">
                <a:cs typeface="Arial" panose="020B0604020202020204" pitchFamily="34" charset="0"/>
              </a:rPr>
              <a:t>Tetrahedral mesh for the continuous-flow chamber</a:t>
            </a:r>
            <a:endParaRPr lang="en-US" altLang="en-US" sz="750" dirty="0">
              <a:cs typeface="Arial" panose="020B0604020202020204" pitchFamily="34" charset="0"/>
            </a:endParaRPr>
          </a:p>
        </p:txBody>
      </p:sp>
      <p:sp>
        <p:nvSpPr>
          <p:cNvPr id="4136" name="TextBox 25"/>
          <p:cNvSpPr txBox="1">
            <a:spLocks noChangeArrowheads="1"/>
          </p:cNvSpPr>
          <p:nvPr/>
        </p:nvSpPr>
        <p:spPr bwMode="auto">
          <a:xfrm>
            <a:off x="3621441" y="4182815"/>
            <a:ext cx="1278607"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a:t>
            </a:r>
            <a:r>
              <a:rPr lang="en-US" altLang="en-US" sz="750" dirty="0" smtClean="0">
                <a:cs typeface="Arial" panose="020B0604020202020204" pitchFamily="34" charset="0"/>
              </a:rPr>
              <a:t>Distribution of the electric field in different x-z planes for the static chamber</a:t>
            </a:r>
            <a:endParaRPr lang="en-US" altLang="en-US" sz="750" dirty="0">
              <a:cs typeface="Arial" panose="020B0604020202020204" pitchFamily="34" charset="0"/>
            </a:endParaRPr>
          </a:p>
        </p:txBody>
      </p:sp>
      <p:sp>
        <p:nvSpPr>
          <p:cNvPr id="4137" name="TextBox 26"/>
          <p:cNvSpPr txBox="1">
            <a:spLocks noChangeArrowheads="1"/>
          </p:cNvSpPr>
          <p:nvPr/>
        </p:nvSpPr>
        <p:spPr bwMode="auto">
          <a:xfrm>
            <a:off x="4900048" y="4208523"/>
            <a:ext cx="1298242"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a:t>
            </a:r>
            <a:r>
              <a:rPr lang="en-US" altLang="en-US" sz="750" dirty="0" smtClean="0">
                <a:cs typeface="Arial" panose="020B0604020202020204" pitchFamily="34" charset="0"/>
              </a:rPr>
              <a:t>Distribution of the electric field with constant  y value for the static chamber</a:t>
            </a:r>
            <a:endParaRPr lang="en-US" altLang="en-US" sz="750" dirty="0">
              <a:cs typeface="Arial" panose="020B0604020202020204" pitchFamily="34" charset="0"/>
            </a:endParaRPr>
          </a:p>
        </p:txBody>
      </p:sp>
      <p:pic>
        <p:nvPicPr>
          <p:cNvPr id="414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28145" y="4681142"/>
            <a:ext cx="1412438"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3"/>
          <p:cNvSpPr txBox="1">
            <a:spLocks noChangeArrowheads="1"/>
          </p:cNvSpPr>
          <p:nvPr/>
        </p:nvSpPr>
        <p:spPr bwMode="auto">
          <a:xfrm>
            <a:off x="393071" y="338519"/>
            <a:ext cx="6071857" cy="865428"/>
          </a:xfrm>
          <a:prstGeom prst="rect">
            <a:avLst/>
          </a:prstGeom>
          <a:noFill/>
          <a:ln w="9525">
            <a:noFill/>
            <a:miter lim="800000"/>
            <a:headEnd/>
            <a:tailEnd/>
          </a:ln>
        </p:spPr>
        <p:txBody>
          <a:bodyPr lIns="19047" tIns="9524" rIns="19047" bIns="9524" anchor="ctr" anchorCtr="0">
            <a:spAutoFit/>
          </a:bodyPr>
          <a:lstStyle/>
          <a:p>
            <a:pPr algn="ctr" defTabSz="913916" eaLnBrk="1" hangingPunct="1">
              <a:defRPr/>
            </a:pPr>
            <a:r>
              <a:rPr lang="en-GB" sz="1500" dirty="0" smtClean="0">
                <a:latin typeface="Calibri" panose="020F0502020204030204" pitchFamily="34" charset="0"/>
                <a:ea typeface="+mn-ea"/>
                <a:cs typeface="Arial" panose="020B0604020202020204" pitchFamily="34" charset="0"/>
              </a:rPr>
              <a:t>Pulsed </a:t>
            </a:r>
            <a:r>
              <a:rPr lang="en-GB" sz="1500" dirty="0">
                <a:latin typeface="Calibri" panose="020F0502020204030204" pitchFamily="34" charset="0"/>
                <a:ea typeface="+mn-ea"/>
                <a:cs typeface="Arial" panose="020B0604020202020204" pitchFamily="34" charset="0"/>
              </a:rPr>
              <a:t>Electric Field Analysis for Wine Treatment                                                                                              in Static and Continuous-flow Chambers with COMSOL Multiphysics®</a:t>
            </a:r>
            <a:endParaRPr lang="en-US" sz="1500" dirty="0" smtClean="0">
              <a:latin typeface="Calibri" panose="020F0502020204030204" pitchFamily="34" charset="0"/>
              <a:ea typeface="+mn-ea"/>
              <a:cs typeface="Arial" panose="020B0604020202020204" pitchFamily="34" charset="0"/>
            </a:endParaRPr>
          </a:p>
          <a:p>
            <a:pPr algn="ctr" defTabSz="913916" eaLnBrk="1" hangingPunct="1">
              <a:defRPr/>
            </a:pPr>
            <a:r>
              <a:rPr lang="en-US" sz="833" dirty="0" smtClean="0">
                <a:latin typeface="Calibri" panose="020F0502020204030204" pitchFamily="34" charset="0"/>
                <a:ea typeface="+mn-ea"/>
                <a:cs typeface="Arial" panose="020B0604020202020204" pitchFamily="34" charset="0"/>
              </a:rPr>
              <a:t>P. Casti</a:t>
            </a:r>
            <a:r>
              <a:rPr lang="en-US" sz="833" baseline="30000" dirty="0" smtClean="0">
                <a:latin typeface="Calibri" panose="020F0502020204030204" pitchFamily="34" charset="0"/>
                <a:ea typeface="+mn-ea"/>
                <a:cs typeface="Arial" panose="020B0604020202020204" pitchFamily="34" charset="0"/>
              </a:rPr>
              <a:t>1</a:t>
            </a:r>
            <a:r>
              <a:rPr lang="en-US" sz="833" dirty="0" smtClean="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cs typeface="Arial" panose="020B0604020202020204" pitchFamily="34" charset="0"/>
              </a:rPr>
              <a:t>M. Salmeri</a:t>
            </a:r>
            <a:r>
              <a:rPr lang="en-US" sz="833" baseline="30000" dirty="0" smtClean="0">
                <a:latin typeface="Calibri" panose="020F0502020204030204" pitchFamily="34" charset="0"/>
                <a:cs typeface="Arial" panose="020B0604020202020204" pitchFamily="34" charset="0"/>
              </a:rPr>
              <a:t>1</a:t>
            </a:r>
            <a:r>
              <a:rPr lang="en-US" sz="833" dirty="0">
                <a:latin typeface="Calibri" panose="020F0502020204030204" pitchFamily="34" charset="0"/>
                <a:cs typeface="Arial" panose="020B0604020202020204" pitchFamily="34" charset="0"/>
              </a:rPr>
              <a:t>,</a:t>
            </a:r>
            <a:r>
              <a:rPr lang="en-US" sz="833" dirty="0" smtClean="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cs typeface="Arial" panose="020B0604020202020204" pitchFamily="34" charset="0"/>
              </a:rPr>
              <a:t>I. Bertini</a:t>
            </a:r>
            <a:r>
              <a:rPr lang="en-US" sz="833" baseline="30000" dirty="0" smtClean="0">
                <a:latin typeface="Calibri" panose="020F0502020204030204" pitchFamily="34" charset="0"/>
                <a:ea typeface="+mn-ea"/>
                <a:cs typeface="Arial" panose="020B0604020202020204" pitchFamily="34" charset="0"/>
              </a:rPr>
              <a:t>2</a:t>
            </a:r>
            <a:r>
              <a:rPr lang="en-US" sz="833" dirty="0" smtClean="0">
                <a:latin typeface="Calibri" panose="020F0502020204030204" pitchFamily="34" charset="0"/>
                <a:cs typeface="Arial" panose="020B0604020202020204" pitchFamily="34" charset="0"/>
              </a:rPr>
              <a:t>, F. Bonfà</a:t>
            </a:r>
            <a:r>
              <a:rPr lang="en-US" sz="833" baseline="30000" dirty="0" smtClean="0">
                <a:latin typeface="Calibri" panose="020F0502020204030204" pitchFamily="34" charset="0"/>
                <a:cs typeface="Arial" panose="020B0604020202020204" pitchFamily="34" charset="0"/>
              </a:rPr>
              <a:t>2</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1. </a:t>
            </a:r>
            <a:r>
              <a:rPr lang="en-US" sz="833" dirty="0">
                <a:latin typeface="Calibri" panose="020F0502020204030204" pitchFamily="34" charset="0"/>
                <a:cs typeface="Arial" panose="020B0604020202020204" pitchFamily="34" charset="0"/>
              </a:rPr>
              <a:t>Department </a:t>
            </a:r>
            <a:r>
              <a:rPr lang="en-US" sz="833" dirty="0" smtClean="0">
                <a:latin typeface="Calibri" panose="020F0502020204030204" pitchFamily="34" charset="0"/>
                <a:cs typeface="Arial" panose="020B0604020202020204" pitchFamily="34" charset="0"/>
              </a:rPr>
              <a:t>of Electronics Engineering, </a:t>
            </a:r>
            <a:r>
              <a:rPr lang="en-US" sz="833" dirty="0" smtClean="0">
                <a:latin typeface="Calibri" panose="020F0502020204030204" pitchFamily="34" charset="0"/>
                <a:ea typeface="+mn-ea"/>
                <a:cs typeface="Arial" panose="020B0604020202020204" pitchFamily="34" charset="0"/>
              </a:rPr>
              <a:t>University of Rome Tor </a:t>
            </a:r>
            <a:r>
              <a:rPr lang="en-US" sz="833" dirty="0" err="1" smtClean="0">
                <a:latin typeface="Calibri" panose="020F0502020204030204" pitchFamily="34" charset="0"/>
                <a:ea typeface="+mn-ea"/>
                <a:cs typeface="Arial" panose="020B0604020202020204" pitchFamily="34" charset="0"/>
              </a:rPr>
              <a:t>Vergata</a:t>
            </a:r>
            <a:r>
              <a:rPr lang="en-US" sz="833" dirty="0" smtClean="0">
                <a:latin typeface="Calibri" panose="020F0502020204030204" pitchFamily="34" charset="0"/>
                <a:ea typeface="+mn-ea"/>
                <a:cs typeface="Arial" panose="020B0604020202020204" pitchFamily="34" charset="0"/>
              </a:rPr>
              <a:t>, Rome, RM, Italy </a:t>
            </a:r>
            <a:endParaRPr lang="en-US" sz="833"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2. </a:t>
            </a:r>
            <a:r>
              <a:rPr lang="en-US" sz="833" dirty="0" smtClean="0">
                <a:latin typeface="Calibri" panose="020F0502020204030204" pitchFamily="34" charset="0"/>
                <a:cs typeface="Arial" panose="020B0604020202020204" pitchFamily="34" charset="0"/>
              </a:rPr>
              <a:t>ENEA</a:t>
            </a:r>
            <a:r>
              <a:rPr lang="en-US" sz="833" dirty="0" smtClean="0">
                <a:latin typeface="Calibri" panose="020F0502020204030204" pitchFamily="34" charset="0"/>
                <a:cs typeface="Arial" panose="020B0604020202020204" pitchFamily="34" charset="0"/>
              </a:rPr>
              <a:t>, </a:t>
            </a:r>
            <a:r>
              <a:rPr lang="en-US" sz="833" dirty="0" err="1" smtClean="0">
                <a:latin typeface="Calibri" panose="020F0502020204030204" pitchFamily="34" charset="0"/>
                <a:cs typeface="Arial" panose="020B0604020202020204" pitchFamily="34" charset="0"/>
              </a:rPr>
              <a:t>Casaccia</a:t>
            </a:r>
            <a:r>
              <a:rPr lang="en-US" sz="833" dirty="0" smtClean="0">
                <a:latin typeface="Calibri" panose="020F0502020204030204" pitchFamily="34" charset="0"/>
                <a:cs typeface="Arial" panose="020B0604020202020204" pitchFamily="34" charset="0"/>
              </a:rPr>
              <a:t>, </a:t>
            </a:r>
            <a:r>
              <a:rPr lang="en-US" sz="833" dirty="0">
                <a:latin typeface="Calibri" panose="020F0502020204030204" pitchFamily="34" charset="0"/>
                <a:cs typeface="Arial" panose="020B0604020202020204" pitchFamily="34" charset="0"/>
              </a:rPr>
              <a:t>Rome, RM, Italy </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a:t>
            </a:r>
            <a:r>
              <a:rPr lang="en-US" sz="833" dirty="0" smtClean="0">
                <a:solidFill>
                  <a:srgbClr val="0079C1"/>
                </a:solidFill>
                <a:latin typeface="Calibri" panose="020F0502020204030204" pitchFamily="34" charset="0"/>
              </a:rPr>
              <a:t>Conference</a:t>
            </a:r>
            <a:endParaRPr lang="en-US" sz="833" dirty="0">
              <a:solidFill>
                <a:srgbClr val="0079C1"/>
              </a:solidFill>
              <a:latin typeface="Calibri" panose="020F0502020204030204" pitchFamily="34" charset="0"/>
            </a:endParaRPr>
          </a:p>
        </p:txBody>
      </p:sp>
      <p:pic>
        <p:nvPicPr>
          <p:cNvPr id="34" name="Immagin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8242" y="3133970"/>
            <a:ext cx="1422168" cy="1080000"/>
          </a:xfrm>
          <a:prstGeom prst="rect">
            <a:avLst/>
          </a:prstGeom>
        </p:spPr>
      </p:pic>
      <p:pic>
        <p:nvPicPr>
          <p:cNvPr id="9" name="Immagin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15841" y="3122640"/>
            <a:ext cx="1304108" cy="1080000"/>
          </a:xfrm>
          <a:prstGeom prst="rect">
            <a:avLst/>
          </a:prstGeom>
        </p:spPr>
      </p:pic>
      <p:pic>
        <p:nvPicPr>
          <p:cNvPr id="10" name="Immagin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23492" y="4678046"/>
            <a:ext cx="991460" cy="878374"/>
          </a:xfrm>
          <a:prstGeom prst="rect">
            <a:avLst/>
          </a:prstGeom>
        </p:spPr>
      </p:pic>
      <p:sp>
        <p:nvSpPr>
          <p:cNvPr id="36" name="TextBox 25"/>
          <p:cNvSpPr txBox="1">
            <a:spLocks noChangeArrowheads="1"/>
          </p:cNvSpPr>
          <p:nvPr/>
        </p:nvSpPr>
        <p:spPr bwMode="auto">
          <a:xfrm>
            <a:off x="3723492" y="5631786"/>
            <a:ext cx="1138207"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a:t>
            </a:r>
            <a:r>
              <a:rPr lang="en-US" altLang="en-US" sz="750" dirty="0" smtClean="0">
                <a:cs typeface="Arial" panose="020B0604020202020204" pitchFamily="34" charset="0"/>
              </a:rPr>
              <a:t>Distribution of the electric field in the continuous-flow chamber</a:t>
            </a:r>
            <a:endParaRPr lang="en-US" altLang="en-US" sz="750" dirty="0">
              <a:cs typeface="Arial" panose="020B0604020202020204" pitchFamily="34" charset="0"/>
            </a:endParaRPr>
          </a:p>
        </p:txBody>
      </p:sp>
      <p:sp>
        <p:nvSpPr>
          <p:cNvPr id="37" name="TextBox 26"/>
          <p:cNvSpPr txBox="1">
            <a:spLocks noChangeArrowheads="1"/>
          </p:cNvSpPr>
          <p:nvPr/>
        </p:nvSpPr>
        <p:spPr bwMode="auto">
          <a:xfrm>
            <a:off x="4880262" y="5624224"/>
            <a:ext cx="1298128"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a:t>
            </a:r>
            <a:r>
              <a:rPr lang="en-US" altLang="en-US" sz="750" dirty="0" smtClean="0">
                <a:cs typeface="Arial" panose="020B0604020202020204" pitchFamily="34" charset="0"/>
              </a:rPr>
              <a:t>Velocity distribution in the x-y plane for the continuous-flow chamber</a:t>
            </a:r>
            <a:endParaRPr lang="en-US" altLang="en-US" sz="750" dirty="0">
              <a:cs typeface="Arial" panose="020B0604020202020204" pitchFamily="34" charset="0"/>
            </a:endParaRPr>
          </a:p>
        </p:txBody>
      </p:sp>
      <mc:AlternateContent xmlns:mc="http://schemas.openxmlformats.org/markup-compatibility/2006">
        <mc:Choice xmlns:a14="http://schemas.microsoft.com/office/drawing/2010/main" Requires="a14">
          <p:sp>
            <p:nvSpPr>
              <p:cNvPr id="12" name="CasellaDiTesto 11"/>
              <p:cNvSpPr txBox="1"/>
              <p:nvPr/>
            </p:nvSpPr>
            <p:spPr>
              <a:xfrm>
                <a:off x="507640" y="7719992"/>
                <a:ext cx="2905860" cy="23403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GB" sz="800" i="1" smtClean="0">
                          <a:latin typeface="Cambria Math" panose="02040503050406030204" pitchFamily="18" charset="0"/>
                          <a:ea typeface="Cambria Math" panose="02040503050406030204" pitchFamily="18" charset="0"/>
                        </a:rPr>
                        <m:t>𝜌</m:t>
                      </m:r>
                      <m:f>
                        <m:fPr>
                          <m:ctrlPr>
                            <a:rPr lang="en-GB" sz="800" i="1" smtClean="0">
                              <a:latin typeface="Cambria Math" panose="02040503050406030204" pitchFamily="18" charset="0"/>
                              <a:ea typeface="Cambria Math" panose="02040503050406030204" pitchFamily="18" charset="0"/>
                            </a:rPr>
                          </m:ctrlPr>
                        </m:fPr>
                        <m:num>
                          <m:r>
                            <a:rPr lang="en-GB" sz="800" i="1" smtClean="0">
                              <a:latin typeface="Cambria Math" panose="02040503050406030204" pitchFamily="18" charset="0"/>
                              <a:ea typeface="Cambria Math" panose="02040503050406030204" pitchFamily="18" charset="0"/>
                            </a:rPr>
                            <m:t>𝜕</m:t>
                          </m:r>
                          <m:r>
                            <a:rPr lang="it-IT" sz="800" b="1" i="1" smtClean="0">
                              <a:latin typeface="Cambria Math" panose="02040503050406030204" pitchFamily="18" charset="0"/>
                              <a:ea typeface="Cambria Math" panose="02040503050406030204" pitchFamily="18" charset="0"/>
                            </a:rPr>
                            <m:t>𝒖</m:t>
                          </m:r>
                        </m:num>
                        <m:den>
                          <m:r>
                            <a:rPr lang="en-GB" sz="800" i="1" smtClean="0">
                              <a:latin typeface="Cambria Math" panose="02040503050406030204" pitchFamily="18" charset="0"/>
                              <a:ea typeface="Cambria Math" panose="02040503050406030204" pitchFamily="18" charset="0"/>
                            </a:rPr>
                            <m:t>𝜕</m:t>
                          </m:r>
                          <m:r>
                            <a:rPr lang="it-IT" sz="800" b="0" i="1" smtClean="0">
                              <a:latin typeface="Cambria Math" panose="02040503050406030204" pitchFamily="18" charset="0"/>
                              <a:ea typeface="Cambria Math" panose="02040503050406030204" pitchFamily="18" charset="0"/>
                            </a:rPr>
                            <m:t>𝑡</m:t>
                          </m:r>
                        </m:den>
                      </m:f>
                      <m:r>
                        <a:rPr lang="it-IT" sz="800" b="0" i="1" smtClean="0">
                          <a:latin typeface="Cambria Math" panose="02040503050406030204" pitchFamily="18" charset="0"/>
                          <a:ea typeface="Cambria Math" panose="02040503050406030204" pitchFamily="18" charset="0"/>
                        </a:rPr>
                        <m:t>+∇∙</m:t>
                      </m:r>
                      <m:sSub>
                        <m:sSubPr>
                          <m:ctrlPr>
                            <a:rPr lang="it-IT" sz="800" b="0" i="1" smtClean="0">
                              <a:latin typeface="Cambria Math" panose="02040503050406030204" pitchFamily="18" charset="0"/>
                              <a:ea typeface="Cambria Math" panose="02040503050406030204" pitchFamily="18" charset="0"/>
                            </a:rPr>
                          </m:ctrlPr>
                        </m:sSubPr>
                        <m:e>
                          <m:r>
                            <a:rPr lang="it-IT" sz="800" b="0" i="1" smtClean="0">
                              <a:latin typeface="Cambria Math" panose="02040503050406030204" pitchFamily="18" charset="0"/>
                              <a:ea typeface="Cambria Math" panose="02040503050406030204" pitchFamily="18" charset="0"/>
                            </a:rPr>
                            <m:t>𝜇</m:t>
                          </m:r>
                        </m:e>
                        <m:sub>
                          <m:r>
                            <a:rPr lang="it-IT" sz="800" b="0" i="1" smtClean="0">
                              <a:latin typeface="Cambria Math" panose="02040503050406030204" pitchFamily="18" charset="0"/>
                              <a:ea typeface="Cambria Math" panose="02040503050406030204" pitchFamily="18" charset="0"/>
                            </a:rPr>
                            <m:t>𝑇</m:t>
                          </m:r>
                        </m:sub>
                      </m:sSub>
                      <m:d>
                        <m:dPr>
                          <m:ctrlPr>
                            <a:rPr lang="it-IT" sz="800" b="0" i="1" smtClean="0">
                              <a:latin typeface="Cambria Math" panose="02040503050406030204" pitchFamily="18" charset="0"/>
                              <a:ea typeface="Cambria Math" panose="02040503050406030204" pitchFamily="18" charset="0"/>
                            </a:rPr>
                          </m:ctrlPr>
                        </m:dPr>
                        <m:e>
                          <m:r>
                            <a:rPr lang="it-IT" sz="800" b="0" i="1" smtClean="0">
                              <a:latin typeface="Cambria Math" panose="02040503050406030204" pitchFamily="18" charset="0"/>
                              <a:ea typeface="Cambria Math" panose="02040503050406030204" pitchFamily="18" charset="0"/>
                            </a:rPr>
                            <m:t>∇</m:t>
                          </m:r>
                          <m:r>
                            <a:rPr lang="it-IT" sz="800" b="1" i="0" smtClean="0">
                              <a:latin typeface="Cambria Math" panose="02040503050406030204" pitchFamily="18" charset="0"/>
                              <a:ea typeface="Cambria Math" panose="02040503050406030204" pitchFamily="18" charset="0"/>
                            </a:rPr>
                            <m:t>𝐮</m:t>
                          </m:r>
                          <m:r>
                            <a:rPr lang="it-IT" sz="800" b="0" i="1" smtClean="0">
                              <a:latin typeface="Cambria Math" panose="02040503050406030204" pitchFamily="18" charset="0"/>
                              <a:ea typeface="Cambria Math" panose="02040503050406030204" pitchFamily="18" charset="0"/>
                            </a:rPr>
                            <m:t>+</m:t>
                          </m:r>
                          <m:sSup>
                            <m:sSupPr>
                              <m:ctrlPr>
                                <a:rPr lang="it-IT" sz="800" b="0" i="1" smtClean="0">
                                  <a:latin typeface="Cambria Math" panose="02040503050406030204" pitchFamily="18" charset="0"/>
                                  <a:ea typeface="Cambria Math" panose="02040503050406030204" pitchFamily="18" charset="0"/>
                                </a:rPr>
                              </m:ctrlPr>
                            </m:sSupPr>
                            <m:e>
                              <m:d>
                                <m:dPr>
                                  <m:ctrlPr>
                                    <a:rPr lang="it-IT" sz="800" i="1">
                                      <a:latin typeface="Cambria Math" panose="02040503050406030204" pitchFamily="18" charset="0"/>
                                      <a:ea typeface="Cambria Math" panose="02040503050406030204" pitchFamily="18" charset="0"/>
                                    </a:rPr>
                                  </m:ctrlPr>
                                </m:dPr>
                                <m:e>
                                  <m:r>
                                    <a:rPr lang="it-IT" sz="800" i="1">
                                      <a:latin typeface="Cambria Math" panose="02040503050406030204" pitchFamily="18" charset="0"/>
                                      <a:ea typeface="Cambria Math" panose="02040503050406030204" pitchFamily="18" charset="0"/>
                                    </a:rPr>
                                    <m:t>𝛻</m:t>
                                  </m:r>
                                  <m:r>
                                    <a:rPr lang="it-IT" sz="800" b="1" i="0">
                                      <a:latin typeface="Cambria Math" panose="02040503050406030204" pitchFamily="18" charset="0"/>
                                      <a:ea typeface="Cambria Math" panose="02040503050406030204" pitchFamily="18" charset="0"/>
                                    </a:rPr>
                                    <m:t>𝐮</m:t>
                                  </m:r>
                                </m:e>
                              </m:d>
                            </m:e>
                            <m:sup>
                              <m:r>
                                <a:rPr lang="it-IT" sz="800" b="0" i="1" smtClean="0">
                                  <a:latin typeface="Cambria Math" panose="02040503050406030204" pitchFamily="18" charset="0"/>
                                  <a:ea typeface="Cambria Math" panose="02040503050406030204" pitchFamily="18" charset="0"/>
                                </a:rPr>
                                <m:t>𝑇</m:t>
                              </m:r>
                            </m:sup>
                          </m:sSup>
                        </m:e>
                      </m:d>
                      <m:r>
                        <a:rPr lang="it-IT" sz="800" b="0" i="1" smtClean="0">
                          <a:latin typeface="Cambria Math" panose="02040503050406030204" pitchFamily="18" charset="0"/>
                          <a:ea typeface="Cambria Math" panose="02040503050406030204" pitchFamily="18" charset="0"/>
                        </a:rPr>
                        <m:t>+</m:t>
                      </m:r>
                      <m:r>
                        <a:rPr lang="it-IT" sz="800" b="0" i="1" smtClean="0">
                          <a:latin typeface="Cambria Math" panose="02040503050406030204" pitchFamily="18" charset="0"/>
                          <a:ea typeface="Cambria Math" panose="02040503050406030204" pitchFamily="18" charset="0"/>
                        </a:rPr>
                        <m:t>𝜌</m:t>
                      </m:r>
                      <m:d>
                        <m:dPr>
                          <m:ctrlPr>
                            <a:rPr lang="it-IT" sz="800" b="0" i="1" smtClean="0">
                              <a:latin typeface="Cambria Math" panose="02040503050406030204" pitchFamily="18" charset="0"/>
                              <a:ea typeface="Cambria Math" panose="02040503050406030204" pitchFamily="18" charset="0"/>
                            </a:rPr>
                          </m:ctrlPr>
                        </m:dPr>
                        <m:e>
                          <m:r>
                            <a:rPr lang="it-IT" sz="800" b="1" i="0" smtClean="0">
                              <a:latin typeface="Cambria Math" panose="02040503050406030204" pitchFamily="18" charset="0"/>
                              <a:ea typeface="Cambria Math" panose="02040503050406030204" pitchFamily="18" charset="0"/>
                            </a:rPr>
                            <m:t>𝐮</m:t>
                          </m:r>
                          <m:r>
                            <a:rPr lang="it-IT" sz="800" b="0" i="1" smtClean="0">
                              <a:latin typeface="Cambria Math" panose="02040503050406030204" pitchFamily="18" charset="0"/>
                              <a:ea typeface="Cambria Math" panose="02040503050406030204" pitchFamily="18" charset="0"/>
                            </a:rPr>
                            <m:t>∙</m:t>
                          </m:r>
                          <m:r>
                            <a:rPr lang="it-IT" sz="800" b="0" i="1" smtClean="0">
                              <a:latin typeface="Cambria Math" panose="02040503050406030204" pitchFamily="18" charset="0"/>
                              <a:ea typeface="Cambria Math" panose="02040503050406030204" pitchFamily="18" charset="0"/>
                            </a:rPr>
                            <m:t>𝛻</m:t>
                          </m:r>
                        </m:e>
                      </m:d>
                      <m:r>
                        <a:rPr lang="it-IT" sz="800" b="1" i="0" smtClean="0">
                          <a:latin typeface="Cambria Math" panose="02040503050406030204" pitchFamily="18" charset="0"/>
                          <a:ea typeface="Cambria Math" panose="02040503050406030204" pitchFamily="18" charset="0"/>
                        </a:rPr>
                        <m:t>𝐮</m:t>
                      </m:r>
                      <m:r>
                        <a:rPr lang="it-IT" sz="800" b="0" i="0" smtClean="0">
                          <a:latin typeface="Cambria Math" panose="02040503050406030204" pitchFamily="18" charset="0"/>
                          <a:ea typeface="Cambria Math" panose="02040503050406030204" pitchFamily="18" charset="0"/>
                        </a:rPr>
                        <m:t>+</m:t>
                      </m:r>
                      <m:r>
                        <a:rPr lang="it-IT" sz="800" b="0" i="1" smtClean="0">
                          <a:latin typeface="Cambria Math" panose="02040503050406030204" pitchFamily="18" charset="0"/>
                          <a:ea typeface="Cambria Math" panose="02040503050406030204" pitchFamily="18" charset="0"/>
                        </a:rPr>
                        <m:t>𝛻</m:t>
                      </m:r>
                      <m:r>
                        <a:rPr lang="it-IT" sz="800" b="0" i="1" smtClean="0">
                          <a:latin typeface="Cambria Math" panose="02040503050406030204" pitchFamily="18" charset="0"/>
                          <a:ea typeface="Cambria Math" panose="02040503050406030204" pitchFamily="18" charset="0"/>
                        </a:rPr>
                        <m:t>𝑃</m:t>
                      </m:r>
                      <m:r>
                        <a:rPr lang="it-IT" sz="800" b="1" i="1" smtClean="0">
                          <a:latin typeface="Cambria Math" panose="02040503050406030204" pitchFamily="18" charset="0"/>
                          <a:ea typeface="Cambria Math" panose="02040503050406030204" pitchFamily="18" charset="0"/>
                        </a:rPr>
                        <m:t>=</m:t>
                      </m:r>
                      <m:r>
                        <a:rPr lang="it-IT" sz="800" i="1">
                          <a:latin typeface="Cambria Math" panose="02040503050406030204" pitchFamily="18" charset="0"/>
                          <a:ea typeface="Cambria Math" panose="02040503050406030204" pitchFamily="18" charset="0"/>
                        </a:rPr>
                        <m:t>𝛻</m:t>
                      </m:r>
                      <m:r>
                        <a:rPr lang="it-IT" sz="800" i="1">
                          <a:latin typeface="Cambria Math" panose="02040503050406030204" pitchFamily="18" charset="0"/>
                          <a:ea typeface="Cambria Math" panose="02040503050406030204" pitchFamily="18" charset="0"/>
                        </a:rPr>
                        <m:t>∙</m:t>
                      </m:r>
                      <m:r>
                        <a:rPr lang="it-IT" sz="800" i="1" smtClean="0">
                          <a:latin typeface="Cambria Math" panose="02040503050406030204" pitchFamily="18" charset="0"/>
                          <a:ea typeface="Cambria Math" panose="02040503050406030204" pitchFamily="18" charset="0"/>
                        </a:rPr>
                        <m:t>𝜇</m:t>
                      </m:r>
                      <m:d>
                        <m:dPr>
                          <m:ctrlPr>
                            <a:rPr lang="it-IT" sz="800" i="1">
                              <a:latin typeface="Cambria Math" panose="02040503050406030204" pitchFamily="18" charset="0"/>
                              <a:ea typeface="Cambria Math" panose="02040503050406030204" pitchFamily="18" charset="0"/>
                            </a:rPr>
                          </m:ctrlPr>
                        </m:dPr>
                        <m:e>
                          <m:r>
                            <a:rPr lang="it-IT" sz="800" i="1">
                              <a:latin typeface="Cambria Math" panose="02040503050406030204" pitchFamily="18" charset="0"/>
                              <a:ea typeface="Cambria Math" panose="02040503050406030204" pitchFamily="18" charset="0"/>
                            </a:rPr>
                            <m:t>𝛻</m:t>
                          </m:r>
                          <m:r>
                            <a:rPr lang="it-IT" sz="800" b="1">
                              <a:latin typeface="Cambria Math" panose="02040503050406030204" pitchFamily="18" charset="0"/>
                              <a:ea typeface="Cambria Math" panose="02040503050406030204" pitchFamily="18" charset="0"/>
                            </a:rPr>
                            <m:t>𝐮</m:t>
                          </m:r>
                          <m:r>
                            <a:rPr lang="it-IT" sz="800" i="1">
                              <a:latin typeface="Cambria Math" panose="02040503050406030204" pitchFamily="18" charset="0"/>
                              <a:ea typeface="Cambria Math" panose="02040503050406030204" pitchFamily="18" charset="0"/>
                            </a:rPr>
                            <m:t>+</m:t>
                          </m:r>
                          <m:sSup>
                            <m:sSupPr>
                              <m:ctrlPr>
                                <a:rPr lang="it-IT" sz="800" i="1">
                                  <a:latin typeface="Cambria Math" panose="02040503050406030204" pitchFamily="18" charset="0"/>
                                  <a:ea typeface="Cambria Math" panose="02040503050406030204" pitchFamily="18" charset="0"/>
                                </a:rPr>
                              </m:ctrlPr>
                            </m:sSupPr>
                            <m:e>
                              <m:d>
                                <m:dPr>
                                  <m:ctrlPr>
                                    <a:rPr lang="it-IT" sz="800" i="1">
                                      <a:latin typeface="Cambria Math" panose="02040503050406030204" pitchFamily="18" charset="0"/>
                                      <a:ea typeface="Cambria Math" panose="02040503050406030204" pitchFamily="18" charset="0"/>
                                    </a:rPr>
                                  </m:ctrlPr>
                                </m:dPr>
                                <m:e>
                                  <m:r>
                                    <a:rPr lang="it-IT" sz="800" i="1">
                                      <a:latin typeface="Cambria Math" panose="02040503050406030204" pitchFamily="18" charset="0"/>
                                      <a:ea typeface="Cambria Math" panose="02040503050406030204" pitchFamily="18" charset="0"/>
                                    </a:rPr>
                                    <m:t>𝛻</m:t>
                                  </m:r>
                                  <m:r>
                                    <a:rPr lang="it-IT" sz="800" b="1">
                                      <a:latin typeface="Cambria Math" panose="02040503050406030204" pitchFamily="18" charset="0"/>
                                      <a:ea typeface="Cambria Math" panose="02040503050406030204" pitchFamily="18" charset="0"/>
                                    </a:rPr>
                                    <m:t>𝐮</m:t>
                                  </m:r>
                                </m:e>
                              </m:d>
                            </m:e>
                            <m:sup>
                              <m:r>
                                <a:rPr lang="it-IT" sz="800" i="1">
                                  <a:latin typeface="Cambria Math" panose="02040503050406030204" pitchFamily="18" charset="0"/>
                                  <a:ea typeface="Cambria Math" panose="02040503050406030204" pitchFamily="18" charset="0"/>
                                </a:rPr>
                                <m:t>𝑇</m:t>
                              </m:r>
                            </m:sup>
                          </m:sSup>
                        </m:e>
                      </m:d>
                    </m:oMath>
                  </m:oMathPara>
                </a14:m>
                <a:endParaRPr lang="en-GB" sz="800" b="1" dirty="0"/>
              </a:p>
            </p:txBody>
          </p:sp>
        </mc:Choice>
        <mc:Fallback>
          <p:sp>
            <p:nvSpPr>
              <p:cNvPr id="12" name="CasellaDiTesto 11"/>
              <p:cNvSpPr txBox="1">
                <a:spLocks noRot="1" noChangeAspect="1" noMove="1" noResize="1" noEditPoints="1" noAdjustHandles="1" noChangeArrowheads="1" noChangeShapeType="1" noTextEdit="1"/>
              </p:cNvSpPr>
              <p:nvPr/>
            </p:nvSpPr>
            <p:spPr>
              <a:xfrm>
                <a:off x="507640" y="7719992"/>
                <a:ext cx="2905860" cy="234038"/>
              </a:xfrm>
              <a:prstGeom prst="rect">
                <a:avLst/>
              </a:prstGeom>
              <a:blipFill rotWithShape="0">
                <a:blip r:embed="rId9"/>
                <a:stretch>
                  <a:fillRect l="-210" t="-2564" b="-15385"/>
                </a:stretch>
              </a:blipFill>
            </p:spPr>
            <p:txBody>
              <a:bodyPr/>
              <a:lstStyle/>
              <a:p>
                <a:r>
                  <a:rPr lang="en-GB">
                    <a:noFill/>
                  </a:rPr>
                  <a:t> </a:t>
                </a:r>
              </a:p>
            </p:txBody>
          </p:sp>
        </mc:Fallback>
      </mc:AlternateContent>
      <p:pic>
        <p:nvPicPr>
          <p:cNvPr id="14" name="Immagin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11062" y="4026852"/>
            <a:ext cx="1081805" cy="1008000"/>
          </a:xfrm>
          <a:prstGeom prst="rect">
            <a:avLst/>
          </a:prstGeom>
        </p:spPr>
      </p:pic>
      <p:sp>
        <p:nvSpPr>
          <p:cNvPr id="43" name="TextBox 25"/>
          <p:cNvSpPr txBox="1">
            <a:spLocks noChangeArrowheads="1"/>
          </p:cNvSpPr>
          <p:nvPr/>
        </p:nvSpPr>
        <p:spPr bwMode="auto">
          <a:xfrm>
            <a:off x="496625" y="5050465"/>
            <a:ext cx="145656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smtClean="0">
                <a:cs typeface="Arial" panose="020B0604020202020204" pitchFamily="34" charset="0"/>
              </a:rPr>
              <a:t>Table 1</a:t>
            </a:r>
            <a:r>
              <a:rPr lang="en-US" altLang="en-US" sz="750" dirty="0" smtClean="0">
                <a:cs typeface="Arial" panose="020B0604020202020204" pitchFamily="34" charset="0"/>
              </a:rPr>
              <a:t>. Initial constraints defining the problem [1-3].</a:t>
            </a:r>
            <a:endParaRPr lang="en-US" altLang="en-US" sz="750" dirty="0">
              <a:cs typeface="Arial" panose="020B0604020202020204" pitchFamily="34" charset="0"/>
            </a:endParaRPr>
          </a:p>
        </p:txBody>
      </p:sp>
      <p:sp>
        <p:nvSpPr>
          <p:cNvPr id="44" name="TextBox 26"/>
          <p:cNvSpPr txBox="1">
            <a:spLocks noChangeArrowheads="1"/>
          </p:cNvSpPr>
          <p:nvPr/>
        </p:nvSpPr>
        <p:spPr bwMode="auto">
          <a:xfrm>
            <a:off x="1950614" y="5050465"/>
            <a:ext cx="1299129"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1</a:t>
            </a:r>
            <a:r>
              <a:rPr lang="en-US" altLang="en-US" sz="750" dirty="0" smtClean="0">
                <a:cs typeface="Arial" panose="020B0604020202020204" pitchFamily="34" charset="0"/>
              </a:rPr>
              <a:t>. Geometry of the wine bottle and electrodes</a:t>
            </a:r>
            <a:endParaRPr lang="en-US" altLang="en-US" sz="750" dirty="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723</Words>
  <Application>Microsoft Office PowerPoint</Application>
  <PresentationFormat>A4 (21x29,7 cm)</PresentationFormat>
  <Paragraphs>70</Paragraphs>
  <Slides>1</Slides>
  <Notes>1</Notes>
  <HiddenSlides>1</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MS PGothic</vt:lpstr>
      <vt:lpstr>Arial</vt:lpstr>
      <vt:lpstr>Calibri</vt:lpstr>
      <vt:lpstr>Cambria</vt:lpstr>
      <vt:lpstr>Cambria Math</vt:lpstr>
      <vt:lpstr>Office Theme</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2020-09-14T15:31:25Z</dcterms:modified>
</cp:coreProperties>
</file>