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65" r:id="rId5"/>
    <p:sldId id="266" r:id="rId6"/>
    <p:sldId id="268" r:id="rId7"/>
    <p:sldId id="267" r:id="rId8"/>
    <p:sldId id="262" r:id="rId9"/>
    <p:sldId id="263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9DD6"/>
    <a:srgbClr val="575652"/>
    <a:srgbClr val="005C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02" autoAdjust="0"/>
    <p:restoredTop sz="96391" autoAdjust="0"/>
  </p:normalViewPr>
  <p:slideViewPr>
    <p:cSldViewPr snapToGrid="0" showGuides="1">
      <p:cViewPr varScale="1">
        <p:scale>
          <a:sx n="175" d="100"/>
          <a:sy n="175" d="100"/>
        </p:scale>
        <p:origin x="110" y="514"/>
      </p:cViewPr>
      <p:guideLst>
        <p:guide orient="horz" pos="2160"/>
        <p:guide pos="3840"/>
        <p:guide pos="3839"/>
      </p:guideLst>
    </p:cSldViewPr>
  </p:slideViewPr>
  <p:outlineViewPr>
    <p:cViewPr>
      <p:scale>
        <a:sx n="33" d="100"/>
        <a:sy n="33" d="100"/>
      </p:scale>
      <p:origin x="0" y="-404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1387E-37A8-4140-B7F5-11F6A12652DA}" type="datetimeFigureOut">
              <a:rPr lang="de-DE" smtClean="0"/>
              <a:t>15.09.2020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A9236-DFE6-4B36-B192-FC3E072D639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2775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2" r="3889"/>
          <a:stretch/>
        </p:blipFill>
        <p:spPr>
          <a:xfrm>
            <a:off x="474133" y="-9423"/>
            <a:ext cx="11717867" cy="6510867"/>
          </a:xfrm>
          <a:prstGeom prst="rect">
            <a:avLst/>
          </a:prstGeom>
        </p:spPr>
      </p:pic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94457" y="1920877"/>
            <a:ext cx="10573455" cy="1059391"/>
          </a:xfrm>
        </p:spPr>
        <p:txBody>
          <a:bodyPr tIns="45720" rIns="91440" bIns="45720"/>
          <a:lstStyle>
            <a:lvl1pPr marL="0" indent="0">
              <a:buFont typeface="Wingdings" panose="05000000000000000000" pitchFamily="2" charset="2"/>
              <a:buNone/>
              <a:defRPr sz="2800">
                <a:solidFill>
                  <a:srgbClr val="019DD6"/>
                </a:solidFill>
                <a:ea typeface="ＭＳ Ｐゴシック" panose="020B0600070205080204" pitchFamily="34" charset="-128"/>
              </a:defRPr>
            </a:lvl1pPr>
          </a:lstStyle>
          <a:p>
            <a:pPr lvl="0"/>
            <a:r>
              <a:rPr lang="de-DE" altLang="de-DE" noProof="0" dirty="0"/>
              <a:t>Master-Untertitelformat bearbeiten</a:t>
            </a:r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3472" y="5628608"/>
            <a:ext cx="1234440" cy="872836"/>
          </a:xfrm>
          <a:prstGeom prst="rect">
            <a:avLst/>
          </a:prstGeom>
        </p:spPr>
      </p:pic>
      <p:sp>
        <p:nvSpPr>
          <p:cNvPr id="15" name="Titel 1"/>
          <p:cNvSpPr txBox="1">
            <a:spLocks/>
          </p:cNvSpPr>
          <p:nvPr userDrawn="1"/>
        </p:nvSpPr>
        <p:spPr>
          <a:xfrm>
            <a:off x="672629" y="308327"/>
            <a:ext cx="11310015" cy="6153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005C9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VDEh</a:t>
            </a:r>
            <a:r>
              <a:rPr kumimoji="0" lang="de-DE" sz="4400" b="0" i="0" u="none" strike="noStrike" kern="1200" cap="none" spc="0" normalizeH="0" baseline="0" noProof="0" dirty="0">
                <a:ln>
                  <a:noFill/>
                </a:ln>
                <a:solidFill>
                  <a:srgbClr val="005C9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-</a:t>
            </a:r>
            <a:br>
              <a:rPr kumimoji="0" lang="de-DE" sz="4400" b="0" i="0" u="none" strike="noStrike" kern="1200" cap="none" spc="0" normalizeH="0" baseline="0" noProof="0" dirty="0">
                <a:ln>
                  <a:noFill/>
                </a:ln>
                <a:solidFill>
                  <a:srgbClr val="005C9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</a:br>
            <a:r>
              <a:rPr kumimoji="0" lang="de-DE" sz="4400" b="0" i="0" u="none" strike="noStrike" kern="1200" cap="none" spc="0" normalizeH="0" baseline="0" noProof="0" dirty="0">
                <a:ln>
                  <a:noFill/>
                </a:ln>
                <a:solidFill>
                  <a:srgbClr val="005C9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Betriebsforschungsinstitut GmbH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4457" y="5728900"/>
            <a:ext cx="4754889" cy="100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1369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9057" y="414867"/>
            <a:ext cx="9280012" cy="499533"/>
          </a:xfrm>
        </p:spPr>
        <p:txBody>
          <a:bodyPr/>
          <a:lstStyle>
            <a:lvl1pPr>
              <a:defRPr sz="2000">
                <a:solidFill>
                  <a:srgbClr val="005C9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69057" y="1413858"/>
            <a:ext cx="10529711" cy="4673599"/>
          </a:xfrm>
        </p:spPr>
        <p:txBody>
          <a:bodyPr/>
          <a:lstStyle>
            <a:lvl1pPr marL="342900" indent="-342900">
              <a:buClr>
                <a:srgbClr val="575652"/>
              </a:buClr>
              <a:buFont typeface="Arial" panose="020B0604020202020204" pitchFamily="34" charset="0"/>
              <a:buChar char="›"/>
              <a:defRPr>
                <a:solidFill>
                  <a:srgbClr val="575652"/>
                </a:solidFill>
              </a:defRPr>
            </a:lvl1pPr>
            <a:lvl2pPr marL="742950" indent="-285750">
              <a:buClr>
                <a:srgbClr val="575652"/>
              </a:buClr>
              <a:buFont typeface="Arial" panose="020B0604020202020204" pitchFamily="34" charset="0"/>
              <a:buChar char="›"/>
              <a:defRPr>
                <a:solidFill>
                  <a:srgbClr val="575652"/>
                </a:solidFill>
              </a:defRPr>
            </a:lvl2pPr>
            <a:lvl3pPr marL="1143000" indent="-228600">
              <a:buClr>
                <a:srgbClr val="575652"/>
              </a:buClr>
              <a:buFont typeface="Arial" panose="020B0604020202020204" pitchFamily="34" charset="0"/>
              <a:buChar char="›"/>
              <a:defRPr>
                <a:solidFill>
                  <a:srgbClr val="575652"/>
                </a:solidFill>
              </a:defRPr>
            </a:lvl3pPr>
            <a:lvl4pPr marL="1600200" indent="-228600">
              <a:buClr>
                <a:srgbClr val="575652"/>
              </a:buClr>
              <a:buFont typeface="Arial" panose="020B0604020202020204" pitchFamily="34" charset="0"/>
              <a:buChar char="›"/>
              <a:defRPr>
                <a:solidFill>
                  <a:srgbClr val="575652"/>
                </a:solidFill>
              </a:defRPr>
            </a:lvl4pPr>
            <a:lvl5pPr marL="2057400" indent="-228600">
              <a:buClr>
                <a:srgbClr val="575652"/>
              </a:buClr>
              <a:buFont typeface="Arial" panose="020B0604020202020204" pitchFamily="34" charset="0"/>
              <a:buChar char="›"/>
              <a:defRPr>
                <a:solidFill>
                  <a:srgbClr val="575652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100304" y="6321233"/>
            <a:ext cx="1364602" cy="365125"/>
          </a:xfrm>
        </p:spPr>
        <p:txBody>
          <a:bodyPr/>
          <a:lstStyle>
            <a:lvl1pPr>
              <a:defRPr sz="1200">
                <a:solidFill>
                  <a:srgbClr val="575652"/>
                </a:solidFill>
              </a:defRPr>
            </a:lvl1pPr>
          </a:lstStyle>
          <a:p>
            <a:r>
              <a:rPr lang="en-DE"/>
              <a:t>14-15.10.2020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567543" y="6321233"/>
            <a:ext cx="9563877" cy="365125"/>
          </a:xfrm>
        </p:spPr>
        <p:txBody>
          <a:bodyPr/>
          <a:lstStyle>
            <a:lvl1pPr>
              <a:defRPr sz="1200">
                <a:solidFill>
                  <a:srgbClr val="575652"/>
                </a:solidFill>
              </a:defRPr>
            </a:lvl1pPr>
          </a:lstStyle>
          <a:p>
            <a:r>
              <a:rPr lang="en-US" dirty="0"/>
              <a:t>Estimation of Temperature, Microstructure and Deformations in Strip Hardening Industrial Process    ⦁    Kaymak  /  </a:t>
            </a:r>
            <a:r>
              <a:rPr lang="en-US" dirty="0" err="1"/>
              <a:t>Heßler</a:t>
            </a:r>
            <a:r>
              <a:rPr lang="en-US" dirty="0"/>
              <a:t>  /  Kuziak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1262123" y="6358555"/>
            <a:ext cx="829573" cy="365125"/>
          </a:xfrm>
        </p:spPr>
        <p:txBody>
          <a:bodyPr/>
          <a:lstStyle>
            <a:lvl1pPr>
              <a:defRPr sz="1400">
                <a:solidFill>
                  <a:srgbClr val="575652"/>
                </a:solidFill>
              </a:defRPr>
            </a:lvl1pPr>
          </a:lstStyle>
          <a:p>
            <a:fld id="{2AAA2CFD-265C-46E0-876E-1001DF6280AB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30289" y="414867"/>
            <a:ext cx="968479" cy="48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4793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folie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2" r="3889"/>
          <a:stretch/>
        </p:blipFill>
        <p:spPr>
          <a:xfrm>
            <a:off x="474133" y="-9423"/>
            <a:ext cx="11717867" cy="6510867"/>
          </a:xfrm>
          <a:prstGeom prst="rect">
            <a:avLst/>
          </a:prstGeom>
        </p:spPr>
      </p:pic>
      <p:sp>
        <p:nvSpPr>
          <p:cNvPr id="5" name="Titel 1"/>
          <p:cNvSpPr txBox="1">
            <a:spLocks/>
          </p:cNvSpPr>
          <p:nvPr userDrawn="1"/>
        </p:nvSpPr>
        <p:spPr>
          <a:xfrm>
            <a:off x="672629" y="308327"/>
            <a:ext cx="11310015" cy="6153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005C9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VDEh</a:t>
            </a:r>
            <a:r>
              <a:rPr kumimoji="0" lang="de-DE" sz="4400" b="0" i="0" u="none" strike="noStrike" kern="1200" cap="none" spc="0" normalizeH="0" baseline="0" noProof="0" dirty="0">
                <a:ln>
                  <a:noFill/>
                </a:ln>
                <a:solidFill>
                  <a:srgbClr val="005C9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-</a:t>
            </a:r>
            <a:br>
              <a:rPr kumimoji="0" lang="de-DE" sz="4400" b="0" i="0" u="none" strike="noStrike" kern="1200" cap="none" spc="0" normalizeH="0" baseline="0" noProof="0" dirty="0">
                <a:ln>
                  <a:noFill/>
                </a:ln>
                <a:solidFill>
                  <a:srgbClr val="005C9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</a:br>
            <a:r>
              <a:rPr kumimoji="0" lang="de-DE" sz="4400" b="0" i="0" u="none" strike="noStrike" kern="1200" cap="none" spc="0" normalizeH="0" baseline="0" noProof="0" dirty="0">
                <a:ln>
                  <a:noFill/>
                </a:ln>
                <a:solidFill>
                  <a:srgbClr val="005C9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Betriebsforschungsinstitut GmbH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94457" y="1920877"/>
            <a:ext cx="10573455" cy="1059391"/>
          </a:xfrm>
        </p:spPr>
        <p:txBody>
          <a:bodyPr tIns="45720" rIns="91440" bIns="45720"/>
          <a:lstStyle>
            <a:lvl1pPr marL="0" indent="0">
              <a:buFont typeface="Wingdings" panose="05000000000000000000" pitchFamily="2" charset="2"/>
              <a:buNone/>
              <a:defRPr sz="2800">
                <a:solidFill>
                  <a:srgbClr val="019DD6"/>
                </a:solidFill>
                <a:ea typeface="ＭＳ Ｐゴシック" panose="020B0600070205080204" pitchFamily="34" charset="-128"/>
              </a:defRPr>
            </a:lvl1pPr>
          </a:lstStyle>
          <a:p>
            <a:pPr lvl="0"/>
            <a:r>
              <a:rPr lang="de-DE" altLang="de-DE" noProof="0" dirty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18077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2" r="3889"/>
          <a:stretch/>
        </p:blipFill>
        <p:spPr>
          <a:xfrm>
            <a:off x="474133" y="-9423"/>
            <a:ext cx="11717867" cy="6510867"/>
          </a:xfrm>
          <a:prstGeom prst="rect">
            <a:avLst/>
          </a:prstGeom>
        </p:spPr>
      </p:pic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94457" y="1920877"/>
            <a:ext cx="10573455" cy="1059391"/>
          </a:xfrm>
        </p:spPr>
        <p:txBody>
          <a:bodyPr tIns="45720" rIns="91440" bIns="45720"/>
          <a:lstStyle>
            <a:lvl1pPr marL="0" indent="0">
              <a:buFont typeface="Wingdings" panose="05000000000000000000" pitchFamily="2" charset="2"/>
              <a:buNone/>
              <a:defRPr sz="2800">
                <a:solidFill>
                  <a:srgbClr val="019DD6"/>
                </a:solidFill>
                <a:ea typeface="ＭＳ Ｐゴシック" panose="020B0600070205080204" pitchFamily="34" charset="-128"/>
              </a:defRPr>
            </a:lvl1pPr>
          </a:lstStyle>
          <a:p>
            <a:pPr lvl="0"/>
            <a:r>
              <a:rPr lang="de-DE" altLang="de-DE" noProof="0" dirty="0"/>
              <a:t>Master-Untertitelformat bearbeiten</a:t>
            </a:r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3472" y="5628608"/>
            <a:ext cx="1234440" cy="872836"/>
          </a:xfrm>
          <a:prstGeom prst="rect">
            <a:avLst/>
          </a:prstGeom>
        </p:spPr>
      </p:pic>
      <p:sp>
        <p:nvSpPr>
          <p:cNvPr id="15" name="Titel 1"/>
          <p:cNvSpPr txBox="1">
            <a:spLocks/>
          </p:cNvSpPr>
          <p:nvPr userDrawn="1"/>
        </p:nvSpPr>
        <p:spPr>
          <a:xfrm>
            <a:off x="672629" y="308327"/>
            <a:ext cx="11310015" cy="6153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005C9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VDEh</a:t>
            </a:r>
            <a:r>
              <a:rPr kumimoji="0" lang="de-DE" sz="4400" b="0" i="0" u="none" strike="noStrike" kern="1200" cap="none" spc="0" normalizeH="0" baseline="0" noProof="0" dirty="0">
                <a:ln>
                  <a:noFill/>
                </a:ln>
                <a:solidFill>
                  <a:srgbClr val="005C9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-</a:t>
            </a:r>
            <a:br>
              <a:rPr kumimoji="0" lang="de-DE" sz="4400" b="0" i="0" u="none" strike="noStrike" kern="1200" cap="none" spc="0" normalizeH="0" baseline="0" noProof="0" dirty="0">
                <a:ln>
                  <a:noFill/>
                </a:ln>
                <a:solidFill>
                  <a:srgbClr val="005C9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</a:br>
            <a:r>
              <a:rPr kumimoji="0" lang="de-DE" sz="4400" b="0" i="0" u="none" strike="noStrike" kern="1200" cap="none" spc="0" normalizeH="0" baseline="0" noProof="0" dirty="0">
                <a:ln>
                  <a:noFill/>
                </a:ln>
                <a:solidFill>
                  <a:srgbClr val="005C9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Betriebsforschungsinstitut GmbH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941" y="5710238"/>
            <a:ext cx="4754889" cy="100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0089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199" y="431800"/>
            <a:ext cx="10529712" cy="132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Mastertitelformat bearbeiten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199" y="1896534"/>
            <a:ext cx="10529711" cy="4402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Mastertextformat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11373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DE"/>
              <a:t>14-15.10.2020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2127380" y="6356351"/>
            <a:ext cx="76511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Estimation of Temperature, Microstructure and Deformations in Strip Hardening Industrial Process    ⦁    Kaymak  /  Heßler  /  Kuziak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9927770" y="6356351"/>
            <a:ext cx="14260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A2CFD-265C-46E0-876E-1001DF6280AB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5274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97" r:id="rId4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300" b="0" kern="1200">
          <a:solidFill>
            <a:srgbClr val="005C9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0"/>
        </a:spcBef>
        <a:spcAft>
          <a:spcPct val="40000"/>
        </a:spcAft>
        <a:buClr>
          <a:srgbClr val="575652"/>
        </a:buClr>
        <a:buSzPct val="120000"/>
        <a:buFont typeface="Arial" panose="020B0604020202020204" pitchFamily="34" charset="0"/>
        <a:buChar char="›"/>
        <a:defRPr sz="2000" kern="1200">
          <a:solidFill>
            <a:srgbClr val="57565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0"/>
        </a:spcBef>
        <a:spcAft>
          <a:spcPct val="40000"/>
        </a:spcAft>
        <a:buClr>
          <a:srgbClr val="575652"/>
        </a:buClr>
        <a:buSzPct val="120000"/>
        <a:buFont typeface="Arial" panose="020B0604020202020204" pitchFamily="34" charset="0"/>
        <a:buChar char="›"/>
        <a:defRPr kern="1200">
          <a:solidFill>
            <a:srgbClr val="57565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0"/>
        </a:spcBef>
        <a:spcAft>
          <a:spcPct val="40000"/>
        </a:spcAft>
        <a:buClr>
          <a:srgbClr val="575652"/>
        </a:buClr>
        <a:buSzPct val="120000"/>
        <a:buFont typeface="Arial" panose="020B0604020202020204" pitchFamily="34" charset="0"/>
        <a:buChar char="›"/>
        <a:defRPr sz="1600" kern="1200">
          <a:solidFill>
            <a:srgbClr val="57565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0"/>
        </a:spcBef>
        <a:spcAft>
          <a:spcPct val="40000"/>
        </a:spcAft>
        <a:buClr>
          <a:srgbClr val="575652"/>
        </a:buClr>
        <a:buSzPct val="120000"/>
        <a:buFont typeface="Arial" panose="020B0604020202020204" pitchFamily="34" charset="0"/>
        <a:buChar char="›"/>
        <a:defRPr sz="1400" kern="1200">
          <a:solidFill>
            <a:srgbClr val="57565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0"/>
        </a:spcBef>
        <a:spcAft>
          <a:spcPct val="40000"/>
        </a:spcAft>
        <a:buClr>
          <a:srgbClr val="575652"/>
        </a:buClr>
        <a:buSzPct val="120000"/>
        <a:buFont typeface="Arial" panose="020B0604020202020204" pitchFamily="34" charset="0"/>
        <a:buChar char="›"/>
        <a:defRPr sz="1200" kern="1200">
          <a:solidFill>
            <a:srgbClr val="57565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821095" y="1920877"/>
            <a:ext cx="9432040" cy="1059391"/>
          </a:xfrm>
        </p:spPr>
        <p:txBody>
          <a:bodyPr/>
          <a:lstStyle/>
          <a:p>
            <a:r>
              <a:rPr lang="en-US" sz="2400" noProof="0" dirty="0"/>
              <a:t>Estimation of Temperature, Microstructure and Deformations</a:t>
            </a:r>
            <a:br>
              <a:rPr lang="en-US" sz="2400" noProof="0" dirty="0"/>
            </a:br>
            <a:r>
              <a:rPr lang="en-US" sz="2400" noProof="0" dirty="0"/>
              <a:t>in Strip Hardening Industrial Process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4294967295"/>
          </p:nvPr>
        </p:nvSpPr>
        <p:spPr>
          <a:xfrm>
            <a:off x="821094" y="3238500"/>
            <a:ext cx="5859624" cy="20891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noProof="0" dirty="0"/>
              <a:t>Yalçın Kaymak</a:t>
            </a:r>
            <a:r>
              <a:rPr lang="en-US" baseline="30000" noProof="0" dirty="0"/>
              <a:t>1</a:t>
            </a:r>
            <a:r>
              <a:rPr lang="en-US" noProof="0" dirty="0"/>
              <a:t>, Andreas Heßler</a:t>
            </a:r>
            <a:r>
              <a:rPr lang="en-US" baseline="30000" noProof="0" dirty="0"/>
              <a:t>2</a:t>
            </a:r>
            <a:r>
              <a:rPr lang="en-US" noProof="0" dirty="0"/>
              <a:t>, Roman Kuziak</a:t>
            </a:r>
            <a:r>
              <a:rPr lang="en-US" baseline="30000" noProof="0" dirty="0"/>
              <a:t>3</a:t>
            </a:r>
          </a:p>
          <a:p>
            <a:pPr marL="0" indent="0">
              <a:buNone/>
            </a:pPr>
            <a:r>
              <a:rPr lang="en-US" sz="1400" noProof="0" dirty="0"/>
              <a:t>1. VDEh-Betriebsforschungsinstitut, Düsseldorf, Germany</a:t>
            </a:r>
          </a:p>
          <a:p>
            <a:pPr marL="0" indent="0">
              <a:buNone/>
            </a:pPr>
            <a:r>
              <a:rPr lang="en-US" sz="1400" noProof="0" dirty="0"/>
              <a:t>2. HUGO VOGELSANG GmbH &amp; Co. KG</a:t>
            </a:r>
            <a:r>
              <a:rPr lang="en-US" sz="1400" noProof="0"/>
              <a:t>, Hagen, </a:t>
            </a:r>
            <a:r>
              <a:rPr lang="en-US" sz="1400" noProof="0" dirty="0"/>
              <a:t>Germany</a:t>
            </a:r>
          </a:p>
          <a:p>
            <a:pPr marL="0" indent="0">
              <a:buNone/>
            </a:pPr>
            <a:r>
              <a:rPr lang="en-US" sz="1400" noProof="0" dirty="0"/>
              <a:t>3. Instytut Metalurgii Zelaza, Gliwice, Poland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FD9302-6F13-4C2D-AF66-B5E0C570C47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6798331" y="3238500"/>
            <a:ext cx="45725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527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1819BC04-2A29-4455-9A97-25942633C5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401" y="3375148"/>
            <a:ext cx="5346381" cy="25822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CD6B9FD-B35E-42D5-BA55-17FCF1D723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604" y="1836833"/>
            <a:ext cx="2990791" cy="302175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noProof="0" dirty="0"/>
              <a:t>Introduction</a:t>
            </a:r>
            <a:endParaRPr lang="en-US" sz="5400" b="1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14-15.10.2020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Estimation of Temperature, Microstructure and Deformations in Strip Hardening Industrial Process    ⦁    Kaymak  /  Heßler  /  Kuziak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2CFD-265C-46E0-876E-1001DF6280AB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070713" y="3542895"/>
            <a:ext cx="31212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en-US" sz="2000" dirty="0">
                <a:latin typeface="Arial" charset="0"/>
              </a:rPr>
              <a:t>A comprehensive modelling of the complex phenomena to estimate the residual stress and deformation is essential for developing an optimal process control.</a:t>
            </a:r>
            <a:endParaRPr lang="en-US" sz="2000" dirty="0"/>
          </a:p>
        </p:txBody>
      </p:sp>
      <p:sp>
        <p:nvSpPr>
          <p:cNvPr id="8" name="Rechteck 7"/>
          <p:cNvSpPr/>
          <p:nvPr/>
        </p:nvSpPr>
        <p:spPr>
          <a:xfrm>
            <a:off x="3975395" y="2045961"/>
            <a:ext cx="76901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000" dirty="0">
                <a:latin typeface="Arial" charset="0"/>
              </a:rPr>
              <a:t>The strongly coupled temperature, microstructure and displacement fields must be modeled in order to better control the strip hardening industrial process thus lowering the rejection rates.</a:t>
            </a:r>
            <a:endParaRPr lang="en-US" sz="20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09F8FBB-4784-41A5-8A23-703FF02B8B30}"/>
              </a:ext>
            </a:extLst>
          </p:cNvPr>
          <p:cNvSpPr/>
          <p:nvPr/>
        </p:nvSpPr>
        <p:spPr>
          <a:xfrm>
            <a:off x="514601" y="1109282"/>
            <a:ext cx="111509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en-US" sz="2000" dirty="0">
                <a:latin typeface="Arial" charset="0"/>
              </a:rPr>
              <a:t>Quenching of the advanced steel grades is a challenging process since the residual stress and deformation are pronounced and the quality requirements of the customers are tighter. </a:t>
            </a:r>
          </a:p>
        </p:txBody>
      </p:sp>
    </p:spTree>
    <p:extLst>
      <p:ext uri="{BB962C8B-B14F-4D97-AF65-F5344CB8AC3E}">
        <p14:creationId xmlns:p14="http://schemas.microsoft.com/office/powerpoint/2010/main" val="3119300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noProof="0" dirty="0"/>
              <a:t>Computational Methods:</a:t>
            </a:r>
            <a:br>
              <a:rPr lang="en-US" sz="3200" b="1" noProof="0" dirty="0"/>
            </a:br>
            <a:r>
              <a:rPr lang="en-US" sz="2800" noProof="0" dirty="0"/>
              <a:t>Temperature, Microstructure and Displacement Fields</a:t>
            </a:r>
            <a:endParaRPr lang="en-US" sz="3200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523637" y="1406122"/>
                <a:ext cx="7897283" cy="4673599"/>
              </a:xfrm>
            </p:spPr>
            <p:txBody>
              <a:bodyPr>
                <a:normAutofit/>
              </a:bodyPr>
              <a:lstStyle/>
              <a:p>
                <a:pPr marL="0" indent="0">
                  <a:spcAft>
                    <a:spcPts val="1200"/>
                  </a:spcAft>
                  <a:buNone/>
                </a:pPr>
                <a:r>
                  <a:rPr lang="en-US" noProof="0" dirty="0"/>
                  <a:t>Heat transfer in solids physics and solid mechanics physics are used.</a:t>
                </a:r>
              </a:p>
              <a:p>
                <a:pPr marL="0" indent="0">
                  <a:spcAft>
                    <a:spcPts val="1200"/>
                  </a:spcAft>
                  <a:buNone/>
                </a:pPr>
                <a:r>
                  <a:rPr lang="en-US" noProof="0" dirty="0"/>
                  <a:t>All material properties  depends on</a:t>
                </a:r>
                <a:br>
                  <a:rPr lang="en-US" noProof="0" dirty="0"/>
                </a:br>
                <a:r>
                  <a:rPr lang="en-US" noProof="0" dirty="0"/>
                  <a:t>the temperature </a:t>
                </a:r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noProof="0" dirty="0"/>
                  <a:t> and microstructure</a:t>
                </a:r>
                <a:br>
                  <a:rPr lang="en-US" noProof="0" dirty="0"/>
                </a:br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noProof="0" dirty="0"/>
                  <a:t>. Linear mixture rules are used for</a:t>
                </a:r>
                <a:br>
                  <a:rPr lang="en-US" noProof="0" dirty="0"/>
                </a:br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/>
                      </a:rPr>
                      <m:t>𝐸</m:t>
                    </m:r>
                    <m:r>
                      <a:rPr lang="en-US" b="0" i="1" noProof="0" smtClean="0">
                        <a:latin typeface="Cambria Math"/>
                      </a:rPr>
                      <m:t>,</m:t>
                    </m:r>
                    <m:r>
                      <a:rPr lang="en-US" b="0" i="1" noProof="0" smtClean="0">
                        <a:latin typeface="Cambria Math"/>
                      </a:rPr>
                      <m:t>𝑣</m:t>
                    </m:r>
                    <m:r>
                      <a:rPr lang="en-US" b="0" i="1" noProof="0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noProof="0" smtClean="0">
                            <a:latin typeface="Cambria Math"/>
                          </a:rPr>
                          <m:t>𝑦</m:t>
                        </m:r>
                        <m:r>
                          <a:rPr lang="en-US" b="0" i="1" noProof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noProof="0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b="0" i="1" noProof="0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b="0" i="1" noProof="0" smtClean="0">
                        <a:latin typeface="Cambria Math"/>
                      </a:rPr>
                      <m:t>, </m:t>
                    </m:r>
                    <m:r>
                      <a:rPr lang="en-US" b="0" i="1" noProof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noProof="0" dirty="0"/>
                  <a:t> and harmonic mixture</a:t>
                </a:r>
                <a:br>
                  <a:rPr lang="en-US" noProof="0" dirty="0"/>
                </a:br>
                <a:r>
                  <a:rPr lang="en-US" noProof="0" dirty="0"/>
                  <a:t>rule is used for </a:t>
                </a:r>
                <a14:m>
                  <m:oMath xmlns:m="http://schemas.openxmlformats.org/officeDocument/2006/math">
                    <m:r>
                      <a:rPr lang="en-US" i="1" noProof="0" smtClean="0">
                        <a:latin typeface="Cambria Math"/>
                        <a:ea typeface="Cambria Math"/>
                      </a:rPr>
                      <m:t>𝜌</m:t>
                    </m:r>
                  </m:oMath>
                </a14:m>
                <a:r>
                  <a:rPr lang="en-US" noProof="0" dirty="0"/>
                  <a:t>.</a:t>
                </a:r>
                <a:br>
                  <a:rPr lang="en-US" noProof="0" dirty="0"/>
                </a:br>
                <a:br>
                  <a:rPr lang="en-US" noProof="0" dirty="0"/>
                </a:br>
                <a:r>
                  <a:rPr lang="en-US" noProof="0" dirty="0"/>
                  <a:t>Latent heat of transformation as heat source</a:t>
                </a:r>
                <a:br>
                  <a:rPr lang="en-US" noProof="0" dirty="0"/>
                </a:br>
                <a:br>
                  <a:rPr lang="en-US" noProof="0" dirty="0"/>
                </a:br>
                <a:r>
                  <a:rPr lang="en-US" noProof="0" dirty="0"/>
                  <a:t>Dilatation due to Temperature und microstructure change</a:t>
                </a:r>
                <a:br>
                  <a:rPr lang="en-US" noProof="0" dirty="0"/>
                </a:br>
                <a:br>
                  <a:rPr lang="en-US" noProof="0" dirty="0"/>
                </a:br>
                <a:r>
                  <a:rPr lang="en-US" noProof="0" dirty="0"/>
                  <a:t>Inelastic strains upon Creep and TRIP</a:t>
                </a:r>
              </a:p>
            </p:txBody>
          </p:sp>
        </mc:Choice>
        <mc:Fallback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3637" y="1406122"/>
                <a:ext cx="7897283" cy="4673599"/>
              </a:xfrm>
              <a:blipFill>
                <a:blip r:embed="rId2"/>
                <a:stretch>
                  <a:fillRect l="-2008" t="-1567" r="-54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14-15.10.2020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Estimation of Temperature, Microstructure and Deformations in Strip Hardening Industrial Process    ⦁    Kaymak  /  Heßler  /  Kuziak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2CFD-265C-46E0-876E-1001DF6280AB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447" y="1804542"/>
            <a:ext cx="3328902" cy="1760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682" y="3760174"/>
            <a:ext cx="1585532" cy="262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042" y="4252018"/>
            <a:ext cx="1475042" cy="466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975" y="4955858"/>
            <a:ext cx="1737455" cy="24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431" y="4861942"/>
            <a:ext cx="1414272" cy="433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37" y="5521150"/>
            <a:ext cx="3671030" cy="287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191" y="5417565"/>
            <a:ext cx="1640777" cy="494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C3FA7A9-03FB-48F2-B6EC-FD18A748EEFA}"/>
              </a:ext>
            </a:extLst>
          </p:cNvPr>
          <p:cNvCxnSpPr/>
          <p:nvPr/>
        </p:nvCxnSpPr>
        <p:spPr bwMode="auto">
          <a:xfrm>
            <a:off x="8741820" y="1406122"/>
            <a:ext cx="0" cy="4673599"/>
          </a:xfrm>
          <a:prstGeom prst="line">
            <a:avLst/>
          </a:prstGeom>
          <a:solidFill>
            <a:srgbClr val="FFFFFF"/>
          </a:solidFill>
          <a:ln w="254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06324B9-59DB-4698-BE43-A33BAA995951}"/>
              </a:ext>
            </a:extLst>
          </p:cNvPr>
          <p:cNvSpPr txBox="1"/>
          <p:nvPr/>
        </p:nvSpPr>
        <p:spPr>
          <a:xfrm>
            <a:off x="8980065" y="1381024"/>
            <a:ext cx="3111618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0" dirty="0"/>
              <a:t>Two types of transformations are modelled:</a:t>
            </a:r>
            <a:br>
              <a:rPr lang="en-US" sz="2000" noProof="0" dirty="0"/>
            </a:br>
            <a:endParaRPr lang="en-US" sz="2000" noProof="0" dirty="0"/>
          </a:p>
          <a:p>
            <a:r>
              <a:rPr lang="en-US" sz="2000" noProof="0" dirty="0"/>
              <a:t>Austenite </a:t>
            </a:r>
            <a:r>
              <a:rPr lang="en-US" sz="2000" noProof="0" dirty="0">
                <a:sym typeface="Wingdings" panose="05000000000000000000" pitchFamily="2" charset="2"/>
              </a:rPr>
              <a:t> Bainite</a:t>
            </a:r>
          </a:p>
          <a:p>
            <a:r>
              <a:rPr lang="en-US" sz="2000" noProof="0" dirty="0">
                <a:sym typeface="Wingdings" panose="05000000000000000000" pitchFamily="2" charset="2"/>
              </a:rPr>
              <a:t>Scheil’s rule</a:t>
            </a:r>
          </a:p>
          <a:p>
            <a:endParaRPr lang="en-US" sz="2000" dirty="0">
              <a:sym typeface="Wingdings" panose="05000000000000000000" pitchFamily="2" charset="2"/>
            </a:endParaRPr>
          </a:p>
          <a:p>
            <a:endParaRPr lang="en-US" sz="2000" noProof="0" dirty="0">
              <a:sym typeface="Wingdings" panose="05000000000000000000" pitchFamily="2" charset="2"/>
            </a:endParaRPr>
          </a:p>
          <a:p>
            <a:r>
              <a:rPr lang="en-US" sz="2000" noProof="0" dirty="0">
                <a:sym typeface="Wingdings" panose="05000000000000000000" pitchFamily="2" charset="2"/>
              </a:rPr>
              <a:t>JMAK-equation </a:t>
            </a:r>
          </a:p>
          <a:p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  <a:p>
            <a:r>
              <a:rPr lang="en-US" sz="2000" dirty="0">
                <a:sym typeface="Wingdings" panose="05000000000000000000" pitchFamily="2" charset="2"/>
              </a:rPr>
              <a:t>Austenite  Martensite</a:t>
            </a:r>
          </a:p>
          <a:p>
            <a:r>
              <a:rPr lang="en-US" sz="2000" dirty="0">
                <a:sym typeface="Wingdings" panose="05000000000000000000" pitchFamily="2" charset="2"/>
              </a:rPr>
              <a:t>KM-equation</a:t>
            </a:r>
            <a:endParaRPr lang="en-DE" sz="2000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39CC3947-E75D-4876-A576-36C4FA4AE6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5550" y="3248142"/>
            <a:ext cx="1050447" cy="511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BD3B6E0F-B47D-4CE8-A24F-CABC7037A5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2008" y="4212167"/>
            <a:ext cx="2674377" cy="26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5D4F3487-9B84-4C35-B683-DBCCB9582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958" y="5454666"/>
            <a:ext cx="2797825" cy="279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5680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noProof="0" dirty="0"/>
              <a:t>Model Calibration by Measurements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14-15.10.2020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Estimation of Temperature, Microstructure and Deformations in Strip Hardening Industrial Process    ⦁    Kaymak  /  Heßler  /  Kuziak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2CFD-265C-46E0-876E-1001DF6280AB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12" name="Picture 11" descr="A picture containing indoor, table, sitting, counter&#10;&#10;Description automatically generated">
            <a:extLst>
              <a:ext uri="{FF2B5EF4-FFF2-40B4-BE49-F238E27FC236}">
                <a16:creationId xmlns:a16="http://schemas.microsoft.com/office/drawing/2014/main" id="{A46FADDD-CC8C-49C1-89B9-015D39A268BA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7" b="4700"/>
          <a:stretch/>
        </p:blipFill>
        <p:spPr bwMode="auto">
          <a:xfrm>
            <a:off x="574357" y="1797176"/>
            <a:ext cx="3059430" cy="19443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49AA20B-DE86-4CC3-A395-40692B2B390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99" y="5032876"/>
            <a:ext cx="2699385" cy="7016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0328DCF-925E-498F-A54D-08459BDD86E1}"/>
              </a:ext>
            </a:extLst>
          </p:cNvPr>
          <p:cNvSpPr txBox="1"/>
          <p:nvPr/>
        </p:nvSpPr>
        <p:spPr>
          <a:xfrm>
            <a:off x="416027" y="1099466"/>
            <a:ext cx="1104328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In-situ temperature measurement	TRIP model			Creep model</a:t>
            </a:r>
            <a:br>
              <a:rPr lang="en-US" sz="2000" dirty="0"/>
            </a:br>
            <a:r>
              <a:rPr lang="en-US" sz="2000" dirty="0"/>
              <a:t>at industrial process line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Determination of material properties</a:t>
            </a:r>
            <a:br>
              <a:rPr lang="en-US" sz="2000" dirty="0"/>
            </a:br>
            <a:r>
              <a:rPr lang="en-US" sz="2000" dirty="0"/>
              <a:t>via Laboratory measurements</a:t>
            </a:r>
            <a:endParaRPr lang="en-DE" sz="2000" dirty="0"/>
          </a:p>
        </p:txBody>
      </p:sp>
      <p:pic>
        <p:nvPicPr>
          <p:cNvPr id="17" name="Grafik 35">
            <a:extLst>
              <a:ext uri="{FF2B5EF4-FFF2-40B4-BE49-F238E27FC236}">
                <a16:creationId xmlns:a16="http://schemas.microsoft.com/office/drawing/2014/main" id="{1023A846-A25B-458D-B2AA-EC1D3F0750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404" y="1513471"/>
            <a:ext cx="3600000" cy="2161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rafik 30">
            <a:extLst>
              <a:ext uri="{FF2B5EF4-FFF2-40B4-BE49-F238E27FC236}">
                <a16:creationId xmlns:a16="http://schemas.microsoft.com/office/drawing/2014/main" id="{8FEC7227-E990-4468-BDBE-EEBCDCF357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481" y="4073146"/>
            <a:ext cx="3600000" cy="21848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63CB2B5B-C79C-41FF-9F3F-CEE3D3CAF5C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1696" y="4073146"/>
            <a:ext cx="3600000" cy="2133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rafik 10">
            <a:extLst>
              <a:ext uri="{FF2B5EF4-FFF2-40B4-BE49-F238E27FC236}">
                <a16:creationId xmlns:a16="http://schemas.microsoft.com/office/drawing/2014/main" id="{06E9A797-6301-41A6-83FD-12263F77528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1696" y="1507080"/>
            <a:ext cx="3600000" cy="14947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7002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8B83DC9C-CD47-483C-AF6A-2B50138294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2995" y="3132435"/>
            <a:ext cx="5040000" cy="283400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noProof="0" dirty="0"/>
              <a:t>Simulation Methods and Discussion of the Results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14-15.10.2020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Estimation of Temperature, Microstructure and Deformations in Strip Hardening Industrial Process    ⦁    Kaymak  /  Heßler  /  Kuziak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2CFD-265C-46E0-876E-1001DF6280AB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C860F8-DE2E-436C-BF7B-C388EAA5FAF0}"/>
              </a:ext>
            </a:extLst>
          </p:cNvPr>
          <p:cNvSpPr txBox="1"/>
          <p:nvPr/>
        </p:nvSpPr>
        <p:spPr>
          <a:xfrm>
            <a:off x="439392" y="1190928"/>
            <a:ext cx="1132906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The sequence of the complex processes is modeled		geometry &amp; BC of the strip</a:t>
            </a:r>
            <a:br>
              <a:rPr lang="en-US" sz="2000" dirty="0"/>
            </a:br>
            <a:r>
              <a:rPr lang="en-US" sz="2000" dirty="0"/>
              <a:t>using a series of components and study steps in</a:t>
            </a:r>
            <a:br>
              <a:rPr lang="en-US" sz="2000" dirty="0"/>
            </a:br>
            <a:r>
              <a:rPr lang="en-US" sz="2000" dirty="0"/>
              <a:t>Comsol Multiphysics®: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1) Compute temperature and microstructure of the</a:t>
            </a:r>
            <a:br>
              <a:rPr lang="en-US" sz="2000" dirty="0"/>
            </a:br>
            <a:r>
              <a:rPr lang="en-US" sz="2000" dirty="0"/>
              <a:t>moving strip (3d comp., stationary). 				results of </a:t>
            </a:r>
            <a:r>
              <a:rPr lang="en-US" sz="2000" u="sng" dirty="0"/>
              <a:t>step 1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2) Compute bending configuration of the strip in level-</a:t>
            </a:r>
            <a:br>
              <a:rPr lang="en-US" sz="2000" dirty="0"/>
            </a:br>
            <a:r>
              <a:rPr lang="en-US" sz="2000" dirty="0"/>
              <a:t>rollers (2d comp., parametric &amp; stationary contact).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3) So-called 2.5d deformation analysis by a</a:t>
            </a:r>
            <a:br>
              <a:rPr lang="en-US" sz="2000" dirty="0"/>
            </a:br>
            <a:r>
              <a:rPr lang="en-US" sz="2000" dirty="0"/>
              <a:t>generalized plane strain (2d comp., transient).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4) 3d nonlinear post-buckling analysis using the</a:t>
            </a:r>
            <a:br>
              <a:rPr lang="en-US" sz="2000" dirty="0"/>
            </a:br>
            <a:r>
              <a:rPr lang="en-US" sz="2000" dirty="0"/>
              <a:t>stress state from step 3 (3d comp., stationary).</a:t>
            </a:r>
            <a:endParaRPr lang="en-DE" sz="20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1E9798F-87F9-4FC3-B831-9336FBD31B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1163" y="1633990"/>
            <a:ext cx="5652352" cy="83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387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6E5F8E1-B52F-4CD5-92A2-459650279B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99" y="2856798"/>
            <a:ext cx="5760000" cy="323962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D4D8AE2-4423-4912-A770-EE47C6A34A23}"/>
              </a:ext>
            </a:extLst>
          </p:cNvPr>
          <p:cNvSpPr txBox="1"/>
          <p:nvPr/>
        </p:nvSpPr>
        <p:spPr>
          <a:xfrm>
            <a:off x="176775" y="1070377"/>
            <a:ext cx="604114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u="sng" dirty="0"/>
              <a:t>step2</a:t>
            </a:r>
            <a:r>
              <a:rPr lang="en-US" sz="2000" dirty="0"/>
              <a:t>: 2d comp., parametric &amp; stationary contact</a:t>
            </a:r>
          </a:p>
          <a:p>
            <a:r>
              <a:rPr lang="en-US" sz="2000" dirty="0"/>
              <a:t>geometry &amp; BC of the strip for the contact model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curvature of strip as it goes through leveling rollers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04BD130-DCAE-4FA3-B181-C2877FC1B6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0468" y="4707339"/>
            <a:ext cx="5400000" cy="168856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9057" y="421637"/>
            <a:ext cx="9280012" cy="499533"/>
          </a:xfrm>
        </p:spPr>
        <p:txBody>
          <a:bodyPr>
            <a:normAutofit/>
          </a:bodyPr>
          <a:lstStyle/>
          <a:p>
            <a:r>
              <a:rPr lang="en-US" sz="3200" b="1" dirty="0"/>
              <a:t>… continued …</a:t>
            </a:r>
            <a:endParaRPr lang="en-US" sz="3200" b="1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14-15.10.2020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Estimation of Temperature, Microstructure and Deformations in Strip Hardening Industrial Process    ⦁    Kaymak  /  </a:t>
            </a:r>
            <a:r>
              <a:rPr lang="en-US" dirty="0" err="1"/>
              <a:t>Heßler</a:t>
            </a:r>
            <a:r>
              <a:rPr lang="en-US" dirty="0"/>
              <a:t>  /  Kuziak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2CFD-265C-46E0-876E-1001DF6280AB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9" name="Grafik 4100">
            <a:extLst>
              <a:ext uri="{FF2B5EF4-FFF2-40B4-BE49-F238E27FC236}">
                <a16:creationId xmlns:a16="http://schemas.microsoft.com/office/drawing/2014/main" id="{94C43D75-6542-4117-93DA-644AEAAA8F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87" y="1809772"/>
            <a:ext cx="5544000" cy="583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62540C4-00D5-491D-839E-B0C12885DC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9989" y="1826627"/>
            <a:ext cx="5400000" cy="5122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B53E89-118F-47C4-86D0-DEB4F3B2D1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1936" y="3054158"/>
            <a:ext cx="5400000" cy="127322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6D59892-68B4-41E1-8067-ECD48D86ECCF}"/>
              </a:ext>
            </a:extLst>
          </p:cNvPr>
          <p:cNvSpPr txBox="1"/>
          <p:nvPr/>
        </p:nvSpPr>
        <p:spPr>
          <a:xfrm>
            <a:off x="6558355" y="1070377"/>
            <a:ext cx="545687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u="sng" dirty="0"/>
              <a:t>step3</a:t>
            </a:r>
            <a:r>
              <a:rPr lang="en-US" sz="2000" dirty="0"/>
              <a:t>: 2d comp., transient</a:t>
            </a:r>
          </a:p>
          <a:p>
            <a:r>
              <a:rPr lang="en-US" sz="2000" dirty="0"/>
              <a:t>global eq. defined for the strip axial strain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modification of domain equations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typical computed stress field</a:t>
            </a:r>
            <a:endParaRPr lang="en-DE" sz="2000" dirty="0"/>
          </a:p>
        </p:txBody>
      </p:sp>
    </p:spTree>
    <p:extLst>
      <p:ext uri="{BB962C8B-B14F-4D97-AF65-F5344CB8AC3E}">
        <p14:creationId xmlns:p14="http://schemas.microsoft.com/office/powerpoint/2010/main" val="1226595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9057" y="421637"/>
            <a:ext cx="9280012" cy="499533"/>
          </a:xfrm>
        </p:spPr>
        <p:txBody>
          <a:bodyPr>
            <a:normAutofit/>
          </a:bodyPr>
          <a:lstStyle/>
          <a:p>
            <a:r>
              <a:rPr lang="en-US" sz="3200" b="1" dirty="0"/>
              <a:t>… continued …</a:t>
            </a:r>
            <a:endParaRPr lang="en-US" sz="3200" b="1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14-15.10.2020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Estimation of Temperature, Microstructure and Deformations in Strip Hardening Industrial Process    ⦁    Kaymak  /  </a:t>
            </a:r>
            <a:r>
              <a:rPr lang="en-US" dirty="0" err="1"/>
              <a:t>Heßler</a:t>
            </a:r>
            <a:r>
              <a:rPr lang="en-US" dirty="0"/>
              <a:t>  /  Kuziak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2CFD-265C-46E0-876E-1001DF6280AB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C860F8-DE2E-436C-BF7B-C388EAA5FAF0}"/>
              </a:ext>
            </a:extLst>
          </p:cNvPr>
          <p:cNvSpPr txBox="1"/>
          <p:nvPr/>
        </p:nvSpPr>
        <p:spPr>
          <a:xfrm>
            <a:off x="378823" y="1190928"/>
            <a:ext cx="571717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u="sng" dirty="0"/>
              <a:t>step4</a:t>
            </a:r>
            <a:r>
              <a:rPr lang="en-US" sz="2000" dirty="0"/>
              <a:t>: 3d comp., stationary, geo. nonlinear</a:t>
            </a:r>
          </a:p>
          <a:p>
            <a:endParaRPr lang="en-US" sz="2000" dirty="0"/>
          </a:p>
          <a:p>
            <a:r>
              <a:rPr lang="en-US" sz="2000" dirty="0"/>
              <a:t>computed stress SY re-mapped to 3d geo.</a:t>
            </a:r>
          </a:p>
          <a:p>
            <a:r>
              <a:rPr lang="en-US" sz="2000" dirty="0"/>
              <a:t>(via parametric extrusion solution set)</a:t>
            </a:r>
          </a:p>
          <a:p>
            <a:endParaRPr lang="en-US" sz="2000" dirty="0"/>
          </a:p>
          <a:p>
            <a:r>
              <a:rPr lang="en-US" sz="2000" dirty="0"/>
              <a:t>leveling rollers RR1 plastically bending the strip</a:t>
            </a:r>
            <a:endParaRPr lang="en-DE" sz="2000" dirty="0"/>
          </a:p>
        </p:txBody>
      </p:sp>
      <p:pic>
        <p:nvPicPr>
          <p:cNvPr id="7" name="Picture 6" descr="A picture containing kite&#10;&#10;Description automatically generated">
            <a:extLst>
              <a:ext uri="{FF2B5EF4-FFF2-40B4-BE49-F238E27FC236}">
                <a16:creationId xmlns:a16="http://schemas.microsoft.com/office/drawing/2014/main" id="{BD909D69-389D-483D-AECA-69388BC151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781" y="2431509"/>
            <a:ext cx="5761219" cy="32403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A98543-D735-47E4-8597-0BCCCF1900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8" y="3283267"/>
            <a:ext cx="5760000" cy="217026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D0ADC54-2164-49FE-AB7B-73709F2D4079}"/>
              </a:ext>
            </a:extLst>
          </p:cNvPr>
          <p:cNvSpPr txBox="1"/>
          <p:nvPr/>
        </p:nvSpPr>
        <p:spPr>
          <a:xfrm>
            <a:off x="6474823" y="1190928"/>
            <a:ext cx="571717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post-buckling analysis</a:t>
            </a:r>
          </a:p>
          <a:p>
            <a:endParaRPr lang="en-US" sz="2000" dirty="0"/>
          </a:p>
          <a:p>
            <a:r>
              <a:rPr lang="en-US" sz="2000" dirty="0"/>
              <a:t>computed deformed 3d geo.</a:t>
            </a:r>
          </a:p>
          <a:p>
            <a:r>
              <a:rPr lang="en-US" sz="2000" dirty="0"/>
              <a:t>scale factor:10</a:t>
            </a:r>
            <a:endParaRPr lang="en-DE" sz="2000" dirty="0"/>
          </a:p>
        </p:txBody>
      </p:sp>
    </p:spTree>
    <p:extLst>
      <p:ext uri="{BB962C8B-B14F-4D97-AF65-F5344CB8AC3E}">
        <p14:creationId xmlns:p14="http://schemas.microsoft.com/office/powerpoint/2010/main" val="675851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noProof="0" dirty="0"/>
              <a:t>Conclusions and Summary</a:t>
            </a:r>
            <a:endParaRPr lang="en-US" b="1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noProof="0" dirty="0"/>
              <a:t>mathematical model for the modeling of metal heat treatment process is introduced</a:t>
            </a:r>
          </a:p>
          <a:p>
            <a:r>
              <a:rPr lang="en-US" sz="2800" noProof="0" dirty="0"/>
              <a:t>model is calibrated and validated by the measurements at the industrial plant and laboratory</a:t>
            </a:r>
          </a:p>
          <a:p>
            <a:r>
              <a:rPr lang="en-US" sz="2800" noProof="0" dirty="0"/>
              <a:t>model is applied to estimate the temperature, microstructure and deformation in a typical strip hardening industrial process using a series of study steps in Comsol Multiphysics®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14-15.10.2020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Estimation of Temperature, Microstructure and Deformations in Strip Hardening Industrial Process    ⦁    Kaymak  /  Heßler  /  Kuziak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2CFD-265C-46E0-876E-1001DF6280AB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2100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noProof="0" dirty="0"/>
              <a:t>Contact</a:t>
            </a:r>
            <a:endParaRPr lang="en-US" sz="5400" b="1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noProof="0" dirty="0"/>
              <a:t>Yalçın Kaymak,	: yalcin.kaymak@bfi.de,         : +49 211 6707 299</a:t>
            </a:r>
          </a:p>
          <a:p>
            <a:pPr marL="0" indent="0">
              <a:buNone/>
            </a:pPr>
            <a:r>
              <a:rPr lang="en-US" sz="2400" noProof="0" dirty="0" err="1"/>
              <a:t>VDEh</a:t>
            </a:r>
            <a:r>
              <a:rPr lang="en-US" sz="2400" noProof="0" dirty="0"/>
              <a:t> </a:t>
            </a:r>
            <a:r>
              <a:rPr lang="en-US" sz="2400" noProof="0" dirty="0" err="1"/>
              <a:t>Betriebsforschungsinstitute</a:t>
            </a:r>
            <a:r>
              <a:rPr lang="en-US" sz="2400" noProof="0" dirty="0"/>
              <a:t> GmbH, Düsseldorf, Germany</a:t>
            </a:r>
          </a:p>
          <a:p>
            <a:pPr marL="0" indent="0">
              <a:buNone/>
            </a:pPr>
            <a:endParaRPr lang="en-US" sz="2400" noProof="0" dirty="0"/>
          </a:p>
          <a:p>
            <a:pPr marL="0" indent="0">
              <a:buNone/>
            </a:pPr>
            <a:r>
              <a:rPr lang="en-US" sz="2400" noProof="0" dirty="0"/>
              <a:t>Andreas </a:t>
            </a:r>
            <a:r>
              <a:rPr lang="en-US" sz="2400" noProof="0" dirty="0" err="1"/>
              <a:t>Heßler</a:t>
            </a:r>
            <a:r>
              <a:rPr lang="en-US" sz="2400" noProof="0" dirty="0"/>
              <a:t>,	: andreas.hessler@vogelsang-bandstahl.de</a:t>
            </a:r>
          </a:p>
          <a:p>
            <a:pPr marL="0" indent="0">
              <a:buNone/>
            </a:pPr>
            <a:r>
              <a:rPr lang="en-US" sz="2400" noProof="0" dirty="0"/>
              <a:t>HUGO VOGELSANG GmbH &amp; Co. KG, Hagen, Germany</a:t>
            </a:r>
          </a:p>
          <a:p>
            <a:pPr marL="0" indent="0">
              <a:buNone/>
            </a:pPr>
            <a:endParaRPr lang="en-US" sz="2400" noProof="0" dirty="0"/>
          </a:p>
          <a:p>
            <a:pPr marL="0" indent="0">
              <a:buNone/>
            </a:pPr>
            <a:r>
              <a:rPr lang="en-US" sz="2400" noProof="0" dirty="0"/>
              <a:t>Roman Kuziak,	: rkuziak@imz.pl</a:t>
            </a:r>
          </a:p>
          <a:p>
            <a:pPr marL="0" indent="0">
              <a:buNone/>
            </a:pPr>
            <a:r>
              <a:rPr lang="en-US" sz="2400" noProof="0" dirty="0"/>
              <a:t>Instytut Metalurgii Zelaza, Gliwice, Poland</a:t>
            </a:r>
          </a:p>
          <a:p>
            <a:pPr marL="0" indent="0">
              <a:buNone/>
            </a:pPr>
            <a:endParaRPr lang="en-US" sz="2400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14-15.10.2020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Estimation of Temperature, Microstructure and Deformations in Strip Hardening Industrial Process    ⦁    Kaymak  /  Heßler  /  Kuziak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2CFD-265C-46E0-876E-1001DF6280AB}" type="slidenum">
              <a:rPr lang="de-DE" smtClean="0"/>
              <a:pPr/>
              <a:t>9</a:t>
            </a:fld>
            <a:endParaRPr lang="de-DE" dirty="0"/>
          </a:p>
        </p:txBody>
      </p:sp>
      <p:grpSp>
        <p:nvGrpSpPr>
          <p:cNvPr id="7" name="Gruppieren 6"/>
          <p:cNvGrpSpPr/>
          <p:nvPr/>
        </p:nvGrpSpPr>
        <p:grpSpPr>
          <a:xfrm>
            <a:off x="3082488" y="1400523"/>
            <a:ext cx="4400667" cy="411480"/>
            <a:chOff x="597436" y="1655053"/>
            <a:chExt cx="4171960" cy="411480"/>
          </a:xfrm>
        </p:grpSpPr>
        <p:pic>
          <p:nvPicPr>
            <p:cNvPr id="1026" name="Picture 2" descr="C:\Users\Kay.BFI\AppData\Local\Microsoft\Windows\INetCache\IE\LBHKBNYD\phone-1332800_960_720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7916" y="1655053"/>
              <a:ext cx="411480" cy="411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Users\Kay.BFI\AppData\Local\Microsoft\Windows\INetCache\IE\LBHKBNYD\email-309491_960_720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436" y="1706032"/>
              <a:ext cx="360000" cy="360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Kay.BFI\AppData\Local\Microsoft\Windows\INetCache\IE\LBHKBNYD\email-309491_960_720[1].png">
            <a:extLst>
              <a:ext uri="{FF2B5EF4-FFF2-40B4-BE49-F238E27FC236}">
                <a16:creationId xmlns:a16="http://schemas.microsoft.com/office/drawing/2014/main" id="{7D14237E-11FF-4DE4-ABE6-1C3E6B4A7A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488" y="2977567"/>
            <a:ext cx="379735" cy="36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Kay.BFI\AppData\Local\Microsoft\Windows\INetCache\IE\LBHKBNYD\email-309491_960_720[1].png">
            <a:extLst>
              <a:ext uri="{FF2B5EF4-FFF2-40B4-BE49-F238E27FC236}">
                <a16:creationId xmlns:a16="http://schemas.microsoft.com/office/drawing/2014/main" id="{D6E3DA42-3250-445D-96E4-B11FBF6F71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488" y="4540952"/>
            <a:ext cx="379735" cy="36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099964"/>
      </p:ext>
    </p:extLst>
  </p:cSld>
  <p:clrMapOvr>
    <a:masterClrMapping/>
  </p:clrMapOvr>
</p:sld>
</file>

<file path=ppt/theme/theme1.xml><?xml version="1.0" encoding="utf-8"?>
<a:theme xmlns:a="http://schemas.openxmlformats.org/drawingml/2006/main" name="SIZ-Standarddesign">
  <a:themeElements>
    <a:clrScheme name="CD Stahl 2016">
      <a:dk1>
        <a:srgbClr val="575756"/>
      </a:dk1>
      <a:lt1>
        <a:srgbClr val="FFFFFF"/>
      </a:lt1>
      <a:dk2>
        <a:srgbClr val="00B0F0"/>
      </a:dk2>
      <a:lt2>
        <a:srgbClr val="D5D5D5"/>
      </a:lt2>
      <a:accent1>
        <a:srgbClr val="009EC0"/>
      </a:accent1>
      <a:accent2>
        <a:srgbClr val="575756"/>
      </a:accent2>
      <a:accent3>
        <a:srgbClr val="C6483F"/>
      </a:accent3>
      <a:accent4>
        <a:srgbClr val="283660"/>
      </a:accent4>
      <a:accent5>
        <a:srgbClr val="FFC000"/>
      </a:accent5>
      <a:accent6>
        <a:srgbClr val="548235"/>
      </a:accent6>
      <a:hlink>
        <a:srgbClr val="C6483F"/>
      </a:hlink>
      <a:folHlink>
        <a:srgbClr val="939AA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SIZ-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Z-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Z-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Z-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Z-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Z-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Z-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Z-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Z-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Z-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Z-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Z-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Z-Standarddesign 13">
        <a:dk1>
          <a:srgbClr val="000000"/>
        </a:dk1>
        <a:lt1>
          <a:srgbClr val="FFFFFF"/>
        </a:lt1>
        <a:dk2>
          <a:srgbClr val="DDDDDD"/>
        </a:dk2>
        <a:lt2>
          <a:srgbClr val="C0C0C0"/>
        </a:lt2>
        <a:accent1>
          <a:srgbClr val="003D81"/>
        </a:accent1>
        <a:accent2>
          <a:srgbClr val="5575A8"/>
        </a:accent2>
        <a:accent3>
          <a:srgbClr val="FFFFFF"/>
        </a:accent3>
        <a:accent4>
          <a:srgbClr val="000000"/>
        </a:accent4>
        <a:accent5>
          <a:srgbClr val="AAAFC1"/>
        </a:accent5>
        <a:accent6>
          <a:srgbClr val="4C6998"/>
        </a:accent6>
        <a:hlink>
          <a:srgbClr val="879EC3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Z-Standarddesign 14">
        <a:dk1>
          <a:srgbClr val="000000"/>
        </a:dk1>
        <a:lt1>
          <a:srgbClr val="FFFFFF"/>
        </a:lt1>
        <a:dk2>
          <a:srgbClr val="008080"/>
        </a:dk2>
        <a:lt2>
          <a:srgbClr val="C0C0C0"/>
        </a:lt2>
        <a:accent1>
          <a:srgbClr val="003D81"/>
        </a:accent1>
        <a:accent2>
          <a:srgbClr val="5575A8"/>
        </a:accent2>
        <a:accent3>
          <a:srgbClr val="FFFFFF"/>
        </a:accent3>
        <a:accent4>
          <a:srgbClr val="000000"/>
        </a:accent4>
        <a:accent5>
          <a:srgbClr val="AAAFC1"/>
        </a:accent5>
        <a:accent6>
          <a:srgbClr val="4C6998"/>
        </a:accent6>
        <a:hlink>
          <a:srgbClr val="879EC3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777</Words>
  <Application>Microsoft Office PowerPoint</Application>
  <PresentationFormat>Widescreen</PresentationFormat>
  <Paragraphs>102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 Math</vt:lpstr>
      <vt:lpstr>Wingdings</vt:lpstr>
      <vt:lpstr>SIZ-Standarddesign</vt:lpstr>
      <vt:lpstr>PowerPoint Presentation</vt:lpstr>
      <vt:lpstr>Introduction</vt:lpstr>
      <vt:lpstr>Computational Methods: Temperature, Microstructure and Displacement Fields</vt:lpstr>
      <vt:lpstr>Model Calibration by Measurements</vt:lpstr>
      <vt:lpstr>Simulation Methods and Discussion of the Results</vt:lpstr>
      <vt:lpstr>… continued …</vt:lpstr>
      <vt:lpstr>… continued …</vt:lpstr>
      <vt:lpstr>Conclusions and Summary</vt:lpstr>
      <vt:lpstr>Contact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Marvin Bender</dc:creator>
  <cp:lastModifiedBy>Yalcin Kaymak</cp:lastModifiedBy>
  <cp:revision>74</cp:revision>
  <dcterms:created xsi:type="dcterms:W3CDTF">2016-05-19T06:07:09Z</dcterms:created>
  <dcterms:modified xsi:type="dcterms:W3CDTF">2020-09-15T13:09:40Z</dcterms:modified>
</cp:coreProperties>
</file>