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100" d="100"/>
          <a:sy n="100" d="100"/>
        </p:scale>
        <p:origin x="1853" y="58"/>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31-Aug-20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31-Aug-20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31-Aug-20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31-Aug-20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31-Aug-20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31-Aug-20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31-Aug-20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31-Aug-20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31-Aug-20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31-Aug-20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31-Aug-20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31-Aug-20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31-Aug-20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31-Aug-20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388190" y="1524000"/>
            <a:ext cx="2962248" cy="205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INTRODUCTION</a:t>
            </a:r>
            <a:r>
              <a:rPr lang="en-US" altLang="en-US" sz="1100" dirty="0">
                <a:latin typeface="Calibri" panose="020F0502020204030204" pitchFamily="34" charset="0"/>
                <a:ea typeface="Cambria" charset="0"/>
                <a:cs typeface="Arial" panose="020B0604020202020204" pitchFamily="34" charset="0"/>
              </a:rPr>
              <a:t>: A Laser Focusing system (LFS) focuses continuous or pulsed laser beam onto a surface of a Specimen. This Beam of light is absorbed by the specimen and heats up its surface. In a Reflective type LFS, there is a small focal shift from the geometric focus point when the Laser Source feed is placed at an offset from the Optical Axis of the Mirrors</a:t>
            </a:r>
            <a:r>
              <a:rPr lang="en-US" altLang="en-US" sz="1100" baseline="30000" dirty="0">
                <a:latin typeface="Calibri" panose="020F0502020204030204" pitchFamily="34" charset="0"/>
                <a:ea typeface="Cambria" charset="0"/>
                <a:cs typeface="Arial" panose="020B0604020202020204" pitchFamily="34" charset="0"/>
              </a:rPr>
              <a:t>[1]</a:t>
            </a:r>
            <a:r>
              <a:rPr lang="en-US" altLang="en-US" sz="1100" dirty="0">
                <a:latin typeface="Calibri" panose="020F0502020204030204" pitchFamily="34" charset="0"/>
                <a:ea typeface="Cambria" charset="0"/>
                <a:cs typeface="Arial" panose="020B0604020202020204" pitchFamily="34" charset="0"/>
              </a:rPr>
              <a:t>. This poster investigates to Optimize and improve the Directivity of the Reflective based LFS by shifting the high - tapered feed axially away from the Reflector, so that the Specimen can be heated up expeditiously. </a:t>
            </a:r>
          </a:p>
        </p:txBody>
      </p:sp>
      <p:sp>
        <p:nvSpPr>
          <p:cNvPr id="3076" name="TextBox 7"/>
          <p:cNvSpPr txBox="1">
            <a:spLocks noChangeArrowheads="1"/>
          </p:cNvSpPr>
          <p:nvPr/>
        </p:nvSpPr>
        <p:spPr bwMode="auto">
          <a:xfrm>
            <a:off x="367310" y="3608083"/>
            <a:ext cx="3024318" cy="865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cs typeface="Arial" panose="020B0604020202020204" pitchFamily="34" charset="0"/>
              </a:rPr>
              <a:t>COMPUTATIONAL METHODS</a:t>
            </a:r>
            <a:r>
              <a:rPr lang="en-US" altLang="en-US" sz="1100" dirty="0">
                <a:latin typeface="Calibri" panose="020F0502020204030204" pitchFamily="34" charset="0"/>
                <a:cs typeface="Arial" panose="020B0604020202020204" pitchFamily="34" charset="0"/>
              </a:rPr>
              <a:t>: </a:t>
            </a:r>
            <a:r>
              <a:rPr lang="en-US" altLang="en-US" sz="1100" dirty="0">
                <a:latin typeface="Calibri" panose="020F0502020204030204" pitchFamily="34" charset="0"/>
                <a:ea typeface="Cambria" charset="0"/>
                <a:cs typeface="Arial" panose="020B0604020202020204" pitchFamily="34" charset="0"/>
              </a:rPr>
              <a:t> A 3D model of the LFS was modelled, meshed and analyzed using the Geometric Optics Module in COMSOL Multiphysics 5.5. A schematic layout of the LFS is shown in Figure 1.</a:t>
            </a:r>
            <a:endParaRPr lang="en-US" altLang="en-US" sz="1100" dirty="0">
              <a:latin typeface="Calibri" panose="020F0502020204030204" pitchFamily="34" charset="0"/>
              <a:cs typeface="Arial" panose="020B0604020202020204" pitchFamily="34" charset="0"/>
            </a:endParaRPr>
          </a:p>
        </p:txBody>
      </p:sp>
      <p:sp>
        <p:nvSpPr>
          <p:cNvPr id="3082" name="TextBox 15"/>
          <p:cNvSpPr txBox="1">
            <a:spLocks noChangeArrowheads="1"/>
          </p:cNvSpPr>
          <p:nvPr/>
        </p:nvSpPr>
        <p:spPr bwMode="auto">
          <a:xfrm>
            <a:off x="381335" y="8176265"/>
            <a:ext cx="3014823" cy="1034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cs typeface="Arial" panose="020B0604020202020204" pitchFamily="34" charset="0"/>
              </a:rPr>
              <a:t>RESULTS</a:t>
            </a:r>
            <a:r>
              <a:rPr lang="en-US" altLang="en-US" sz="1100" dirty="0">
                <a:latin typeface="Calibri" panose="020F0502020204030204" pitchFamily="34" charset="0"/>
                <a:cs typeface="Arial" panose="020B0604020202020204" pitchFamily="34" charset="0"/>
              </a:rPr>
              <a:t>: A positive focal shift is observed and an Algorithm was implemented to reduce the effect of the Focal Shift Phenomenon. Figure 4 shows trajectory of the ray from the LFCS that is focused onto a Target at 3kms  with and without the Algorithm</a:t>
            </a:r>
          </a:p>
        </p:txBody>
      </p:sp>
      <p:sp>
        <p:nvSpPr>
          <p:cNvPr id="3110" name="TextBox 22"/>
          <p:cNvSpPr txBox="1">
            <a:spLocks noChangeArrowheads="1"/>
          </p:cNvSpPr>
          <p:nvPr/>
        </p:nvSpPr>
        <p:spPr bwMode="auto">
          <a:xfrm>
            <a:off x="3654484" y="6967649"/>
            <a:ext cx="2901818" cy="850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US" altLang="en-US" sz="1100" b="1" dirty="0">
                <a:latin typeface="Calibri" panose="020F0502020204030204" pitchFamily="34" charset="0"/>
                <a:cs typeface="Arial" panose="020B0604020202020204" pitchFamily="34" charset="0"/>
              </a:rPr>
              <a:t>CONCLUSIONS</a:t>
            </a:r>
            <a:r>
              <a:rPr lang="en-US" altLang="en-US" sz="1100" dirty="0">
                <a:latin typeface="Calibri" panose="020F0502020204030204" pitchFamily="34" charset="0"/>
                <a:cs typeface="Arial" panose="020B0604020202020204" pitchFamily="34" charset="0"/>
              </a:rPr>
              <a:t>: </a:t>
            </a:r>
            <a:r>
              <a:rPr lang="en-US" altLang="en-US" sz="1100" dirty="0">
                <a:latin typeface="Calibri" panose="020F0502020204030204" pitchFamily="34" charset="0"/>
                <a:ea typeface="Cambria" charset="0"/>
                <a:cs typeface="Arial" panose="020B0604020202020204" pitchFamily="34" charset="0"/>
              </a:rPr>
              <a:t>The Simulation yields a reduction in the size of the heat spot on the Specimen after implementing an Algorithm. This Algorithm is yet to be implemented and validated in Realtime.</a:t>
            </a:r>
            <a:endParaRPr lang="en-US" altLang="en-US" sz="1100" dirty="0">
              <a:latin typeface="Calibri" panose="020F0502020204030204" pitchFamily="34" charset="0"/>
              <a:cs typeface="Arial" panose="020B0604020202020204" pitchFamily="34" charset="0"/>
            </a:endParaRPr>
          </a:p>
          <a:p>
            <a:pPr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3652353" y="7693414"/>
            <a:ext cx="3015147" cy="1758172"/>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1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Hao Ling, </a:t>
            </a:r>
            <a:r>
              <a:rPr lang="en-US" sz="600" dirty="0" err="1">
                <a:latin typeface="Calibri" panose="020F0502020204030204" pitchFamily="34" charset="0"/>
                <a:ea typeface="+mn-ea"/>
                <a:cs typeface="Arial" panose="020B0604020202020204" pitchFamily="34" charset="0"/>
              </a:rPr>
              <a:t>Shung</a:t>
            </a:r>
            <a:r>
              <a:rPr lang="en-US" sz="600" dirty="0">
                <a:latin typeface="Calibri" panose="020F0502020204030204" pitchFamily="34" charset="0"/>
                <a:ea typeface="+mn-ea"/>
                <a:cs typeface="Arial" panose="020B0604020202020204" pitchFamily="34" charset="0"/>
              </a:rPr>
              <a:t>-Wu Lee, P. Lam and W. </a:t>
            </a:r>
            <a:r>
              <a:rPr lang="en-US" sz="600" dirty="0" err="1">
                <a:latin typeface="Calibri" panose="020F0502020204030204" pitchFamily="34" charset="0"/>
                <a:ea typeface="+mn-ea"/>
                <a:cs typeface="Arial" panose="020B0604020202020204" pitchFamily="34" charset="0"/>
              </a:rPr>
              <a:t>Rusch</a:t>
            </a:r>
            <a:r>
              <a:rPr lang="en-US" sz="600" dirty="0">
                <a:latin typeface="Calibri" panose="020F0502020204030204" pitchFamily="34" charset="0"/>
                <a:ea typeface="+mn-ea"/>
                <a:cs typeface="Arial" panose="020B0604020202020204" pitchFamily="34" charset="0"/>
              </a:rPr>
              <a:t>, "Focal shifts in parabolic reflectors," in IEEE Transactions on Antennas and Propagation, vol. 33, no. 7, pp. 744-748, July 1985.Author, Article Title, Journal, Volume, Page numbers (year)</a:t>
            </a:r>
          </a:p>
          <a:p>
            <a:pPr marL="107145" indent="-107145" defTabSz="914181" eaLnBrk="1" fontAlgn="auto" hangingPunct="1">
              <a:spcBef>
                <a:spcPts val="0"/>
              </a:spcBef>
              <a:spcAft>
                <a:spcPts val="0"/>
              </a:spcAft>
              <a:buFont typeface="+mj-lt"/>
              <a:buAutoNum type="arabicPeriod"/>
              <a:defRPr/>
            </a:pPr>
            <a:r>
              <a:rPr lang="en-US" sz="600" dirty="0" err="1">
                <a:latin typeface="Calibri" panose="020F0502020204030204" pitchFamily="34" charset="0"/>
                <a:ea typeface="+mn-ea"/>
                <a:cs typeface="Arial" panose="020B0604020202020204" pitchFamily="34" charset="0"/>
              </a:rPr>
              <a:t>Perram</a:t>
            </a:r>
            <a:r>
              <a:rPr lang="en-US" sz="600" dirty="0">
                <a:latin typeface="Calibri" panose="020F0502020204030204" pitchFamily="34" charset="0"/>
                <a:ea typeface="+mn-ea"/>
                <a:cs typeface="Arial" panose="020B0604020202020204" pitchFamily="34" charset="0"/>
              </a:rPr>
              <a:t>, Glen &amp; Marciniak, Michael &amp; </a:t>
            </a:r>
            <a:r>
              <a:rPr lang="en-US" sz="600" dirty="0" err="1">
                <a:latin typeface="Calibri" panose="020F0502020204030204" pitchFamily="34" charset="0"/>
                <a:ea typeface="+mn-ea"/>
                <a:cs typeface="Arial" panose="020B0604020202020204" pitchFamily="34" charset="0"/>
              </a:rPr>
              <a:t>Goda</a:t>
            </a:r>
            <a:r>
              <a:rPr lang="en-US" sz="600" dirty="0">
                <a:latin typeface="Calibri" panose="020F0502020204030204" pitchFamily="34" charset="0"/>
                <a:ea typeface="+mn-ea"/>
                <a:cs typeface="Arial" panose="020B0604020202020204" pitchFamily="34" charset="0"/>
              </a:rPr>
              <a:t>, Matthew. (2004). High energy laser weapons: Technology overview. Proc SPIE. 5414. 10.1117/12.544529.</a:t>
            </a:r>
          </a:p>
          <a:p>
            <a:pPr marL="107145" indent="-107145"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Al-</a:t>
            </a:r>
            <a:r>
              <a:rPr lang="en-US" sz="600" dirty="0" err="1">
                <a:latin typeface="Calibri" panose="020F0502020204030204" pitchFamily="34" charset="0"/>
                <a:ea typeface="+mn-ea"/>
                <a:cs typeface="Arial" panose="020B0604020202020204" pitchFamily="34" charset="0"/>
              </a:rPr>
              <a:t>aish</a:t>
            </a:r>
            <a:r>
              <a:rPr lang="en-US" sz="600" dirty="0">
                <a:latin typeface="Calibri" panose="020F0502020204030204" pitchFamily="34" charset="0"/>
                <a:ea typeface="+mn-ea"/>
                <a:cs typeface="Arial" panose="020B0604020202020204" pitchFamily="34" charset="0"/>
              </a:rPr>
              <a:t>, </a:t>
            </a:r>
            <a:r>
              <a:rPr lang="en-US" sz="600" dirty="0" err="1">
                <a:latin typeface="Calibri" panose="020F0502020204030204" pitchFamily="34" charset="0"/>
                <a:ea typeface="+mn-ea"/>
                <a:cs typeface="Arial" panose="020B0604020202020204" pitchFamily="34" charset="0"/>
              </a:rPr>
              <a:t>Thair</a:t>
            </a:r>
            <a:r>
              <a:rPr lang="en-US" sz="600" dirty="0">
                <a:latin typeface="Calibri" panose="020F0502020204030204" pitchFamily="34" charset="0"/>
                <a:ea typeface="+mn-ea"/>
                <a:cs typeface="Arial" panose="020B0604020202020204" pitchFamily="34" charset="0"/>
              </a:rPr>
              <a:t>. (2015). Design and Analysis the Fiber Laser Weapon System FLWS. Advances in physics theories and applications. 47.</a:t>
            </a:r>
          </a:p>
          <a:p>
            <a:pPr marL="107145" indent="-107145" defTabSz="914181" eaLnBrk="1" fontAlgn="auto" hangingPunct="1">
              <a:spcBef>
                <a:spcPts val="0"/>
              </a:spcBef>
              <a:spcAft>
                <a:spcPts val="0"/>
              </a:spcAft>
              <a:buFont typeface="+mj-lt"/>
              <a:buAutoNum type="arabicPeriod"/>
              <a:defRPr/>
            </a:pPr>
            <a:r>
              <a:rPr lang="en-US" sz="600" dirty="0" err="1">
                <a:latin typeface="Calibri" panose="020F0502020204030204" pitchFamily="34" charset="0"/>
                <a:ea typeface="+mn-ea"/>
                <a:cs typeface="Arial" panose="020B0604020202020204" pitchFamily="34" charset="0"/>
              </a:rPr>
              <a:t>Roso</a:t>
            </a:r>
            <a:r>
              <a:rPr lang="en-US" sz="600" dirty="0">
                <a:latin typeface="Calibri" panose="020F0502020204030204" pitchFamily="34" charset="0"/>
                <a:ea typeface="+mn-ea"/>
                <a:cs typeface="Arial" panose="020B0604020202020204" pitchFamily="34" charset="0"/>
              </a:rPr>
              <a:t>, Nelson &amp; Moreira, Romero &amp; Oliveira, Jose. (2014). High Power Laser Weapons and Operational Implications. </a:t>
            </a:r>
            <a:r>
              <a:rPr lang="en-US" sz="600" dirty="0" err="1">
                <a:latin typeface="Calibri" panose="020F0502020204030204" pitchFamily="34" charset="0"/>
                <a:ea typeface="+mn-ea"/>
                <a:cs typeface="Arial" panose="020B0604020202020204" pitchFamily="34" charset="0"/>
              </a:rPr>
              <a:t>Jounal</a:t>
            </a:r>
            <a:r>
              <a:rPr lang="en-US" sz="600" dirty="0">
                <a:latin typeface="Calibri" panose="020F0502020204030204" pitchFamily="34" charset="0"/>
                <a:ea typeface="+mn-ea"/>
                <a:cs typeface="Arial" panose="020B0604020202020204" pitchFamily="34" charset="0"/>
              </a:rPr>
              <a:t> of Aerospace Technology and Management. Vol.6. 10.5028/jatm.v6i3.342.</a:t>
            </a:r>
          </a:p>
          <a:p>
            <a:pPr marL="107145" indent="-107145" defTabSz="914181" eaLnBrk="1" fontAlgn="auto" hangingPunct="1">
              <a:spcBef>
                <a:spcPts val="0"/>
              </a:spcBef>
              <a:spcAft>
                <a:spcPts val="0"/>
              </a:spcAft>
              <a:buFont typeface="+mj-lt"/>
              <a:buAutoNum type="arabicPeriod"/>
              <a:defRPr/>
            </a:pPr>
            <a:r>
              <a:rPr lang="en-US" sz="600" dirty="0" err="1">
                <a:latin typeface="Calibri" panose="020F0502020204030204" pitchFamily="34" charset="0"/>
                <a:ea typeface="+mn-ea"/>
                <a:cs typeface="Arial" panose="020B0604020202020204" pitchFamily="34" charset="0"/>
              </a:rPr>
              <a:t>Mizuyama</a:t>
            </a:r>
            <a:r>
              <a:rPr lang="en-US" sz="600" dirty="0">
                <a:latin typeface="Calibri" panose="020F0502020204030204" pitchFamily="34" charset="0"/>
                <a:ea typeface="+mn-ea"/>
                <a:cs typeface="Arial" panose="020B0604020202020204" pitchFamily="34" charset="0"/>
              </a:rPr>
              <a:t>, Y. (2017). How Does the Choice of Ray Tracing Algorithm Affect the Solution. [Blog] COMSOL Blog. Available at: https://www.comsol.co.in/blogs/how-does-the-choice-of-ray-tracing-algorithm-affect-the-solution/.</a:t>
            </a:r>
          </a:p>
          <a:p>
            <a:pPr marL="107145" indent="-107145"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Warren J. Smith (2008). Modern Optical Engineering - Fourth Edition. SPIE Press. DOI: 10.1036/0071476873</a:t>
            </a:r>
          </a:p>
          <a:p>
            <a:pPr marL="107145" indent="-107145" defTabSz="914181" eaLnBrk="1" fontAlgn="auto" hangingPunct="1">
              <a:spcBef>
                <a:spcPts val="0"/>
              </a:spcBef>
              <a:spcAft>
                <a:spcPts val="0"/>
              </a:spcAft>
              <a:buFont typeface="+mj-lt"/>
              <a:buAutoNum type="arabicPeriod"/>
              <a:defRPr/>
            </a:pPr>
            <a:r>
              <a:rPr lang="en-US" sz="600" dirty="0">
                <a:latin typeface="Calibri" panose="020F0502020204030204" pitchFamily="34" charset="0"/>
                <a:ea typeface="+mn-ea"/>
                <a:cs typeface="Arial" panose="020B0604020202020204" pitchFamily="34" charset="0"/>
              </a:rPr>
              <a:t>[7] Rudolf </a:t>
            </a:r>
            <a:r>
              <a:rPr lang="en-US" sz="600" dirty="0" err="1">
                <a:latin typeface="Calibri" panose="020F0502020204030204" pitchFamily="34" charset="0"/>
                <a:ea typeface="+mn-ea"/>
                <a:cs typeface="Arial" panose="020B0604020202020204" pitchFamily="34" charset="0"/>
              </a:rPr>
              <a:t>Kingslake</a:t>
            </a:r>
            <a:r>
              <a:rPr lang="en-US" sz="600" dirty="0">
                <a:latin typeface="Calibri" panose="020F0502020204030204" pitchFamily="34" charset="0"/>
                <a:ea typeface="+mn-ea"/>
                <a:cs typeface="Arial" panose="020B0604020202020204" pitchFamily="34" charset="0"/>
              </a:rPr>
              <a:t> &amp; R. Barry Johnson (2010). Lens Design Fundamentals - Second Edition. SPIE ISBN: 9780819479396.</a:t>
            </a:r>
          </a:p>
        </p:txBody>
      </p:sp>
      <p:sp>
        <p:nvSpPr>
          <p:cNvPr id="4136" name="TextBox 25"/>
          <p:cNvSpPr txBox="1">
            <a:spLocks noChangeArrowheads="1"/>
          </p:cNvSpPr>
          <p:nvPr/>
        </p:nvSpPr>
        <p:spPr bwMode="auto">
          <a:xfrm>
            <a:off x="4004811" y="2310518"/>
            <a:ext cx="2035809"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4 </a:t>
            </a:r>
            <a:r>
              <a:rPr lang="en-US" altLang="en-US" sz="800" dirty="0">
                <a:cs typeface="Arial" panose="020B0604020202020204" pitchFamily="34" charset="0"/>
              </a:rPr>
              <a:t> Ray Trajectory w/o and with Algorithm</a:t>
            </a:r>
          </a:p>
        </p:txBody>
      </p:sp>
      <p:sp>
        <p:nvSpPr>
          <p:cNvPr id="25" name="TextBox 3"/>
          <p:cNvSpPr txBox="1">
            <a:spLocks noChangeArrowheads="1"/>
          </p:cNvSpPr>
          <p:nvPr/>
        </p:nvSpPr>
        <p:spPr bwMode="auto">
          <a:xfrm>
            <a:off x="-228600" y="243751"/>
            <a:ext cx="7315200" cy="1137361"/>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defRPr/>
            </a:pPr>
            <a:r>
              <a:rPr lang="en-US" sz="1800" b="1" dirty="0">
                <a:latin typeface="Calibri" panose="020F0502020204030204" pitchFamily="34" charset="0"/>
                <a:ea typeface="+mn-ea"/>
                <a:cs typeface="Arial" panose="020B0604020202020204" pitchFamily="34" charset="0"/>
              </a:rPr>
              <a:t>Optimizing and Improving the Flux Intensity in a Reflective type </a:t>
            </a:r>
          </a:p>
          <a:p>
            <a:pPr algn="ctr" defTabSz="913916" eaLnBrk="1" hangingPunct="1">
              <a:defRPr/>
            </a:pPr>
            <a:r>
              <a:rPr lang="en-US" sz="1800" b="1" dirty="0">
                <a:latin typeface="Calibri" panose="020F0502020204030204" pitchFamily="34" charset="0"/>
                <a:ea typeface="+mn-ea"/>
                <a:cs typeface="Arial" panose="020B0604020202020204" pitchFamily="34" charset="0"/>
              </a:rPr>
              <a:t>Laser Focusing System</a:t>
            </a:r>
          </a:p>
          <a:p>
            <a:pPr algn="ctr" defTabSz="913916" eaLnBrk="1" hangingPunct="1">
              <a:defRPr/>
            </a:pPr>
            <a:endParaRPr lang="en-US" sz="833" dirty="0">
              <a:latin typeface="Calibri" panose="020F0502020204030204" pitchFamily="34" charset="0"/>
              <a:ea typeface="+mn-ea"/>
              <a:cs typeface="Arial" panose="020B0604020202020204" pitchFamily="34" charset="0"/>
            </a:endParaRPr>
          </a:p>
          <a:p>
            <a:pPr algn="ctr" defTabSz="913916" eaLnBrk="1" hangingPunct="1">
              <a:defRPr/>
            </a:pPr>
            <a:r>
              <a:rPr lang="en-US" sz="1000" dirty="0">
                <a:latin typeface="Calibri" panose="020F0502020204030204" pitchFamily="34" charset="0"/>
                <a:ea typeface="+mn-ea"/>
                <a:cs typeface="Arial" panose="020B0604020202020204" pitchFamily="34" charset="0"/>
              </a:rPr>
              <a:t>Rufus Patrick, </a:t>
            </a:r>
            <a:r>
              <a:rPr lang="en-US" sz="1000" dirty="0">
                <a:latin typeface="Calibri" panose="020F0502020204030204" pitchFamily="34" charset="0"/>
                <a:cs typeface="Arial" panose="020B0604020202020204" pitchFamily="34" charset="0"/>
              </a:rPr>
              <a:t>Ashok Sharma</a:t>
            </a:r>
            <a:endParaRPr lang="en-US" sz="1000" baseline="30000" dirty="0">
              <a:latin typeface="Calibri" panose="020F0502020204030204" pitchFamily="34" charset="0"/>
              <a:ea typeface="+mn-ea"/>
              <a:cs typeface="Arial" panose="020B0604020202020204" pitchFamily="34" charset="0"/>
            </a:endParaRPr>
          </a:p>
          <a:p>
            <a:pPr marL="190455" indent="-190455" algn="ctr" defTabSz="913916" eaLnBrk="1" hangingPunct="1">
              <a:defRPr/>
            </a:pPr>
            <a:r>
              <a:rPr lang="en-US" sz="1000" dirty="0">
                <a:latin typeface="Calibri" panose="020F0502020204030204" pitchFamily="34" charset="0"/>
                <a:ea typeface="+mn-ea"/>
                <a:cs typeface="Arial" panose="020B0604020202020204" pitchFamily="34" charset="0"/>
              </a:rPr>
              <a:t>PTDC, Larsen &amp; Toubro, Powai, India </a:t>
            </a:r>
          </a:p>
          <a:p>
            <a:pPr marL="190455" indent="-190455" algn="ctr" defTabSz="913916" eaLnBrk="1" hangingPunct="1">
              <a:defRPr/>
            </a:pPr>
            <a:endParaRPr lang="en-US" sz="833" dirty="0">
              <a:latin typeface="Calibri" panose="020F0502020204030204" pitchFamily="34" charset="0"/>
              <a:ea typeface="+mn-ea"/>
              <a:cs typeface="Arial" panose="020B0604020202020204" pitchFamily="34" charset="0"/>
            </a:endParaRPr>
          </a:p>
        </p:txBody>
      </p:sp>
      <p:sp>
        <p:nvSpPr>
          <p:cNvPr id="2" name="Rectangle 1"/>
          <p:cNvSpPr>
            <a:spLocks/>
          </p:cNvSpPr>
          <p:nvPr/>
        </p:nvSpPr>
        <p:spPr>
          <a:xfrm>
            <a:off x="163006" y="240206"/>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12" name="Picture 11">
            <a:extLst>
              <a:ext uri="{FF2B5EF4-FFF2-40B4-BE49-F238E27FC236}">
                <a16:creationId xmlns:a16="http://schemas.microsoft.com/office/drawing/2014/main" id="{52C6DCEA-5EB9-453F-9691-CEBEA832061A}"/>
              </a:ext>
            </a:extLst>
          </p:cNvPr>
          <p:cNvPicPr>
            <a:picLocks noChangeAspect="1"/>
          </p:cNvPicPr>
          <p:nvPr/>
        </p:nvPicPr>
        <p:blipFill>
          <a:blip r:embed="rId3"/>
          <a:stretch>
            <a:fillRect/>
          </a:stretch>
        </p:blipFill>
        <p:spPr>
          <a:xfrm>
            <a:off x="544532" y="4492749"/>
            <a:ext cx="1361154" cy="834894"/>
          </a:xfrm>
          <a:prstGeom prst="rect">
            <a:avLst/>
          </a:prstGeom>
        </p:spPr>
      </p:pic>
      <p:pic>
        <p:nvPicPr>
          <p:cNvPr id="14" name="Picture 13">
            <a:extLst>
              <a:ext uri="{FF2B5EF4-FFF2-40B4-BE49-F238E27FC236}">
                <a16:creationId xmlns:a16="http://schemas.microsoft.com/office/drawing/2014/main" id="{C07E54D9-C22B-4292-B5FF-8E63779CEEE6}"/>
              </a:ext>
            </a:extLst>
          </p:cNvPr>
          <p:cNvPicPr>
            <a:picLocks noChangeAspect="1"/>
          </p:cNvPicPr>
          <p:nvPr/>
        </p:nvPicPr>
        <p:blipFill>
          <a:blip r:embed="rId4"/>
          <a:stretch>
            <a:fillRect/>
          </a:stretch>
        </p:blipFill>
        <p:spPr>
          <a:xfrm>
            <a:off x="1948681" y="4458495"/>
            <a:ext cx="1200143" cy="925908"/>
          </a:xfrm>
          <a:prstGeom prst="rect">
            <a:avLst/>
          </a:prstGeom>
        </p:spPr>
      </p:pic>
      <p:sp>
        <p:nvSpPr>
          <p:cNvPr id="38" name="TextBox 27">
            <a:extLst>
              <a:ext uri="{FF2B5EF4-FFF2-40B4-BE49-F238E27FC236}">
                <a16:creationId xmlns:a16="http://schemas.microsoft.com/office/drawing/2014/main" id="{39058261-44BE-4805-AC74-5BABE43C2833}"/>
              </a:ext>
            </a:extLst>
          </p:cNvPr>
          <p:cNvSpPr txBox="1">
            <a:spLocks noChangeArrowheads="1"/>
          </p:cNvSpPr>
          <p:nvPr/>
        </p:nvSpPr>
        <p:spPr bwMode="auto">
          <a:xfrm>
            <a:off x="388190" y="5367126"/>
            <a:ext cx="1468346"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800" b="1" dirty="0">
                <a:latin typeface="Calibri" panose="020F0502020204030204" pitchFamily="34" charset="0"/>
                <a:cs typeface="Arial" panose="020B0604020202020204" pitchFamily="34" charset="0"/>
              </a:rPr>
              <a:t>Figure 1</a:t>
            </a:r>
            <a:r>
              <a:rPr lang="en-US" altLang="en-US" sz="800" dirty="0">
                <a:latin typeface="Calibri" panose="020F0502020204030204" pitchFamily="34" charset="0"/>
                <a:cs typeface="Arial" panose="020B0604020202020204" pitchFamily="34" charset="0"/>
              </a:rPr>
              <a:t>. Schematic Model of LFCS</a:t>
            </a:r>
          </a:p>
        </p:txBody>
      </p:sp>
      <p:sp>
        <p:nvSpPr>
          <p:cNvPr id="39" name="TextBox 27">
            <a:extLst>
              <a:ext uri="{FF2B5EF4-FFF2-40B4-BE49-F238E27FC236}">
                <a16:creationId xmlns:a16="http://schemas.microsoft.com/office/drawing/2014/main" id="{E19543FA-82CE-480D-B47A-9F9ECF96C06E}"/>
              </a:ext>
            </a:extLst>
          </p:cNvPr>
          <p:cNvSpPr txBox="1">
            <a:spLocks noChangeArrowheads="1"/>
          </p:cNvSpPr>
          <p:nvPr/>
        </p:nvSpPr>
        <p:spPr bwMode="auto">
          <a:xfrm>
            <a:off x="1882704" y="5357639"/>
            <a:ext cx="1593379"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800" b="1" dirty="0">
                <a:latin typeface="Calibri" panose="020F0502020204030204" pitchFamily="34" charset="0"/>
                <a:cs typeface="Arial" panose="020B0604020202020204" pitchFamily="34" charset="0"/>
              </a:rPr>
              <a:t>Figure 2</a:t>
            </a:r>
            <a:r>
              <a:rPr lang="en-US" altLang="en-US" sz="800" dirty="0">
                <a:latin typeface="Calibri" panose="020F0502020204030204" pitchFamily="34" charset="0"/>
                <a:cs typeface="Arial" panose="020B0604020202020204" pitchFamily="34" charset="0"/>
              </a:rPr>
              <a:t>. Mesh of the Primary Mirror </a:t>
            </a:r>
          </a:p>
        </p:txBody>
      </p:sp>
      <p:sp>
        <p:nvSpPr>
          <p:cNvPr id="41" name="TextBox 7">
            <a:extLst>
              <a:ext uri="{FF2B5EF4-FFF2-40B4-BE49-F238E27FC236}">
                <a16:creationId xmlns:a16="http://schemas.microsoft.com/office/drawing/2014/main" id="{9D92EE89-B939-417A-8E68-5D453A426101}"/>
              </a:ext>
            </a:extLst>
          </p:cNvPr>
          <p:cNvSpPr txBox="1">
            <a:spLocks noChangeArrowheads="1"/>
          </p:cNvSpPr>
          <p:nvPr/>
        </p:nvSpPr>
        <p:spPr bwMode="auto">
          <a:xfrm>
            <a:off x="367310" y="5596953"/>
            <a:ext cx="3134009" cy="26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Figure 3 shows the Governing equation for a ray tracing simulation. </a:t>
            </a: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r>
              <a:rPr lang="en-US" altLang="en-US" sz="1100" dirty="0">
                <a:latin typeface="Calibri" panose="020F0502020204030204" pitchFamily="34" charset="0"/>
                <a:ea typeface="Cambria" charset="0"/>
                <a:cs typeface="Arial" panose="020B0604020202020204" pitchFamily="34" charset="0"/>
              </a:rPr>
              <a:t>The Mirror’s reflecting Boundary were meshed using a mapped mesh and the same was swept over their respective domains. The fine mapped mesh on the Primary Mirror is shown in Figure 2. The Reflecting Surfaces and the Laser beam were modelled using the mirror function and release from grid under Geometric Optics respectively.</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91FD11AC-4E05-4FEB-8CA3-3B8DF18666EA}"/>
              </a:ext>
            </a:extLst>
          </p:cNvPr>
          <p:cNvPicPr>
            <a:picLocks noChangeAspect="1"/>
          </p:cNvPicPr>
          <p:nvPr/>
        </p:nvPicPr>
        <p:blipFill rotWithShape="1">
          <a:blip r:embed="rId5"/>
          <a:srcRect l="5078" t="17205" r="13121" b="9753"/>
          <a:stretch/>
        </p:blipFill>
        <p:spPr>
          <a:xfrm>
            <a:off x="571964" y="6006450"/>
            <a:ext cx="1602597" cy="410258"/>
          </a:xfrm>
          <a:prstGeom prst="rect">
            <a:avLst/>
          </a:prstGeom>
        </p:spPr>
      </p:pic>
      <p:sp>
        <p:nvSpPr>
          <p:cNvPr id="44" name="TextBox 27">
            <a:extLst>
              <a:ext uri="{FF2B5EF4-FFF2-40B4-BE49-F238E27FC236}">
                <a16:creationId xmlns:a16="http://schemas.microsoft.com/office/drawing/2014/main" id="{10F6E701-4B21-4B4D-A00F-B2F2CA59D070}"/>
              </a:ext>
            </a:extLst>
          </p:cNvPr>
          <p:cNvSpPr txBox="1">
            <a:spLocks noChangeArrowheads="1"/>
          </p:cNvSpPr>
          <p:nvPr/>
        </p:nvSpPr>
        <p:spPr bwMode="auto">
          <a:xfrm>
            <a:off x="978867" y="6586653"/>
            <a:ext cx="1939627"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800" b="1" dirty="0">
                <a:latin typeface="Calibri" panose="020F0502020204030204" pitchFamily="34" charset="0"/>
                <a:cs typeface="Arial" panose="020B0604020202020204" pitchFamily="34" charset="0"/>
              </a:rPr>
              <a:t>Figure 3</a:t>
            </a:r>
            <a:r>
              <a:rPr lang="en-US" altLang="en-US" sz="800" dirty="0">
                <a:latin typeface="Calibri" panose="020F0502020204030204" pitchFamily="34" charset="0"/>
                <a:cs typeface="Arial" panose="020B0604020202020204" pitchFamily="34" charset="0"/>
              </a:rPr>
              <a:t>. Governing Equations for Ray Tracing</a:t>
            </a:r>
          </a:p>
        </p:txBody>
      </p:sp>
      <p:pic>
        <p:nvPicPr>
          <p:cNvPr id="23" name="Picture 22">
            <a:extLst>
              <a:ext uri="{FF2B5EF4-FFF2-40B4-BE49-F238E27FC236}">
                <a16:creationId xmlns:a16="http://schemas.microsoft.com/office/drawing/2014/main" id="{40CD7B51-EC7C-4CD8-9337-C24E83DB94ED}"/>
              </a:ext>
            </a:extLst>
          </p:cNvPr>
          <p:cNvPicPr>
            <a:picLocks noChangeAspect="1"/>
          </p:cNvPicPr>
          <p:nvPr/>
        </p:nvPicPr>
        <p:blipFill rotWithShape="1">
          <a:blip r:embed="rId6"/>
          <a:srcRect r="30926"/>
          <a:stretch/>
        </p:blipFill>
        <p:spPr>
          <a:xfrm>
            <a:off x="2401075" y="6026940"/>
            <a:ext cx="732268" cy="532868"/>
          </a:xfrm>
          <a:prstGeom prst="rect">
            <a:avLst/>
          </a:prstGeom>
        </p:spPr>
      </p:pic>
      <p:pic>
        <p:nvPicPr>
          <p:cNvPr id="31" name="Picture 30">
            <a:extLst>
              <a:ext uri="{FF2B5EF4-FFF2-40B4-BE49-F238E27FC236}">
                <a16:creationId xmlns:a16="http://schemas.microsoft.com/office/drawing/2014/main" id="{49E180CF-8ABF-4FB6-951D-A0CCD3D397C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3731469" y="1384187"/>
            <a:ext cx="1143000" cy="914400"/>
          </a:xfrm>
          <a:prstGeom prst="rect">
            <a:avLst/>
          </a:prstGeom>
        </p:spPr>
      </p:pic>
      <p:pic>
        <p:nvPicPr>
          <p:cNvPr id="32" name="Picture 31">
            <a:extLst>
              <a:ext uri="{FF2B5EF4-FFF2-40B4-BE49-F238E27FC236}">
                <a16:creationId xmlns:a16="http://schemas.microsoft.com/office/drawing/2014/main" id="{4E917881-0BDF-44A7-9036-FFB5B2C20C78}"/>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5093449" y="1390599"/>
            <a:ext cx="1143000" cy="914400"/>
          </a:xfrm>
          <a:prstGeom prst="rect">
            <a:avLst/>
          </a:prstGeom>
        </p:spPr>
      </p:pic>
      <p:pic>
        <p:nvPicPr>
          <p:cNvPr id="33" name="Picture 32">
            <a:extLst>
              <a:ext uri="{FF2B5EF4-FFF2-40B4-BE49-F238E27FC236}">
                <a16:creationId xmlns:a16="http://schemas.microsoft.com/office/drawing/2014/main" id="{58628EED-184E-4D00-9E62-408AD61E62AE}"/>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80659" y="2487383"/>
            <a:ext cx="1371600" cy="914400"/>
          </a:xfrm>
          <a:prstGeom prst="rect">
            <a:avLst/>
          </a:prstGeom>
          <a:noFill/>
          <a:ln>
            <a:noFill/>
          </a:ln>
        </p:spPr>
      </p:pic>
      <p:pic>
        <p:nvPicPr>
          <p:cNvPr id="34" name="Picture 33">
            <a:extLst>
              <a:ext uri="{FF2B5EF4-FFF2-40B4-BE49-F238E27FC236}">
                <a16:creationId xmlns:a16="http://schemas.microsoft.com/office/drawing/2014/main" id="{01B39987-6EB0-4A84-8426-AB77460394AB}"/>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153687" y="2487383"/>
            <a:ext cx="1371600" cy="914400"/>
          </a:xfrm>
          <a:prstGeom prst="rect">
            <a:avLst/>
          </a:prstGeom>
          <a:noFill/>
          <a:ln>
            <a:noFill/>
          </a:ln>
        </p:spPr>
      </p:pic>
      <p:pic>
        <p:nvPicPr>
          <p:cNvPr id="35" name="Picture 34">
            <a:extLst>
              <a:ext uri="{FF2B5EF4-FFF2-40B4-BE49-F238E27FC236}">
                <a16:creationId xmlns:a16="http://schemas.microsoft.com/office/drawing/2014/main" id="{F15F66FB-59AC-4A97-A139-258B2003A8ED}"/>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721848" y="3595726"/>
            <a:ext cx="1371600" cy="914400"/>
          </a:xfrm>
          <a:prstGeom prst="rect">
            <a:avLst/>
          </a:prstGeom>
          <a:noFill/>
          <a:ln>
            <a:noFill/>
          </a:ln>
        </p:spPr>
      </p:pic>
      <p:pic>
        <p:nvPicPr>
          <p:cNvPr id="37" name="Picture 36">
            <a:extLst>
              <a:ext uri="{FF2B5EF4-FFF2-40B4-BE49-F238E27FC236}">
                <a16:creationId xmlns:a16="http://schemas.microsoft.com/office/drawing/2014/main" id="{BDC632B3-DFD7-41AC-A1B4-1068DDBDD41F}"/>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137491" y="3595726"/>
            <a:ext cx="1371600" cy="914400"/>
          </a:xfrm>
          <a:prstGeom prst="rect">
            <a:avLst/>
          </a:prstGeom>
          <a:noFill/>
          <a:ln>
            <a:noFill/>
          </a:ln>
        </p:spPr>
      </p:pic>
      <p:pic>
        <p:nvPicPr>
          <p:cNvPr id="42" name="Picture 41">
            <a:extLst>
              <a:ext uri="{FF2B5EF4-FFF2-40B4-BE49-F238E27FC236}">
                <a16:creationId xmlns:a16="http://schemas.microsoft.com/office/drawing/2014/main" id="{3714699F-75D0-4DF9-9101-62B7A348E287}"/>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660190" y="4674453"/>
            <a:ext cx="1371600" cy="914400"/>
          </a:xfrm>
          <a:prstGeom prst="rect">
            <a:avLst/>
          </a:prstGeom>
          <a:noFill/>
          <a:ln>
            <a:noFill/>
          </a:ln>
        </p:spPr>
      </p:pic>
      <p:pic>
        <p:nvPicPr>
          <p:cNvPr id="43" name="Picture 42">
            <a:extLst>
              <a:ext uri="{FF2B5EF4-FFF2-40B4-BE49-F238E27FC236}">
                <a16:creationId xmlns:a16="http://schemas.microsoft.com/office/drawing/2014/main" id="{D0DE4D0A-2402-4718-88DB-40F6ABCF54F9}"/>
              </a:ext>
            </a:extLst>
          </p:cNvPr>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052259" y="4676062"/>
            <a:ext cx="1371600" cy="914400"/>
          </a:xfrm>
          <a:prstGeom prst="rect">
            <a:avLst/>
          </a:prstGeom>
          <a:noFill/>
          <a:ln>
            <a:noFill/>
          </a:ln>
        </p:spPr>
      </p:pic>
      <p:sp>
        <p:nvSpPr>
          <p:cNvPr id="84" name="TextBox 25">
            <a:extLst>
              <a:ext uri="{FF2B5EF4-FFF2-40B4-BE49-F238E27FC236}">
                <a16:creationId xmlns:a16="http://schemas.microsoft.com/office/drawing/2014/main" id="{8BF20449-7B9F-41FA-AFFD-483DA326F6E0}"/>
              </a:ext>
            </a:extLst>
          </p:cNvPr>
          <p:cNvSpPr txBox="1">
            <a:spLocks noChangeArrowheads="1"/>
          </p:cNvSpPr>
          <p:nvPr/>
        </p:nvSpPr>
        <p:spPr bwMode="auto">
          <a:xfrm>
            <a:off x="4084371" y="3459360"/>
            <a:ext cx="2018175"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5 </a:t>
            </a:r>
            <a:r>
              <a:rPr lang="en-US" altLang="en-US" sz="800" dirty="0">
                <a:cs typeface="Arial" panose="020B0604020202020204" pitchFamily="34" charset="0"/>
              </a:rPr>
              <a:t> Poincare Map w/o and with Algorithm</a:t>
            </a:r>
          </a:p>
        </p:txBody>
      </p:sp>
      <p:sp>
        <p:nvSpPr>
          <p:cNvPr id="85" name="TextBox 25">
            <a:extLst>
              <a:ext uri="{FF2B5EF4-FFF2-40B4-BE49-F238E27FC236}">
                <a16:creationId xmlns:a16="http://schemas.microsoft.com/office/drawing/2014/main" id="{49A115A7-27F4-4056-8663-ED0B0A5F6CE8}"/>
              </a:ext>
            </a:extLst>
          </p:cNvPr>
          <p:cNvSpPr txBox="1">
            <a:spLocks noChangeArrowheads="1"/>
          </p:cNvSpPr>
          <p:nvPr/>
        </p:nvSpPr>
        <p:spPr bwMode="auto">
          <a:xfrm>
            <a:off x="4252808" y="4521117"/>
            <a:ext cx="1801769"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6 </a:t>
            </a:r>
            <a:r>
              <a:rPr lang="en-US" altLang="en-US" sz="800" dirty="0">
                <a:cs typeface="Arial" panose="020B0604020202020204" pitchFamily="34" charset="0"/>
              </a:rPr>
              <a:t> Hot Spot w/o and with Algorithm</a:t>
            </a:r>
          </a:p>
        </p:txBody>
      </p:sp>
      <p:sp>
        <p:nvSpPr>
          <p:cNvPr id="86" name="TextBox 25">
            <a:extLst>
              <a:ext uri="{FF2B5EF4-FFF2-40B4-BE49-F238E27FC236}">
                <a16:creationId xmlns:a16="http://schemas.microsoft.com/office/drawing/2014/main" id="{DF51C56B-32EE-4044-9659-C098A23FE0C4}"/>
              </a:ext>
            </a:extLst>
          </p:cNvPr>
          <p:cNvSpPr txBox="1">
            <a:spLocks noChangeArrowheads="1"/>
          </p:cNvSpPr>
          <p:nvPr/>
        </p:nvSpPr>
        <p:spPr bwMode="auto">
          <a:xfrm>
            <a:off x="4083919" y="5603859"/>
            <a:ext cx="2173667"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7 </a:t>
            </a:r>
            <a:r>
              <a:rPr lang="en-US" altLang="en-US" sz="800" dirty="0">
                <a:cs typeface="Arial" panose="020B0604020202020204" pitchFamily="34" charset="0"/>
              </a:rPr>
              <a:t> Temperature Plot w/o and with Algorithm</a:t>
            </a:r>
          </a:p>
        </p:txBody>
      </p:sp>
      <p:sp>
        <p:nvSpPr>
          <p:cNvPr id="46" name="TextBox 27">
            <a:extLst>
              <a:ext uri="{FF2B5EF4-FFF2-40B4-BE49-F238E27FC236}">
                <a16:creationId xmlns:a16="http://schemas.microsoft.com/office/drawing/2014/main" id="{065272F6-AA2B-4F95-AA9D-929AE814C724}"/>
              </a:ext>
            </a:extLst>
          </p:cNvPr>
          <p:cNvSpPr txBox="1">
            <a:spLocks noChangeArrowheads="1"/>
          </p:cNvSpPr>
          <p:nvPr/>
        </p:nvSpPr>
        <p:spPr bwMode="auto">
          <a:xfrm>
            <a:off x="4124358" y="5812320"/>
            <a:ext cx="1962070" cy="14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800" b="1" dirty="0">
                <a:latin typeface="Calibri" panose="020F0502020204030204" pitchFamily="34" charset="0"/>
                <a:cs typeface="Arial" panose="020B0604020202020204" pitchFamily="34" charset="0"/>
              </a:rPr>
              <a:t>Table 1</a:t>
            </a:r>
            <a:r>
              <a:rPr lang="en-US" altLang="en-US" sz="800" dirty="0">
                <a:latin typeface="Calibri" panose="020F0502020204030204" pitchFamily="34" charset="0"/>
                <a:cs typeface="Arial" panose="020B0604020202020204" pitchFamily="34" charset="0"/>
              </a:rPr>
              <a:t>. Spot Analysis w/o and with Algorithm</a:t>
            </a:r>
          </a:p>
        </p:txBody>
      </p:sp>
      <p:graphicFrame>
        <p:nvGraphicFramePr>
          <p:cNvPr id="47" name="Table 46">
            <a:extLst>
              <a:ext uri="{FF2B5EF4-FFF2-40B4-BE49-F238E27FC236}">
                <a16:creationId xmlns:a16="http://schemas.microsoft.com/office/drawing/2014/main" id="{0AF64C11-66B3-43D0-8CC1-2587FF5B9A14}"/>
              </a:ext>
            </a:extLst>
          </p:cNvPr>
          <p:cNvGraphicFramePr>
            <a:graphicFrameLocks noGrp="1"/>
          </p:cNvGraphicFramePr>
          <p:nvPr>
            <p:extLst>
              <p:ext uri="{D42A27DB-BD31-4B8C-83A1-F6EECF244321}">
                <p14:modId xmlns:p14="http://schemas.microsoft.com/office/powerpoint/2010/main" val="1712081537"/>
              </p:ext>
            </p:extLst>
          </p:nvPr>
        </p:nvGraphicFramePr>
        <p:xfrm>
          <a:off x="3678198" y="6013574"/>
          <a:ext cx="2830500" cy="783971"/>
        </p:xfrm>
        <a:graphic>
          <a:graphicData uri="http://schemas.openxmlformats.org/drawingml/2006/table">
            <a:tbl>
              <a:tblPr firstRow="1" firstCol="1" bandRow="1"/>
              <a:tblGrid>
                <a:gridCol w="646128">
                  <a:extLst>
                    <a:ext uri="{9D8B030D-6E8A-4147-A177-3AD203B41FA5}">
                      <a16:colId xmlns:a16="http://schemas.microsoft.com/office/drawing/2014/main" val="448130604"/>
                    </a:ext>
                  </a:extLst>
                </a:gridCol>
                <a:gridCol w="590371">
                  <a:extLst>
                    <a:ext uri="{9D8B030D-6E8A-4147-A177-3AD203B41FA5}">
                      <a16:colId xmlns:a16="http://schemas.microsoft.com/office/drawing/2014/main" val="365390237"/>
                    </a:ext>
                  </a:extLst>
                </a:gridCol>
                <a:gridCol w="590371">
                  <a:extLst>
                    <a:ext uri="{9D8B030D-6E8A-4147-A177-3AD203B41FA5}">
                      <a16:colId xmlns:a16="http://schemas.microsoft.com/office/drawing/2014/main" val="3745469259"/>
                    </a:ext>
                  </a:extLst>
                </a:gridCol>
                <a:gridCol w="354223">
                  <a:extLst>
                    <a:ext uri="{9D8B030D-6E8A-4147-A177-3AD203B41FA5}">
                      <a16:colId xmlns:a16="http://schemas.microsoft.com/office/drawing/2014/main" val="2306527226"/>
                    </a:ext>
                  </a:extLst>
                </a:gridCol>
                <a:gridCol w="649407">
                  <a:extLst>
                    <a:ext uri="{9D8B030D-6E8A-4147-A177-3AD203B41FA5}">
                      <a16:colId xmlns:a16="http://schemas.microsoft.com/office/drawing/2014/main" val="696756492"/>
                    </a:ext>
                  </a:extLst>
                </a:gridCol>
              </a:tblGrid>
              <a:tr h="279400">
                <a:tc>
                  <a:txBody>
                    <a:bodyPr/>
                    <a:lstStyle/>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Parameters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Without Algorithm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With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Algorithm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Unit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b="1">
                          <a:effectLst/>
                          <a:latin typeface="Calibri Light" panose="020F0302020204030204" pitchFamily="34" charset="0"/>
                          <a:ea typeface="Calibri" panose="020F0502020204030204" pitchFamily="34" charset="0"/>
                          <a:cs typeface="Times New Roman" panose="02020603050405020304" pitchFamily="18" charset="0"/>
                        </a:rPr>
                        <a:t>Δ Change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0965842"/>
                  </a:ext>
                </a:extLst>
              </a:tr>
              <a:tr h="0">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Max Width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15.5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mm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 ↓   71.6%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650396876"/>
                  </a:ext>
                </a:extLst>
              </a:tr>
              <a:tr h="0">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Max Height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36.8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26.85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mm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 ↓    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282177687"/>
                  </a:ext>
                </a:extLst>
              </a:tr>
              <a:tr h="0">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Max Flux</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16.7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1.78e</a:t>
                      </a:r>
                      <a:r>
                        <a:rPr lang="en-US" sz="800" baseline="30000">
                          <a:effectLst/>
                          <a:latin typeface="Calibri Light" panose="020F0302020204030204" pitchFamily="34" charset="0"/>
                          <a:ea typeface="Calibri" panose="020F0502020204030204" pitchFamily="34"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Calibri Light" panose="020F0302020204030204" pitchFamily="34" charset="0"/>
                          <a:ea typeface="Calibri" panose="020F0502020204030204" pitchFamily="34" charset="0"/>
                          <a:cs typeface="Times New Roman" panose="02020603050405020304" pitchFamily="18" charset="0"/>
                        </a:rPr>
                        <a:t>kW/cm</a:t>
                      </a:r>
                      <a:r>
                        <a:rPr lang="en-US" sz="800" baseline="30000">
                          <a:effectLst/>
                          <a:latin typeface="Calibri Light" panose="020F0302020204030204" pitchFamily="34" charset="0"/>
                          <a:ea typeface="Calibri" panose="020F0502020204030204" pitchFamily="34"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800" dirty="0">
                          <a:effectLst/>
                          <a:latin typeface="Calibri Light" panose="020F0302020204030204" pitchFamily="34" charset="0"/>
                          <a:ea typeface="Calibri" panose="020F0502020204030204" pitchFamily="34" charset="0"/>
                          <a:cs typeface="Times New Roman" panose="02020603050405020304" pitchFamily="18" charset="0"/>
                        </a:rPr>
                        <a:t> ↑  106.6x</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6811911"/>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688</Words>
  <Application>Microsoft Office PowerPoint</Application>
  <PresentationFormat>A4 Paper (210x297 mm)</PresentationFormat>
  <Paragraphs>56</Paragraphs>
  <Slides>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2020-08-31T12:51:53Z</dcterms:modified>
</cp:coreProperties>
</file>