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7" r:id="rId10"/>
    <p:sldId id="268" r:id="rId11"/>
    <p:sldId id="263" r:id="rId12"/>
    <p:sldId id="265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301" y="3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B0D93D-9E58-4FE1-943C-DC7A38DF2AD1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3C9A3-6CA0-492A-8264-9C728B991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01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The magnitude of this Positive Focal shift depends mainly on the </a:t>
            </a: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Freshnel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number of the Reflector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3C9A3-6CA0-492A-8264-9C728B9914B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543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3C9A3-6CA0-492A-8264-9C728B9914B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607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3C9A3-6CA0-492A-8264-9C728B9914B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003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3C9A3-6CA0-492A-8264-9C728B9914B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356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3C9A3-6CA0-492A-8264-9C728B9914B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5401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3C9A3-6CA0-492A-8264-9C728B9914B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3658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3C9A3-6CA0-492A-8264-9C728B9914B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788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3C9A3-6CA0-492A-8264-9C728B9914B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0798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3C9A3-6CA0-492A-8264-9C728B9914B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653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782E7-C9FB-423F-AF75-649994A304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9CCB5A-98E1-4C99-8B46-5F3848E1CB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8BDAC-E5B3-4C9F-929F-106F62E08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67DFF-0833-4302-BEBD-110EB658DD95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A48D06-E953-424E-BE54-A97123EEE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BFB9B-7466-4D86-97B1-706B03F30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6B0B-C854-4363-B3CD-ED713A3FF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882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09EE6-7CCA-4D5C-9F2A-5F5B64058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24C1BC-9147-4BAF-A80B-70F904716A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C0C748-E837-44A0-8DFF-3884E574E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67DFF-0833-4302-BEBD-110EB658DD95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F2911-A53A-473B-B735-65F61FBAD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770223-E786-4849-BD90-C1AF89A9C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6B0B-C854-4363-B3CD-ED713A3FF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698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8666D1-A5F3-433C-A9F0-241293FA14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094A24-C0DD-447A-BD90-1B0B989CFC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791C5-0747-4447-B3F5-52D0CFC73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67DFF-0833-4302-BEBD-110EB658DD95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08250-4EAB-4707-A028-39326279E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1F3A8-2D44-400F-9865-8E3007C03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6B0B-C854-4363-B3CD-ED713A3FF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504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12D49-7C70-49C1-B559-0BE5DCB8C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94DB4A-F4A4-4311-9E7D-ADC08B5D1F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E3155-837D-460A-BE25-DD78E0A04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67DFF-0833-4302-BEBD-110EB658DD95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5B1CC-3461-4886-AA0F-3A7936EB0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3AB0D-169B-457A-8C37-447D1A567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6B0B-C854-4363-B3CD-ED713A3FF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878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ED20C-9C7D-4951-B8E4-357A49016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D1987D-BEBF-42AC-AA84-EFB630C3A3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068527-1E94-445C-9EA4-17E9ED3D7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67DFF-0833-4302-BEBD-110EB658DD95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6DD824-5680-4F14-A627-5E5FD7BBB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DB8CA7-F8FE-4209-B25B-1D7316A95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6B0B-C854-4363-B3CD-ED713A3FF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614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97B31-61C6-4FF3-ACC3-AADB41513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C4F59-C479-4BC9-B5D3-55154088EF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CDB880-FBB6-4D66-B67C-69F5B40DBC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FB66D3-FF0E-4CF6-B18D-0F8D294D5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67DFF-0833-4302-BEBD-110EB658DD95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8AFFBB-4A29-414F-8615-3924F2282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77A78A-53F0-49AB-84AF-D61B96F34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6B0B-C854-4363-B3CD-ED713A3FF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900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D3A79-1A72-44B7-A5EA-D913AADBE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E2D72C-9DD1-4324-A69C-1B2D4CCFC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73EB1A-1110-48D8-A026-873A8656C8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E2A1AC-D58C-4907-9701-D8E046C197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9DB345-DAC4-4313-939E-9854FA5C9B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C6B3EE-350F-4604-864B-0F1D161F8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67DFF-0833-4302-BEBD-110EB658DD95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6FEFDF-119B-41AF-8DE8-D5C96236D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0645EC-194D-49B6-8E0A-3C5B65BBE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6B0B-C854-4363-B3CD-ED713A3FF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969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F37B5-F5DB-4459-99F3-CE8A8A29C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E75DFA-5090-4B62-87FC-43DEA3C88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67DFF-0833-4302-BEBD-110EB658DD95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5E83BB-F378-4BF6-9AD2-B42CEE9FB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7C70C2-85BE-4ED1-86BA-8B392774C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6B0B-C854-4363-B3CD-ED713A3FF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527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D8BB08-D420-49A7-B9D3-143ABEC41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67DFF-0833-4302-BEBD-110EB658DD95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9C274E-87C2-4DD2-A5D8-5FC5F3115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7BE8A7-7135-4AE0-9D68-92D4C1532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6B0B-C854-4363-B3CD-ED713A3FF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852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4326B-043C-4321-B032-05A58533C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0901E-C432-4F34-9F86-DBE462E42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61F0E9-9F28-41AC-89BE-57E082AA55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66C6D-9FA9-4C38-8831-83B1679D9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67DFF-0833-4302-BEBD-110EB658DD95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915EBC-8926-4149-8AAE-46FCA1808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911736-EE40-4AF9-8E47-49968A030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6B0B-C854-4363-B3CD-ED713A3FF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093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70C24-C151-43F4-AE9D-8C2ADE82E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3CC629-11FE-4DC3-B7FD-39F1EC5F9E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F11163-2F5E-4C35-9854-7F3B8A3429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678C30-41DF-41E3-ADC1-C3A33A478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67DFF-0833-4302-BEBD-110EB658DD95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E81868-DE4B-4A67-82FF-26EDF6A39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8B3841-90C9-42EE-A1D0-FD805BBD5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6B0B-C854-4363-B3CD-ED713A3FF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150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635259-628A-454C-97A7-EAC46297B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1BE697-CA3E-4715-AE38-462708F55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C7DB9F-AE74-4463-8CA8-A77D31D7EA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67DFF-0833-4302-BEBD-110EB658DD95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EE752-B9A4-4BE5-89A2-C36907DBA1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C9115B-063A-4D37-8164-7CB7D56FF4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76B0B-C854-4363-B3CD-ED713A3FF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966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.png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2.jpg"/><Relationship Id="rId9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64B5CB2-4677-4FD3-A95C-9FF49F369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3379" y="529829"/>
            <a:ext cx="1613193" cy="65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E557DF-B34C-4500-ABAD-B1FFB1E39C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" t="6367" r="5638" b="14980"/>
          <a:stretch/>
        </p:blipFill>
        <p:spPr>
          <a:xfrm>
            <a:off x="706016" y="286421"/>
            <a:ext cx="2211356" cy="9012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FC80B8-CAFA-4DE6-80DC-E21845BB3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4310" y="2011045"/>
            <a:ext cx="10143379" cy="363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3400" b="1" dirty="0">
                <a:latin typeface="Bahnschrift" panose="020B0502040204020203" pitchFamily="34" charset="0"/>
                <a:cs typeface="Arial" panose="020B0604020202020204" pitchFamily="34" charset="0"/>
              </a:rPr>
              <a:t>Optimizing and Improving the Flux Intensity in a Reflective type </a:t>
            </a:r>
          </a:p>
          <a:p>
            <a:pPr algn="ctr" defTabSz="913916" eaLnBrk="1" hangingPunct="1">
              <a:defRPr/>
            </a:pPr>
            <a:r>
              <a:rPr lang="en-US" sz="3400" b="1" dirty="0">
                <a:latin typeface="Bahnschrift" panose="020B0502040204020203" pitchFamily="34" charset="0"/>
                <a:cs typeface="Arial" panose="020B0604020202020204" pitchFamily="34" charset="0"/>
              </a:rPr>
              <a:t>Laser Focusing System</a:t>
            </a:r>
          </a:p>
          <a:p>
            <a:pPr algn="ctr" defTabSz="913916" eaLnBrk="1" hangingPunct="1">
              <a:defRPr/>
            </a:pPr>
            <a:endParaRPr lang="en-US" sz="34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ctr" defTabSz="913916" eaLnBrk="1" hangingPunct="1">
              <a:defRPr/>
            </a:pPr>
            <a:endParaRPr lang="en-US" sz="3400" b="1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 defTabSz="913916" eaLnBrk="1" hangingPunct="1">
              <a:defRPr/>
            </a:pP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 defTabSz="913916" eaLnBrk="1" hangingPunct="1">
              <a:defRPr/>
            </a:pPr>
            <a:r>
              <a:rPr lang="en-US" sz="24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Rufus Patrick</a:t>
            </a:r>
            <a:r>
              <a:rPr lang="en-US" sz="2400" dirty="0">
                <a:latin typeface="Calibri" panose="020F0502020204030204" pitchFamily="34" charset="0"/>
                <a:cs typeface="Arial" panose="020B0604020202020204" pitchFamily="34" charset="0"/>
              </a:rPr>
              <a:t>, Ashok Sharma</a:t>
            </a:r>
            <a:endParaRPr lang="en-US" sz="2400" baseline="30000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r>
              <a:rPr lang="en-US" sz="2400" i="1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PTDC, Larsen &amp; Toubro, Powai, India </a:t>
            </a:r>
          </a:p>
          <a:p>
            <a:pPr marL="190455" indent="-190455" algn="ctr" defTabSz="913916" eaLnBrk="1" hangingPunct="1">
              <a:defRPr/>
            </a:pP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1203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64B5CB2-4677-4FD3-A95C-9FF49F369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3379" y="529829"/>
            <a:ext cx="1613193" cy="65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E557DF-B34C-4500-ABAD-B1FFB1E39C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" t="6367" r="5638" b="14980"/>
          <a:stretch/>
        </p:blipFill>
        <p:spPr>
          <a:xfrm>
            <a:off x="706016" y="286421"/>
            <a:ext cx="2211356" cy="9012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FC80B8-CAFA-4DE6-80DC-E21845BB3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016" y="1033952"/>
            <a:ext cx="10143379" cy="119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3400" u="sng" dirty="0">
                <a:latin typeface="Bahnschrift" panose="020B0502040204020203" pitchFamily="34" charset="0"/>
                <a:cs typeface="Arial" panose="020B0604020202020204" pitchFamily="34" charset="0"/>
              </a:rPr>
              <a:t>RESULTS &amp; DISCUSSION</a:t>
            </a:r>
          </a:p>
          <a:p>
            <a:pPr algn="ctr" defTabSz="913916" eaLnBrk="1" hangingPunct="1">
              <a:defRPr/>
            </a:pPr>
            <a:endParaRPr lang="en-US" sz="34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777A88-84EF-4EF8-A80A-AA5E05354D58}"/>
              </a:ext>
            </a:extLst>
          </p:cNvPr>
          <p:cNvSpPr txBox="1"/>
          <p:nvPr/>
        </p:nvSpPr>
        <p:spPr>
          <a:xfrm>
            <a:off x="4806778" y="3466143"/>
            <a:ext cx="26187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 "/>
                <a:cs typeface="Arial" panose="020B0604020202020204" pitchFamily="34" charset="0"/>
              </a:rPr>
              <a:t>Hot Spot on Target</a:t>
            </a:r>
            <a:endParaRPr lang="en-US" sz="2400" dirty="0">
              <a:latin typeface="Calibri 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FE5FB5-F823-4E1C-8F61-2BBEF95152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4929" y="1935241"/>
            <a:ext cx="2945106" cy="19475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E4A7B1-53B1-4A07-BCC3-52614029D5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612" y="4088593"/>
            <a:ext cx="3992451" cy="26401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6C02A3-1478-40B2-B41D-5972DEC557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23938" y="1847599"/>
            <a:ext cx="3388822" cy="224099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A6C66CF-6947-4317-84BB-184559C65E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25527" y="4088594"/>
            <a:ext cx="3992451" cy="264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592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64B5CB2-4677-4FD3-A95C-9FF49F369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3379" y="529829"/>
            <a:ext cx="1613193" cy="65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E557DF-B34C-4500-ABAD-B1FFB1E39C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" t="6367" r="5638" b="14980"/>
          <a:stretch/>
        </p:blipFill>
        <p:spPr>
          <a:xfrm>
            <a:off x="706016" y="286421"/>
            <a:ext cx="2211356" cy="9012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FC80B8-CAFA-4DE6-80DC-E21845BB3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016" y="1033952"/>
            <a:ext cx="10143379" cy="119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3400" u="sng" dirty="0">
                <a:latin typeface="Bahnschrift" panose="020B0502040204020203" pitchFamily="34" charset="0"/>
                <a:cs typeface="Arial" panose="020B0604020202020204" pitchFamily="34" charset="0"/>
              </a:rPr>
              <a:t>CONCLUSION &amp; FUTURE WORK</a:t>
            </a:r>
          </a:p>
          <a:p>
            <a:pPr algn="ctr" defTabSz="913916" eaLnBrk="1" hangingPunct="1">
              <a:defRPr/>
            </a:pPr>
            <a:endParaRPr lang="en-US" sz="34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C703C5-A735-4DA1-BD79-B8DD07496935}"/>
              </a:ext>
            </a:extLst>
          </p:cNvPr>
          <p:cNvSpPr txBox="1"/>
          <p:nvPr/>
        </p:nvSpPr>
        <p:spPr>
          <a:xfrm>
            <a:off x="706016" y="2227803"/>
            <a:ext cx="11171025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effectLst/>
              </a:rPr>
              <a:t>COMSOL provides us good amount of information &amp; visuals to understand the optical focus shift phenomenon.</a:t>
            </a:r>
            <a:endParaRPr lang="en-US" sz="2400" b="0" i="0" dirty="0">
              <a:solidFill>
                <a:srgbClr val="333333"/>
              </a:solidFill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The Effect of the positive focal shift was reduced by implementing an Algorithm.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The Simulation with the algorithm yields a huge improvement in increasing the flux density on the Target.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In the future, we plan to validate the effective of the developed Algorithm in real time.</a:t>
            </a:r>
          </a:p>
          <a:p>
            <a:endParaRPr lang="en-US" sz="2400" dirty="0">
              <a:latin typeface="Bahnschrift" panose="020B0502040204020203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022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64B5CB2-4677-4FD3-A95C-9FF49F369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3379" y="529829"/>
            <a:ext cx="1613193" cy="65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E557DF-B34C-4500-ABAD-B1FFB1E39C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" t="6367" r="5638" b="14980"/>
          <a:stretch/>
        </p:blipFill>
        <p:spPr>
          <a:xfrm>
            <a:off x="706016" y="286421"/>
            <a:ext cx="2211356" cy="9012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FC80B8-CAFA-4DE6-80DC-E21845BB3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4310" y="3177712"/>
            <a:ext cx="10143379" cy="119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3400" dirty="0">
                <a:latin typeface="Bahnschrift" panose="020B0502040204020203" pitchFamily="34" charset="0"/>
                <a:cs typeface="Arial" panose="020B0604020202020204" pitchFamily="34" charset="0"/>
              </a:rPr>
              <a:t>THANK YOU</a:t>
            </a:r>
          </a:p>
          <a:p>
            <a:pPr algn="ctr" defTabSz="913916" eaLnBrk="1" hangingPunct="1">
              <a:defRPr/>
            </a:pPr>
            <a:endParaRPr lang="en-US" sz="34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781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64B5CB2-4677-4FD3-A95C-9FF49F369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3379" y="529829"/>
            <a:ext cx="1613193" cy="65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E557DF-B34C-4500-ABAD-B1FFB1E39C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" t="6367" r="5638" b="14980"/>
          <a:stretch/>
        </p:blipFill>
        <p:spPr>
          <a:xfrm>
            <a:off x="706016" y="286421"/>
            <a:ext cx="2211356" cy="9012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FC80B8-CAFA-4DE6-80DC-E21845BB3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016" y="1033952"/>
            <a:ext cx="10143379" cy="119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3400" u="sng" dirty="0">
                <a:latin typeface="Bahnschrift" panose="020B0502040204020203" pitchFamily="34" charset="0"/>
                <a:cs typeface="Arial" panose="020B0604020202020204" pitchFamily="34" charset="0"/>
              </a:rPr>
              <a:t>REFERENCES</a:t>
            </a:r>
          </a:p>
          <a:p>
            <a:pPr algn="ctr" defTabSz="913916" eaLnBrk="1" hangingPunct="1">
              <a:defRPr/>
            </a:pPr>
            <a:endParaRPr lang="en-US" sz="34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43E2B7-4C4C-4D2A-A8A1-E720487A6D2A}"/>
              </a:ext>
            </a:extLst>
          </p:cNvPr>
          <p:cNvSpPr txBox="1"/>
          <p:nvPr/>
        </p:nvSpPr>
        <p:spPr>
          <a:xfrm>
            <a:off x="956785" y="2058670"/>
            <a:ext cx="1071880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[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1] Hao Ling, </a:t>
            </a:r>
            <a:r>
              <a:rPr lang="en-US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Shung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-Wu Lee, P. Lam and W. </a:t>
            </a:r>
            <a:r>
              <a:rPr lang="en-US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Rusch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"Focal shifts in parabolic reflectors," in IEEE Transactions on Antennas and Propagation, vol. 33, no. 7, pp. 744-748, July 1985. </a:t>
            </a:r>
          </a:p>
          <a:p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[2] </a:t>
            </a:r>
            <a:r>
              <a:rPr lang="en-US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Perram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Glen &amp; Marciniak, Michael &amp; </a:t>
            </a:r>
            <a:r>
              <a:rPr lang="en-US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Goda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Matthew. (2004). High energy laser weapons: Technology overview. Proc SPIE. 5414. 10.1117/12.544529. </a:t>
            </a:r>
          </a:p>
          <a:p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[3]Al-</a:t>
            </a:r>
            <a:r>
              <a:rPr lang="en-US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aish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Thair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. (2015). Design and Analysis the Fiber Laser Weapon System FLWS. Advances in physics theories and applications. 47. </a:t>
            </a:r>
          </a:p>
          <a:p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[4]</a:t>
            </a:r>
            <a:r>
              <a:rPr lang="en-US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Roso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Nelson &amp; Moreira, Romero &amp; Oliveira, Jose. (2014). High Power Laser Weapons and Operational Implications. </a:t>
            </a:r>
            <a:r>
              <a:rPr lang="en-US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Jounal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of Aerospace Technology and Management. Vol.6. 10.5028/jatm.v6i3.342. </a:t>
            </a:r>
          </a:p>
          <a:p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[5] </a:t>
            </a:r>
            <a:r>
              <a:rPr lang="en-US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Mizuyama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Y. (2017). How Does the Choice of Ray Tracing Algorithm Affect the Solution. [Blog] COMSOL Blog. Available at: https://www.comsol.co.in/blogs/how-does-the-choice-of-ray-tracing-algorithm-affect-the-solution/. </a:t>
            </a:r>
          </a:p>
          <a:p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[6] Warren J. Smith (2008). Modern Optical Engineering - Fourth Edition. SPIE Press. DOI: 10.1036/0071476873 </a:t>
            </a:r>
          </a:p>
          <a:p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[7] Rudolf </a:t>
            </a:r>
            <a:r>
              <a:rPr lang="en-US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Kingslake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&amp; R. Barry Johnson (2010). Lens Design Fundamentals - Second Edition. SPIE ISBN: 9780819479396.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58627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64B5CB2-4677-4FD3-A95C-9FF49F369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3379" y="529829"/>
            <a:ext cx="1613193" cy="65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E557DF-B34C-4500-ABAD-B1FFB1E39C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" t="6367" r="5638" b="14980"/>
          <a:stretch/>
        </p:blipFill>
        <p:spPr>
          <a:xfrm>
            <a:off x="706016" y="286421"/>
            <a:ext cx="2211356" cy="9012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FC80B8-CAFA-4DE6-80DC-E21845BB3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016" y="1033952"/>
            <a:ext cx="10143379" cy="119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3400" u="sng" dirty="0">
                <a:latin typeface="Bahnschrift" panose="020B0502040204020203" pitchFamily="34" charset="0"/>
                <a:cs typeface="Arial" panose="020B0604020202020204" pitchFamily="34" charset="0"/>
              </a:rPr>
              <a:t>CONTENTS</a:t>
            </a:r>
          </a:p>
          <a:p>
            <a:pPr algn="ctr" defTabSz="913916" eaLnBrk="1" hangingPunct="1">
              <a:defRPr/>
            </a:pPr>
            <a:endParaRPr lang="en-US" sz="34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70F59B-0CEB-4A40-8B96-8102855526BE}"/>
              </a:ext>
            </a:extLst>
          </p:cNvPr>
          <p:cNvSpPr txBox="1"/>
          <p:nvPr/>
        </p:nvSpPr>
        <p:spPr>
          <a:xfrm>
            <a:off x="1229360" y="2016957"/>
            <a:ext cx="609600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3916" eaLnBrk="1" hangingPunct="1">
              <a:buFont typeface="+mj-lt"/>
              <a:buAutoNum type="arabicPeriod"/>
              <a:defRPr/>
            </a:pPr>
            <a:r>
              <a:rPr lang="en-US" sz="2400" dirty="0">
                <a:latin typeface="+mj-lt"/>
                <a:cs typeface="Arial" panose="020B0604020202020204" pitchFamily="34" charset="0"/>
              </a:rPr>
              <a:t>Introduction</a:t>
            </a:r>
          </a:p>
          <a:p>
            <a:pPr marL="342900" indent="-342900" defTabSz="913916" eaLnBrk="1" hangingPunct="1">
              <a:buFont typeface="+mj-lt"/>
              <a:buAutoNum type="arabicPeriod"/>
              <a:defRPr/>
            </a:pPr>
            <a:endParaRPr lang="en-US" sz="2400" dirty="0">
              <a:latin typeface="+mj-lt"/>
              <a:cs typeface="Arial" panose="020B0604020202020204" pitchFamily="34" charset="0"/>
            </a:endParaRPr>
          </a:p>
          <a:p>
            <a:pPr marL="342900" indent="-342900" defTabSz="913916" eaLnBrk="1" hangingPunct="1">
              <a:buFont typeface="+mj-lt"/>
              <a:buAutoNum type="arabicPeriod"/>
              <a:defRPr/>
            </a:pPr>
            <a:r>
              <a:rPr lang="en-US" sz="2400" dirty="0">
                <a:latin typeface="+mj-lt"/>
                <a:cs typeface="Arial" panose="020B0604020202020204" pitchFamily="34" charset="0"/>
              </a:rPr>
              <a:t>Problem Statement</a:t>
            </a:r>
          </a:p>
          <a:p>
            <a:pPr marL="342900" indent="-342900" defTabSz="913916" eaLnBrk="1" hangingPunct="1">
              <a:buFont typeface="+mj-lt"/>
              <a:buAutoNum type="arabicPeriod"/>
              <a:defRPr/>
            </a:pPr>
            <a:endParaRPr lang="en-US" sz="2400" dirty="0">
              <a:latin typeface="+mj-lt"/>
              <a:cs typeface="Arial" panose="020B0604020202020204" pitchFamily="34" charset="0"/>
            </a:endParaRPr>
          </a:p>
          <a:p>
            <a:pPr marL="342900" indent="-342900" defTabSz="913916" eaLnBrk="1" hangingPunct="1">
              <a:buFont typeface="+mj-lt"/>
              <a:buAutoNum type="arabicPeriod"/>
              <a:defRPr/>
            </a:pPr>
            <a:r>
              <a:rPr lang="en-US" sz="2400" dirty="0">
                <a:latin typeface="+mj-lt"/>
                <a:cs typeface="Arial" panose="020B0604020202020204" pitchFamily="34" charset="0"/>
              </a:rPr>
              <a:t>COMSOL Modelling</a:t>
            </a:r>
          </a:p>
          <a:p>
            <a:pPr marL="342900" indent="-342900" defTabSz="913916" eaLnBrk="1" hangingPunct="1">
              <a:buFont typeface="+mj-lt"/>
              <a:buAutoNum type="arabicPeriod"/>
              <a:defRPr/>
            </a:pPr>
            <a:endParaRPr lang="en-US" sz="2400" dirty="0">
              <a:latin typeface="+mj-lt"/>
              <a:cs typeface="Arial" panose="020B0604020202020204" pitchFamily="34" charset="0"/>
            </a:endParaRPr>
          </a:p>
          <a:p>
            <a:pPr marL="342900" indent="-342900" defTabSz="913916" eaLnBrk="1" hangingPunct="1">
              <a:buFont typeface="+mj-lt"/>
              <a:buAutoNum type="arabicPeriod"/>
              <a:defRPr/>
            </a:pPr>
            <a:r>
              <a:rPr lang="en-US" sz="2400" dirty="0">
                <a:latin typeface="+mj-lt"/>
                <a:cs typeface="Arial" panose="020B0604020202020204" pitchFamily="34" charset="0"/>
              </a:rPr>
              <a:t>Result &amp; Discussion</a:t>
            </a:r>
          </a:p>
          <a:p>
            <a:pPr marL="342900" indent="-342900" defTabSz="913916" eaLnBrk="1" hangingPunct="1">
              <a:buFont typeface="+mj-lt"/>
              <a:buAutoNum type="arabicPeriod"/>
              <a:defRPr/>
            </a:pPr>
            <a:endParaRPr lang="en-US" sz="2400" dirty="0">
              <a:latin typeface="+mj-lt"/>
              <a:cs typeface="Arial" panose="020B0604020202020204" pitchFamily="34" charset="0"/>
            </a:endParaRPr>
          </a:p>
          <a:p>
            <a:pPr marL="342900" indent="-342900" defTabSz="913916" eaLnBrk="1" hangingPunct="1">
              <a:buFont typeface="+mj-lt"/>
              <a:buAutoNum type="arabicPeriod"/>
              <a:defRPr/>
            </a:pPr>
            <a:r>
              <a:rPr lang="en-US" sz="2400" dirty="0">
                <a:latin typeface="+mj-lt"/>
                <a:cs typeface="Arial" panose="020B0604020202020204" pitchFamily="34" charset="0"/>
              </a:rPr>
              <a:t>Conclusion &amp; Future work</a:t>
            </a:r>
          </a:p>
          <a:p>
            <a:pPr marL="342900" indent="-342900" defTabSz="913916" eaLnBrk="1" hangingPunct="1">
              <a:buFont typeface="+mj-lt"/>
              <a:buAutoNum type="arabicPeriod"/>
              <a:defRPr/>
            </a:pPr>
            <a:endParaRPr lang="en-US" sz="2400" dirty="0">
              <a:latin typeface="+mj-lt"/>
              <a:cs typeface="Arial" panose="020B0604020202020204" pitchFamily="34" charset="0"/>
            </a:endParaRPr>
          </a:p>
          <a:p>
            <a:pPr marL="342900" indent="-342900" defTabSz="913916" eaLnBrk="1" hangingPunct="1">
              <a:buFont typeface="+mj-lt"/>
              <a:buAutoNum type="arabicPeriod"/>
              <a:defRPr/>
            </a:pPr>
            <a:r>
              <a:rPr lang="en-US" sz="2400" dirty="0">
                <a:latin typeface="+mj-lt"/>
                <a:cs typeface="Arial" panose="020B0604020202020204" pitchFamily="34" charset="0"/>
              </a:rPr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3035373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64B5CB2-4677-4FD3-A95C-9FF49F369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3379" y="529829"/>
            <a:ext cx="1613193" cy="65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E557DF-B34C-4500-ABAD-B1FFB1E39C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" t="6367" r="5638" b="14980"/>
          <a:stretch/>
        </p:blipFill>
        <p:spPr>
          <a:xfrm>
            <a:off x="706016" y="286421"/>
            <a:ext cx="2211356" cy="9012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FC80B8-CAFA-4DE6-80DC-E21845BB3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016" y="1033952"/>
            <a:ext cx="10143379" cy="119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3400" u="sng" dirty="0">
                <a:latin typeface="Bahnschrift" panose="020B0502040204020203" pitchFamily="34" charset="0"/>
                <a:cs typeface="Arial" panose="020B0604020202020204" pitchFamily="34" charset="0"/>
              </a:rPr>
              <a:t>INTRODUCTION</a:t>
            </a:r>
          </a:p>
          <a:p>
            <a:pPr algn="ctr" defTabSz="913916" eaLnBrk="1" hangingPunct="1">
              <a:defRPr/>
            </a:pPr>
            <a:endParaRPr lang="en-US" sz="34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70F59B-0CEB-4A40-8B96-8102855526BE}"/>
              </a:ext>
            </a:extLst>
          </p:cNvPr>
          <p:cNvSpPr txBox="1"/>
          <p:nvPr/>
        </p:nvSpPr>
        <p:spPr>
          <a:xfrm>
            <a:off x="1168400" y="1947450"/>
            <a:ext cx="5334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defTabSz="913916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A Laser Focusing system (LFS) focuses continuous or pulsed laser beam onto a surface of a Specimen.</a:t>
            </a:r>
          </a:p>
          <a:p>
            <a:pPr marL="457200" indent="-457200" defTabSz="913916" eaLnBrk="1" hangingPunct="1">
              <a:buFont typeface="Arial" panose="020B0604020202020204" pitchFamily="34" charset="0"/>
              <a:buChar char="•"/>
              <a:defRPr/>
            </a:pPr>
            <a:endParaRPr lang="en-US" altLang="en-US" sz="24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457200" indent="-457200" defTabSz="913916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This Beam of light is absorbed by the specimen and heats up its surface.</a:t>
            </a:r>
            <a:endParaRPr lang="en-US" sz="2400" dirty="0">
              <a:latin typeface="Bahnschrift" panose="020B0502040204020203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Image Formation by Lenses | Physics">
            <a:extLst>
              <a:ext uri="{FF2B5EF4-FFF2-40B4-BE49-F238E27FC236}">
                <a16:creationId xmlns:a16="http://schemas.microsoft.com/office/drawing/2014/main" id="{14E1EEE5-0279-43A7-A86D-E85BE1D0F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480" y="4255774"/>
            <a:ext cx="2028825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ould Archimedes Destroy Ships Just By Focusing Sunlight Via Mirrors?">
            <a:extLst>
              <a:ext uri="{FF2B5EF4-FFF2-40B4-BE49-F238E27FC236}">
                <a16:creationId xmlns:a16="http://schemas.microsoft.com/office/drawing/2014/main" id="{3666C2DC-3AA7-4EEE-AA19-10B59D692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015" y="1982318"/>
            <a:ext cx="2981960" cy="198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168CDD8E-B2B5-4198-8A2D-EC7773DD8AF5}"/>
              </a:ext>
            </a:extLst>
          </p:cNvPr>
          <p:cNvGrpSpPr/>
          <p:nvPr/>
        </p:nvGrpSpPr>
        <p:grpSpPr>
          <a:xfrm>
            <a:off x="1168400" y="4333507"/>
            <a:ext cx="5470525" cy="1971679"/>
            <a:chOff x="879475" y="4402217"/>
            <a:chExt cx="6151245" cy="2338086"/>
          </a:xfrm>
        </p:grpSpPr>
        <p:pic>
          <p:nvPicPr>
            <p:cNvPr id="1030" name="Picture 6" descr="The scheme of coaxial adjustable laser focusing and spectrum gathering... |  Download Scientific Diagram">
              <a:extLst>
                <a:ext uri="{FF2B5EF4-FFF2-40B4-BE49-F238E27FC236}">
                  <a16:creationId xmlns:a16="http://schemas.microsoft.com/office/drawing/2014/main" id="{F6105136-E1D6-40FB-90F9-2CA28CD9EBD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020" b="12179"/>
            <a:stretch/>
          </p:blipFill>
          <p:spPr bwMode="auto">
            <a:xfrm>
              <a:off x="5334000" y="4402217"/>
              <a:ext cx="1696720" cy="18360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The scheme of coaxial adjustable laser focusing and spectrum gathering... |  Download Scientific Diagram">
              <a:extLst>
                <a:ext uri="{FF2B5EF4-FFF2-40B4-BE49-F238E27FC236}">
                  <a16:creationId xmlns:a16="http://schemas.microsoft.com/office/drawing/2014/main" id="{8084815F-1A7F-40B0-8ED3-E8C778C4647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147" r="44981"/>
            <a:stretch/>
          </p:blipFill>
          <p:spPr bwMode="auto">
            <a:xfrm>
              <a:off x="879475" y="4680998"/>
              <a:ext cx="4454525" cy="20593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50822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64B5CB2-4677-4FD3-A95C-9FF49F369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3379" y="529829"/>
            <a:ext cx="1613193" cy="65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E557DF-B34C-4500-ABAD-B1FFB1E39C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" t="6367" r="5638" b="14980"/>
          <a:stretch/>
        </p:blipFill>
        <p:spPr>
          <a:xfrm>
            <a:off x="706016" y="286421"/>
            <a:ext cx="2211356" cy="9012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FC80B8-CAFA-4DE6-80DC-E21845BB3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016" y="1033952"/>
            <a:ext cx="10143379" cy="119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3400" u="sng" dirty="0">
                <a:latin typeface="Bahnschrift" panose="020B0502040204020203" pitchFamily="34" charset="0"/>
                <a:cs typeface="Arial" panose="020B0604020202020204" pitchFamily="34" charset="0"/>
              </a:rPr>
              <a:t>PROBLEM STATEMENT</a:t>
            </a:r>
          </a:p>
          <a:p>
            <a:pPr algn="ctr" defTabSz="913916" eaLnBrk="1" hangingPunct="1">
              <a:defRPr/>
            </a:pPr>
            <a:endParaRPr lang="en-US" sz="34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70F59B-0CEB-4A40-8B96-8102855526BE}"/>
              </a:ext>
            </a:extLst>
          </p:cNvPr>
          <p:cNvSpPr txBox="1"/>
          <p:nvPr/>
        </p:nvSpPr>
        <p:spPr>
          <a:xfrm>
            <a:off x="1168399" y="1947450"/>
            <a:ext cx="9885681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US" sz="24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In a Reflective type LFS, there is a small focal shift away from the geometric </a:t>
            </a:r>
            <a:r>
              <a:rPr lang="en-US" sz="24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focus point when the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high tapered</a:t>
            </a:r>
            <a:r>
              <a:rPr lang="en-US" sz="24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Laser Source feed is focused onto the specimen</a:t>
            </a:r>
            <a:r>
              <a:rPr lang="en-US" sz="2400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[</a:t>
            </a:r>
            <a:r>
              <a:rPr lang="en-US" sz="2400" i="0" u="none" strike="noStrike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1]</a:t>
            </a:r>
            <a:r>
              <a:rPr lang="en-US" sz="24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. This Optical Phenomenon is termed as a “</a:t>
            </a:r>
            <a:r>
              <a:rPr lang="en-US" sz="2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Positive Focal shift</a:t>
            </a:r>
            <a:r>
              <a:rPr lang="en-US" sz="24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”</a:t>
            </a:r>
          </a:p>
          <a:p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COMSOL was used to visualize this phenomenon and an algorithm developed to reduce the effect of the positive focal shift.</a:t>
            </a:r>
            <a:endParaRPr lang="en-US" sz="2400" dirty="0">
              <a:latin typeface="Bahnschrift" panose="020B0502040204020203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872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64B5CB2-4677-4FD3-A95C-9FF49F369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3379" y="529829"/>
            <a:ext cx="1613193" cy="65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E557DF-B34C-4500-ABAD-B1FFB1E39C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" t="6367" r="5638" b="14980"/>
          <a:stretch/>
        </p:blipFill>
        <p:spPr>
          <a:xfrm>
            <a:off x="706016" y="286421"/>
            <a:ext cx="2211356" cy="9012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FC80B8-CAFA-4DE6-80DC-E21845BB3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016" y="1033952"/>
            <a:ext cx="10143379" cy="119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3400" u="sng" dirty="0">
                <a:latin typeface="Bahnschrift" panose="020B0502040204020203" pitchFamily="34" charset="0"/>
                <a:cs typeface="Arial" panose="020B0604020202020204" pitchFamily="34" charset="0"/>
              </a:rPr>
              <a:t>COMSOL MODELLING</a:t>
            </a:r>
          </a:p>
          <a:p>
            <a:pPr algn="ctr" defTabSz="913916" eaLnBrk="1" hangingPunct="1">
              <a:defRPr/>
            </a:pPr>
            <a:endParaRPr lang="en-US" sz="34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03FB0D-941C-4258-933E-A8F11C8492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3743" y="1630877"/>
            <a:ext cx="2398486" cy="46585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759C879-629B-479F-ACED-19C0258D0F76}"/>
              </a:ext>
            </a:extLst>
          </p:cNvPr>
          <p:cNvSpPr txBox="1"/>
          <p:nvPr/>
        </p:nvSpPr>
        <p:spPr>
          <a:xfrm>
            <a:off x="543542" y="1905506"/>
            <a:ext cx="7172961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COMSOL Multiphysics, Geometrical Optics Coupled with Heat Transfer Module (Ray Heating)</a:t>
            </a:r>
          </a:p>
          <a:p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2400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The Mesh refinement on the Optical elements </a:t>
            </a:r>
            <a:r>
              <a:rPr lang="en-US" sz="2400" b="0" i="0" dirty="0">
                <a:solidFill>
                  <a:srgbClr val="333333"/>
                </a:solidFill>
                <a:effectLst/>
                <a:latin typeface="+mj-lt"/>
              </a:rPr>
              <a:t>affects the accuracy of the ray trajectories which in turn affects the accuracy of spot diagrams</a:t>
            </a:r>
            <a:r>
              <a:rPr lang="en-US" sz="2400" b="0" i="0" baseline="30000" dirty="0">
                <a:solidFill>
                  <a:srgbClr val="333333"/>
                </a:solidFill>
                <a:effectLst/>
                <a:latin typeface="+mj-lt"/>
              </a:rPr>
              <a:t>[5]</a:t>
            </a:r>
            <a:r>
              <a:rPr lang="en-US" sz="2400" b="0" i="0" dirty="0">
                <a:solidFill>
                  <a:srgbClr val="333333"/>
                </a:solidFill>
                <a:effectLst/>
                <a:latin typeface="+mj-lt"/>
              </a:rPr>
              <a:t>.</a:t>
            </a:r>
          </a:p>
          <a:p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Bahnschrift" panose="020B0502040204020203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CD756BB-61C8-43DE-BFCD-3587FE6523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7108" y="4029577"/>
            <a:ext cx="3004441" cy="231792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9DCD0B0-2193-4F82-B19C-4D3785F6F8D8}"/>
              </a:ext>
            </a:extLst>
          </p:cNvPr>
          <p:cNvSpPr txBox="1"/>
          <p:nvPr/>
        </p:nvSpPr>
        <p:spPr>
          <a:xfrm>
            <a:off x="1386822" y="4449873"/>
            <a:ext cx="27432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US" sz="1800" u="none" strike="noStrike" baseline="0" dirty="0">
              <a:solidFill>
                <a:srgbClr val="333333"/>
              </a:solidFill>
              <a:latin typeface="+mj-lt"/>
            </a:endParaRPr>
          </a:p>
          <a:p>
            <a:pPr algn="ctr"/>
            <a:r>
              <a:rPr lang="en-US" sz="2400" b="0" i="0" dirty="0">
                <a:solidFill>
                  <a:srgbClr val="333333"/>
                </a:solidFill>
                <a:latin typeface="+mj-lt"/>
              </a:rPr>
              <a:t>Swept Quad mesh of size 0.2mm on the Secondary mirror.</a:t>
            </a:r>
            <a:endParaRPr lang="en-US" sz="2400" b="0" i="0" u="none" strike="noStrike" baseline="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3020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64B5CB2-4677-4FD3-A95C-9FF49F369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3379" y="529829"/>
            <a:ext cx="1613193" cy="65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E557DF-B34C-4500-ABAD-B1FFB1E39C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" t="6367" r="5638" b="14980"/>
          <a:stretch/>
        </p:blipFill>
        <p:spPr>
          <a:xfrm>
            <a:off x="706016" y="286421"/>
            <a:ext cx="2211356" cy="9012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FC80B8-CAFA-4DE6-80DC-E21845BB3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016" y="1033952"/>
            <a:ext cx="10143379" cy="119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3400" u="sng" dirty="0">
                <a:latin typeface="Bahnschrift" panose="020B0502040204020203" pitchFamily="34" charset="0"/>
                <a:cs typeface="Arial" panose="020B0604020202020204" pitchFamily="34" charset="0"/>
              </a:rPr>
              <a:t>COMSOL MODELLING</a:t>
            </a:r>
          </a:p>
          <a:p>
            <a:pPr algn="ctr" defTabSz="913916" eaLnBrk="1" hangingPunct="1">
              <a:defRPr/>
            </a:pPr>
            <a:endParaRPr lang="en-US" sz="34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AE74A0-1590-45B8-9B53-225DE60CFD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1280" y="2041032"/>
            <a:ext cx="4047379" cy="18686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501D23-E3FE-4B56-8181-703D245AC6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1280" y="4188287"/>
            <a:ext cx="4047379" cy="18972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D2A5BE-125A-475D-9BA4-083424A75A1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8220"/>
          <a:stretch/>
        </p:blipFill>
        <p:spPr>
          <a:xfrm>
            <a:off x="1373322" y="4589429"/>
            <a:ext cx="4404383" cy="11938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0508526-79B4-469C-9F30-A284C3E90E1D}"/>
              </a:ext>
            </a:extLst>
          </p:cNvPr>
          <p:cNvSpPr txBox="1"/>
          <p:nvPr/>
        </p:nvSpPr>
        <p:spPr>
          <a:xfrm>
            <a:off x="1539223" y="2433635"/>
            <a:ext cx="422149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solidFill>
                  <a:srgbClr val="000000"/>
                </a:solidFill>
                <a:effectLst/>
              </a:rPr>
              <a:t>Ray Tracing was solved first and the time dependent thermal Analysis was solved in the next step</a:t>
            </a:r>
            <a:endParaRPr lang="en-US" sz="2400" b="0" i="0" dirty="0">
              <a:solidFill>
                <a:srgbClr val="333333"/>
              </a:solidFill>
              <a:effectLst/>
            </a:endParaRPr>
          </a:p>
          <a:p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Bahnschrift" panose="020B0502040204020203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813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64B5CB2-4677-4FD3-A95C-9FF49F369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3379" y="529829"/>
            <a:ext cx="1613193" cy="65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E557DF-B34C-4500-ABAD-B1FFB1E39C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" t="6367" r="5638" b="14980"/>
          <a:stretch/>
        </p:blipFill>
        <p:spPr>
          <a:xfrm>
            <a:off x="706016" y="286421"/>
            <a:ext cx="2211356" cy="9012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FC80B8-CAFA-4DE6-80DC-E21845BB3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016" y="1033952"/>
            <a:ext cx="10143379" cy="119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3400" u="sng" dirty="0">
                <a:latin typeface="Bahnschrift" panose="020B0502040204020203" pitchFamily="34" charset="0"/>
                <a:cs typeface="Arial" panose="020B0604020202020204" pitchFamily="34" charset="0"/>
              </a:rPr>
              <a:t>RESULTS &amp; DISCUSSION</a:t>
            </a:r>
          </a:p>
          <a:p>
            <a:pPr algn="ctr" defTabSz="913916" eaLnBrk="1" hangingPunct="1">
              <a:defRPr/>
            </a:pPr>
            <a:endParaRPr lang="en-US" sz="34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B544CD-D8E6-464F-846E-82AB73987A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7441" y="2095261"/>
            <a:ext cx="4597234" cy="34396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5777A88-84EF-4EF8-A80A-AA5E05354D58}"/>
              </a:ext>
            </a:extLst>
          </p:cNvPr>
          <p:cNvSpPr txBox="1"/>
          <p:nvPr/>
        </p:nvSpPr>
        <p:spPr>
          <a:xfrm>
            <a:off x="706016" y="2975334"/>
            <a:ext cx="563627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Calibri "/>
                <a:cs typeface="Arial" panose="020B0604020202020204" pitchFamily="34" charset="0"/>
              </a:rPr>
              <a:t>Specimen is placed at 3000m from the LFS</a:t>
            </a:r>
            <a:endParaRPr lang="en-US" sz="2400" dirty="0">
              <a:solidFill>
                <a:srgbClr val="000000"/>
              </a:solidFill>
              <a:latin typeface="Calibri "/>
              <a:cs typeface="Arial" panose="020B0604020202020204" pitchFamily="34" charset="0"/>
            </a:endParaRPr>
          </a:p>
          <a:p>
            <a:endParaRPr lang="en-US" sz="2400" dirty="0">
              <a:solidFill>
                <a:srgbClr val="000000"/>
              </a:solidFill>
              <a:latin typeface="Calibri 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rgbClr val="000000"/>
                </a:solidFill>
                <a:latin typeface="Calibri "/>
                <a:cs typeface="Arial" panose="020B0604020202020204" pitchFamily="34" charset="0"/>
              </a:rPr>
              <a:t>Effect of the positive focal shift phenomenon is observed.</a:t>
            </a:r>
          </a:p>
          <a:p>
            <a:endParaRPr lang="en-US" sz="2400" dirty="0">
              <a:latin typeface="Calibri 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253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64B5CB2-4677-4FD3-A95C-9FF49F369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3379" y="529829"/>
            <a:ext cx="1613193" cy="65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E557DF-B34C-4500-ABAD-B1FFB1E39C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" t="6367" r="5638" b="14980"/>
          <a:stretch/>
        </p:blipFill>
        <p:spPr>
          <a:xfrm>
            <a:off x="706016" y="286421"/>
            <a:ext cx="2211356" cy="9012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FC80B8-CAFA-4DE6-80DC-E21845BB3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016" y="1033952"/>
            <a:ext cx="10143379" cy="119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3400" u="sng" dirty="0">
                <a:latin typeface="Bahnschrift" panose="020B0502040204020203" pitchFamily="34" charset="0"/>
                <a:cs typeface="Arial" panose="020B0604020202020204" pitchFamily="34" charset="0"/>
              </a:rPr>
              <a:t>RESULTS &amp; DISCUSSION</a:t>
            </a:r>
          </a:p>
          <a:p>
            <a:pPr algn="ctr" defTabSz="913916" eaLnBrk="1" hangingPunct="1">
              <a:defRPr/>
            </a:pPr>
            <a:endParaRPr lang="en-US" sz="34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777A88-84EF-4EF8-A80A-AA5E05354D58}"/>
              </a:ext>
            </a:extLst>
          </p:cNvPr>
          <p:cNvSpPr txBox="1"/>
          <p:nvPr/>
        </p:nvSpPr>
        <p:spPr>
          <a:xfrm>
            <a:off x="459722" y="3137436"/>
            <a:ext cx="56362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 "/>
                <a:cs typeface="Arial" panose="020B0604020202020204" pitchFamily="34" charset="0"/>
              </a:rPr>
              <a:t>Implementation of the algorithm helped in reducing the effect of the positive focal shift</a:t>
            </a:r>
            <a:endParaRPr lang="en-US" sz="2400" dirty="0">
              <a:latin typeface="Calibri 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3A7E4E-8D77-48AB-9B43-919875B846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2389" y="1691833"/>
            <a:ext cx="5642359" cy="4221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825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64B5CB2-4677-4FD3-A95C-9FF49F369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3379" y="529829"/>
            <a:ext cx="1613193" cy="65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E557DF-B34C-4500-ABAD-B1FFB1E39C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" t="6367" r="5638" b="14980"/>
          <a:stretch/>
        </p:blipFill>
        <p:spPr>
          <a:xfrm>
            <a:off x="706016" y="286421"/>
            <a:ext cx="2211356" cy="9012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FC80B8-CAFA-4DE6-80DC-E21845BB3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016" y="1033952"/>
            <a:ext cx="10143379" cy="119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3400" u="sng" dirty="0">
                <a:latin typeface="Bahnschrift" panose="020B0502040204020203" pitchFamily="34" charset="0"/>
                <a:cs typeface="Arial" panose="020B0604020202020204" pitchFamily="34" charset="0"/>
              </a:rPr>
              <a:t>RESULTS &amp; DISCUSSION</a:t>
            </a:r>
          </a:p>
          <a:p>
            <a:pPr algn="ctr" defTabSz="913916" eaLnBrk="1" hangingPunct="1">
              <a:defRPr/>
            </a:pPr>
            <a:endParaRPr lang="en-US" sz="34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777A88-84EF-4EF8-A80A-AA5E05354D58}"/>
              </a:ext>
            </a:extLst>
          </p:cNvPr>
          <p:cNvSpPr txBox="1"/>
          <p:nvPr/>
        </p:nvSpPr>
        <p:spPr>
          <a:xfrm>
            <a:off x="3716737" y="2457489"/>
            <a:ext cx="56362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 "/>
                <a:cs typeface="Arial" panose="020B0604020202020204" pitchFamily="34" charset="0"/>
              </a:rPr>
              <a:t>Change in Flux Intensity on Target</a:t>
            </a:r>
            <a:endParaRPr lang="en-US" sz="2400" dirty="0">
              <a:latin typeface="Calibri 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6635FE-349B-4B96-AD5A-F3273EBB17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533" y="1727979"/>
            <a:ext cx="2919687" cy="21851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BEE19C-E86A-4802-AA6D-E3C977C094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20782" y="1727979"/>
            <a:ext cx="3064804" cy="22937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DB8F279-F679-4AE1-95E2-33D74B9974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98769" y="3449018"/>
            <a:ext cx="3286608" cy="10054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C76DD0-7F8C-4B23-A3BB-99B9D108D16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6534" y="4142839"/>
            <a:ext cx="3065474" cy="229378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B602A8-5C6D-48DB-9837-3C353A09D0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26668" y="4199072"/>
            <a:ext cx="2838798" cy="2129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706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616</Words>
  <Application>Microsoft Office PowerPoint</Application>
  <PresentationFormat>Widescreen</PresentationFormat>
  <Paragraphs>74</Paragraphs>
  <Slides>13</Slides>
  <Notes>9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Calibri </vt:lpstr>
      <vt:lpstr>Arial</vt:lpstr>
      <vt:lpstr>Bahnschrift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rufus patrick</dc:creator>
  <cp:lastModifiedBy>rufus patrick</cp:lastModifiedBy>
  <cp:revision>42</cp:revision>
  <dcterms:created xsi:type="dcterms:W3CDTF">2020-09-24T06:27:50Z</dcterms:created>
  <dcterms:modified xsi:type="dcterms:W3CDTF">2020-09-24T14:48:46Z</dcterms:modified>
</cp:coreProperties>
</file>