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11" autoAdjust="0"/>
  </p:normalViewPr>
  <p:slideViewPr>
    <p:cSldViewPr>
      <p:cViewPr>
        <p:scale>
          <a:sx n="150" d="100"/>
          <a:sy n="150" d="100"/>
        </p:scale>
        <p:origin x="1536" y="-906"/>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9/18/2020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9/18/2020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9/18/2020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9/18/2020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9/18/2020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microsoft.com/office/2007/relationships/hdphoto" Target="../media/hdphoto1.wdp"/><Relationship Id="rId5" Type="http://schemas.openxmlformats.org/officeDocument/2006/relationships/image" Target="../media/image3.png"/><Relationship Id="rId15" Type="http://schemas.openxmlformats.org/officeDocument/2006/relationships/image" Target="../media/image12.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310569" y="1685727"/>
            <a:ext cx="2824696" cy="1373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100" b="1" dirty="0">
                <a:latin typeface="Calibri" panose="020F0502020204030204" pitchFamily="34" charset="0"/>
                <a:ea typeface="Cambria" charset="0"/>
                <a:cs typeface="Arial" panose="020B0604020202020204" pitchFamily="34" charset="0"/>
              </a:rPr>
              <a:t>INTRODUCTION</a:t>
            </a:r>
            <a:r>
              <a:rPr lang="en-US" altLang="en-US" sz="1100" dirty="0">
                <a:latin typeface="Calibri" panose="020F0502020204030204" pitchFamily="34" charset="0"/>
                <a:ea typeface="Cambria" charset="0"/>
                <a:cs typeface="Arial" panose="020B0604020202020204" pitchFamily="34" charset="0"/>
              </a:rPr>
              <a:t>: For 4 months, COMSOL Multiphysics was used by four </a:t>
            </a:r>
            <a:r>
              <a:rPr lang="en-US" altLang="en-US" sz="1100" dirty="0" err="1">
                <a:latin typeface="Calibri" panose="020F0502020204030204" pitchFamily="34" charset="0"/>
                <a:ea typeface="Cambria" charset="0"/>
                <a:cs typeface="Arial" panose="020B0604020202020204" pitchFamily="34" charset="0"/>
              </a:rPr>
              <a:t>MSci</a:t>
            </a:r>
            <a:r>
              <a:rPr lang="en-US" altLang="en-US" sz="1100" dirty="0">
                <a:latin typeface="Calibri" panose="020F0502020204030204" pitchFamily="34" charset="0"/>
                <a:ea typeface="Cambria" charset="0"/>
                <a:cs typeface="Arial" panose="020B0604020202020204" pitchFamily="34" charset="0"/>
              </a:rPr>
              <a:t> Analytical Chemistry students at University College London to allow research projects to continue at a time when laboratory access was not possible. Short summaries of all projects are provided.</a:t>
            </a:r>
          </a:p>
          <a:p>
            <a:pPr eaLnBrk="1" hangingPunct="1">
              <a:spcBef>
                <a:spcPct val="0"/>
              </a:spcBef>
              <a:buFontTx/>
              <a:buNone/>
              <a:defRPr/>
            </a:pPr>
            <a:endParaRPr lang="en-US" altLang="en-US" sz="1100" dirty="0">
              <a:latin typeface="Calibri" panose="020F0502020204030204" pitchFamily="34" charset="0"/>
              <a:ea typeface="Cambria" charset="0"/>
              <a:cs typeface="Arial" panose="020B0604020202020204" pitchFamily="34" charset="0"/>
            </a:endParaRPr>
          </a:p>
          <a:p>
            <a:pPr eaLnBrk="1" hangingPunct="1">
              <a:spcBef>
                <a:spcPct val="0"/>
              </a:spcBef>
              <a:buFontTx/>
              <a:buNone/>
              <a:defRPr/>
            </a:pPr>
            <a:endParaRPr lang="en-US" altLang="en-US" sz="1100" dirty="0">
              <a:latin typeface="Calibri" panose="020F0502020204030204" pitchFamily="34" charset="0"/>
              <a:ea typeface="Cambria" charset="0"/>
              <a:cs typeface="Arial" panose="020B0604020202020204" pitchFamily="34" charset="0"/>
            </a:endParaRPr>
          </a:p>
        </p:txBody>
      </p:sp>
      <p:sp>
        <p:nvSpPr>
          <p:cNvPr id="3082" name="TextBox 15"/>
          <p:cNvSpPr txBox="1">
            <a:spLocks noChangeArrowheads="1"/>
          </p:cNvSpPr>
          <p:nvPr/>
        </p:nvSpPr>
        <p:spPr bwMode="auto">
          <a:xfrm>
            <a:off x="3495932" y="1503777"/>
            <a:ext cx="3044648" cy="1373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100" b="1" dirty="0">
                <a:latin typeface="Calibri" panose="020F0502020204030204" pitchFamily="34" charset="0"/>
                <a:cs typeface="Arial" panose="020B0604020202020204" pitchFamily="34" charset="0"/>
              </a:rPr>
              <a:t>PROJECT DESCRIPTIONS</a:t>
            </a:r>
            <a:r>
              <a:rPr lang="en-US" altLang="en-US" sz="1100" dirty="0">
                <a:latin typeface="Calibri" panose="020F0502020204030204" pitchFamily="34" charset="0"/>
                <a:cs typeface="Arial" panose="020B0604020202020204" pitchFamily="34" charset="0"/>
              </a:rPr>
              <a:t>: Four virtual projects were set-up as extensions of planned or ongoing research </a:t>
            </a:r>
          </a:p>
          <a:p>
            <a:pPr marL="228600" indent="-228600" eaLnBrk="1" hangingPunct="1">
              <a:spcBef>
                <a:spcPct val="0"/>
              </a:spcBef>
              <a:buFont typeface="+mj-lt"/>
              <a:buAutoNum type="arabicPeriod"/>
              <a:defRPr/>
            </a:pPr>
            <a:r>
              <a:rPr lang="en-US" altLang="en-US" sz="1100" dirty="0">
                <a:latin typeface="Calibri" panose="020F0502020204030204" pitchFamily="34" charset="0"/>
                <a:cs typeface="Arial" panose="020B0604020202020204" pitchFamily="34" charset="0"/>
              </a:rPr>
              <a:t>Acoustic resonator design for photoacoustic spectroscopy,</a:t>
            </a:r>
          </a:p>
          <a:p>
            <a:pPr marL="228600" indent="-228600" eaLnBrk="1" hangingPunct="1">
              <a:spcBef>
                <a:spcPct val="0"/>
              </a:spcBef>
              <a:buFont typeface="+mj-lt"/>
              <a:buAutoNum type="arabicPeriod"/>
              <a:defRPr/>
            </a:pPr>
            <a:r>
              <a:rPr lang="en-US" altLang="en-US" sz="1100" dirty="0">
                <a:latin typeface="Calibri" panose="020F0502020204030204" pitchFamily="34" charset="0"/>
                <a:cs typeface="Arial" panose="020B0604020202020204" pitchFamily="34" charset="0"/>
              </a:rPr>
              <a:t>Simulation of an atmospheric pressure plasma jet,</a:t>
            </a:r>
          </a:p>
          <a:p>
            <a:pPr marL="228600" indent="-228600" eaLnBrk="1" hangingPunct="1">
              <a:spcBef>
                <a:spcPct val="0"/>
              </a:spcBef>
              <a:buFont typeface="+mj-lt"/>
              <a:buAutoNum type="arabicPeriod"/>
              <a:defRPr/>
            </a:pPr>
            <a:r>
              <a:rPr lang="en-US" altLang="en-US" sz="1100" dirty="0">
                <a:latin typeface="Calibri" panose="020F0502020204030204" pitchFamily="34" charset="0"/>
                <a:cs typeface="Arial" panose="020B0604020202020204" pitchFamily="34" charset="0"/>
              </a:rPr>
              <a:t>Electrochemistry in soap films,</a:t>
            </a:r>
          </a:p>
          <a:p>
            <a:pPr marL="228600" indent="-228600" eaLnBrk="1" hangingPunct="1">
              <a:spcBef>
                <a:spcPct val="0"/>
              </a:spcBef>
              <a:buFont typeface="+mj-lt"/>
              <a:buAutoNum type="arabicPeriod"/>
              <a:defRPr/>
            </a:pPr>
            <a:r>
              <a:rPr lang="en-US" altLang="en-US" sz="1100" dirty="0">
                <a:latin typeface="Calibri" panose="020F0502020204030204" pitchFamily="34" charset="0"/>
                <a:cs typeface="Arial" panose="020B0604020202020204" pitchFamily="34" charset="0"/>
              </a:rPr>
              <a:t>Dynamic electrowetting.</a:t>
            </a: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79841" y="9605961"/>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grpSp>
        <p:nvGrpSpPr>
          <p:cNvPr id="4122" name="Group 4121">
            <a:extLst>
              <a:ext uri="{FF2B5EF4-FFF2-40B4-BE49-F238E27FC236}">
                <a16:creationId xmlns:a16="http://schemas.microsoft.com/office/drawing/2014/main" id="{C1B17B5D-F06F-40F8-B596-BF8AA47CF861}"/>
              </a:ext>
            </a:extLst>
          </p:cNvPr>
          <p:cNvGrpSpPr/>
          <p:nvPr/>
        </p:nvGrpSpPr>
        <p:grpSpPr>
          <a:xfrm>
            <a:off x="218725" y="3658140"/>
            <a:ext cx="6448134" cy="5887401"/>
            <a:chOff x="248107" y="2783038"/>
            <a:chExt cx="6448134" cy="5887401"/>
          </a:xfrm>
        </p:grpSpPr>
        <p:sp>
          <p:nvSpPr>
            <p:cNvPr id="4136" name="TextBox 25"/>
            <p:cNvSpPr txBox="1">
              <a:spLocks noChangeArrowheads="1"/>
            </p:cNvSpPr>
            <p:nvPr/>
          </p:nvSpPr>
          <p:spPr bwMode="auto">
            <a:xfrm>
              <a:off x="3327743" y="3980694"/>
              <a:ext cx="3084394"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(Left to right) Simulated acoustic pressure in dumbbell, Helmholtz and differential resonator cells at the primary resonance  frequency </a:t>
              </a:r>
            </a:p>
          </p:txBody>
        </p:sp>
        <p:sp>
          <p:nvSpPr>
            <p:cNvPr id="3" name="TextBox 6">
              <a:extLst>
                <a:ext uri="{FF2B5EF4-FFF2-40B4-BE49-F238E27FC236}">
                  <a16:creationId xmlns:a16="http://schemas.microsoft.com/office/drawing/2014/main" id="{B3082606-3C66-40E2-9EE3-935D7E0BAA3B}"/>
                </a:ext>
              </a:extLst>
            </p:cNvPr>
            <p:cNvSpPr txBox="1">
              <a:spLocks noChangeArrowheads="1"/>
            </p:cNvSpPr>
            <p:nvPr/>
          </p:nvSpPr>
          <p:spPr bwMode="auto">
            <a:xfrm>
              <a:off x="369264" y="2949743"/>
              <a:ext cx="2645328" cy="10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Photoacoustic spectroscopy (PAS) requires resonators with signal to noise ratios at acoustic resonant frequencies. Using the results from numerical simulations we can design better PAS cells for improved sensitivity. Resonator designs were parametrically optimized to afford the best signal to noise ratio and highest quality factors.</a:t>
              </a:r>
            </a:p>
          </p:txBody>
        </p:sp>
        <p:sp>
          <p:nvSpPr>
            <p:cNvPr id="4" name="TextBox 6">
              <a:extLst>
                <a:ext uri="{FF2B5EF4-FFF2-40B4-BE49-F238E27FC236}">
                  <a16:creationId xmlns:a16="http://schemas.microsoft.com/office/drawing/2014/main" id="{028F6335-AC36-40CC-89D8-4D4ACDD6D9EE}"/>
                </a:ext>
              </a:extLst>
            </p:cNvPr>
            <p:cNvSpPr txBox="1">
              <a:spLocks noChangeArrowheads="1"/>
            </p:cNvSpPr>
            <p:nvPr/>
          </p:nvSpPr>
          <p:spPr bwMode="auto">
            <a:xfrm>
              <a:off x="343378" y="4482427"/>
              <a:ext cx="2633264" cy="10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Atmospheric pressure plasmas are difficult to characterize using electrostatic probes. Via COMSOL, plasma parameters for a cylindrical dielectric barrier helium discharge were estimated and compared to experimental probe data. Perturbation of plasma due to probes was also modelled and found to be significant.</a:t>
              </a:r>
            </a:p>
          </p:txBody>
        </p:sp>
        <p:sp>
          <p:nvSpPr>
            <p:cNvPr id="7" name="TextBox 6">
              <a:extLst>
                <a:ext uri="{FF2B5EF4-FFF2-40B4-BE49-F238E27FC236}">
                  <a16:creationId xmlns:a16="http://schemas.microsoft.com/office/drawing/2014/main" id="{44CE4D85-1FA8-4230-AB4F-C4FB083D0B2A}"/>
                </a:ext>
              </a:extLst>
            </p:cNvPr>
            <p:cNvSpPr txBox="1">
              <a:spLocks noChangeArrowheads="1"/>
            </p:cNvSpPr>
            <p:nvPr/>
          </p:nvSpPr>
          <p:spPr bwMode="auto">
            <a:xfrm>
              <a:off x="354406" y="5872197"/>
              <a:ext cx="2162008" cy="125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Confined electrolytes in thin soap films show electrochemical behavior that is different to bulk liquids. Modelling an electrode in contact with a soap film meniscus made it possible to see the effect of varying film dimensions on simulated electrochemical measurements.</a:t>
              </a:r>
            </a:p>
          </p:txBody>
        </p:sp>
        <p:grpSp>
          <p:nvGrpSpPr>
            <p:cNvPr id="10" name="Group 9">
              <a:extLst>
                <a:ext uri="{FF2B5EF4-FFF2-40B4-BE49-F238E27FC236}">
                  <a16:creationId xmlns:a16="http://schemas.microsoft.com/office/drawing/2014/main" id="{14EDE9C7-09BF-4FC4-9DC4-9D680267DA1A}"/>
                </a:ext>
              </a:extLst>
            </p:cNvPr>
            <p:cNvGrpSpPr/>
            <p:nvPr/>
          </p:nvGrpSpPr>
          <p:grpSpPr>
            <a:xfrm>
              <a:off x="3230444" y="4291805"/>
              <a:ext cx="1924910" cy="1203608"/>
              <a:chOff x="3707222" y="3961544"/>
              <a:chExt cx="2985704" cy="1866901"/>
            </a:xfrm>
          </p:grpSpPr>
          <p:pic>
            <p:nvPicPr>
              <p:cNvPr id="39" name="Picture 38">
                <a:extLst>
                  <a:ext uri="{FF2B5EF4-FFF2-40B4-BE49-F238E27FC236}">
                    <a16:creationId xmlns:a16="http://schemas.microsoft.com/office/drawing/2014/main" id="{C8A85BAF-6462-419B-A2AE-A31C4E0E71E7}"/>
                  </a:ext>
                </a:extLst>
              </p:cNvPr>
              <p:cNvPicPr/>
              <p:nvPr/>
            </p:nvPicPr>
            <p:blipFill rotWithShape="1">
              <a:blip r:embed="rId3" cstate="print">
                <a:extLst>
                  <a:ext uri="{28A0092B-C50C-407E-A947-70E740481C1C}">
                    <a14:useLocalDpi xmlns:a14="http://schemas.microsoft.com/office/drawing/2010/main" val="0"/>
                  </a:ext>
                </a:extLst>
              </a:blip>
              <a:srcRect t="7176"/>
              <a:stretch/>
            </p:blipFill>
            <p:spPr bwMode="auto">
              <a:xfrm>
                <a:off x="4595462" y="4139801"/>
                <a:ext cx="2097464" cy="1646047"/>
              </a:xfrm>
              <a:prstGeom prst="rect">
                <a:avLst/>
              </a:prstGeom>
              <a:noFill/>
              <a:ln>
                <a:noFill/>
              </a:ln>
            </p:spPr>
          </p:pic>
          <p:pic>
            <p:nvPicPr>
              <p:cNvPr id="40" name="Picture 39">
                <a:extLst>
                  <a:ext uri="{FF2B5EF4-FFF2-40B4-BE49-F238E27FC236}">
                    <a16:creationId xmlns:a16="http://schemas.microsoft.com/office/drawing/2014/main" id="{AA98D7F3-AA74-43D1-A004-D39D18340FEB}"/>
                  </a:ext>
                </a:extLst>
              </p:cNvPr>
              <p:cNvPicPr/>
              <p:nvPr/>
            </p:nvPicPr>
            <p:blipFill rotWithShape="1">
              <a:blip r:embed="rId4"/>
              <a:srcRect l="30876" t="7828" r="45325" b="5087"/>
              <a:stretch/>
            </p:blipFill>
            <p:spPr bwMode="auto">
              <a:xfrm>
                <a:off x="3707222" y="3961544"/>
                <a:ext cx="666754" cy="1866901"/>
              </a:xfrm>
              <a:prstGeom prst="rect">
                <a:avLst/>
              </a:prstGeom>
              <a:ln>
                <a:noFill/>
              </a:ln>
              <a:extLst>
                <a:ext uri="{53640926-AAD7-44D8-BBD7-CCE9431645EC}">
                  <a14:shadowObscured xmlns:a14="http://schemas.microsoft.com/office/drawing/2010/main"/>
                </a:ext>
              </a:extLst>
            </p:spPr>
          </p:pic>
        </p:grpSp>
        <p:sp>
          <p:nvSpPr>
            <p:cNvPr id="11" name="TextBox 10">
              <a:extLst>
                <a:ext uri="{FF2B5EF4-FFF2-40B4-BE49-F238E27FC236}">
                  <a16:creationId xmlns:a16="http://schemas.microsoft.com/office/drawing/2014/main" id="{2294FF7F-0AA0-4AA2-86E2-EB3F1419AB89}"/>
                </a:ext>
              </a:extLst>
            </p:cNvPr>
            <p:cNvSpPr txBox="1">
              <a:spLocks noChangeArrowheads="1"/>
            </p:cNvSpPr>
            <p:nvPr/>
          </p:nvSpPr>
          <p:spPr bwMode="auto">
            <a:xfrm>
              <a:off x="381344" y="7316395"/>
              <a:ext cx="2133256" cy="125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Liquid-liquid interfaces can deform when in contact with a biased dielectric interface, showing electrowetting behavior. Based on the COMSOL electrowetting application example, the time evolution of the interface was tracked to visualize the electrowetting behavior of different solvent pairs.</a:t>
              </a:r>
            </a:p>
          </p:txBody>
        </p:sp>
        <p:grpSp>
          <p:nvGrpSpPr>
            <p:cNvPr id="4114" name="Group 4113">
              <a:extLst>
                <a:ext uri="{FF2B5EF4-FFF2-40B4-BE49-F238E27FC236}">
                  <a16:creationId xmlns:a16="http://schemas.microsoft.com/office/drawing/2014/main" id="{879B4F45-FFEE-419B-BE27-19897DAAD468}"/>
                </a:ext>
              </a:extLst>
            </p:cNvPr>
            <p:cNvGrpSpPr/>
            <p:nvPr/>
          </p:nvGrpSpPr>
          <p:grpSpPr>
            <a:xfrm>
              <a:off x="248107" y="2783038"/>
              <a:ext cx="6389370" cy="5887401"/>
              <a:chOff x="250046" y="2757998"/>
              <a:chExt cx="6389370" cy="5654907"/>
            </a:xfrm>
          </p:grpSpPr>
          <p:sp>
            <p:nvSpPr>
              <p:cNvPr id="13" name="Rectangle 12">
                <a:extLst>
                  <a:ext uri="{FF2B5EF4-FFF2-40B4-BE49-F238E27FC236}">
                    <a16:creationId xmlns:a16="http://schemas.microsoft.com/office/drawing/2014/main" id="{5643759D-2832-4F3D-9180-DC276C667FFC}"/>
                  </a:ext>
                </a:extLst>
              </p:cNvPr>
              <p:cNvSpPr/>
              <p:nvPr/>
            </p:nvSpPr>
            <p:spPr>
              <a:xfrm>
                <a:off x="250046" y="2757998"/>
                <a:ext cx="6385492" cy="14424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524DBB48-8661-44F9-9662-EA30EFCACDD9}"/>
                  </a:ext>
                </a:extLst>
              </p:cNvPr>
              <p:cNvSpPr/>
              <p:nvPr/>
            </p:nvSpPr>
            <p:spPr>
              <a:xfrm>
                <a:off x="250046" y="4181907"/>
                <a:ext cx="6385492" cy="14374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37EAB716-93E6-4AFF-83FD-7EE7F43ADAB1}"/>
                  </a:ext>
                </a:extLst>
              </p:cNvPr>
              <p:cNvSpPr/>
              <p:nvPr/>
            </p:nvSpPr>
            <p:spPr>
              <a:xfrm>
                <a:off x="253924" y="5626087"/>
                <a:ext cx="6385492" cy="13900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CFC18704-3BE0-419C-8325-6C4483887578}"/>
                  </a:ext>
                </a:extLst>
              </p:cNvPr>
              <p:cNvSpPr/>
              <p:nvPr/>
            </p:nvSpPr>
            <p:spPr>
              <a:xfrm>
                <a:off x="253924" y="7022866"/>
                <a:ext cx="6385492" cy="13900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8" name="Picture 17">
              <a:extLst>
                <a:ext uri="{FF2B5EF4-FFF2-40B4-BE49-F238E27FC236}">
                  <a16:creationId xmlns:a16="http://schemas.microsoft.com/office/drawing/2014/main" id="{5A0F243F-7908-4797-A3D0-4B07E66AA54D}"/>
                </a:ext>
              </a:extLst>
            </p:cNvPr>
            <p:cNvPicPr>
              <a:picLocks noChangeAspect="1"/>
            </p:cNvPicPr>
            <p:nvPr/>
          </p:nvPicPr>
          <p:blipFill>
            <a:blip r:embed="rId5"/>
            <a:stretch>
              <a:fillRect/>
            </a:stretch>
          </p:blipFill>
          <p:spPr>
            <a:xfrm>
              <a:off x="5176837" y="2834967"/>
              <a:ext cx="1216647" cy="1143059"/>
            </a:xfrm>
            <a:prstGeom prst="rect">
              <a:avLst/>
            </a:prstGeom>
          </p:spPr>
        </p:pic>
        <p:grpSp>
          <p:nvGrpSpPr>
            <p:cNvPr id="22" name="Group 21">
              <a:extLst>
                <a:ext uri="{FF2B5EF4-FFF2-40B4-BE49-F238E27FC236}">
                  <a16:creationId xmlns:a16="http://schemas.microsoft.com/office/drawing/2014/main" id="{7A235F46-A9EC-4AE3-8B47-87A821C4F0B9}"/>
                </a:ext>
              </a:extLst>
            </p:cNvPr>
            <p:cNvGrpSpPr/>
            <p:nvPr/>
          </p:nvGrpSpPr>
          <p:grpSpPr>
            <a:xfrm>
              <a:off x="3106008" y="2819980"/>
              <a:ext cx="564590" cy="1135349"/>
              <a:chOff x="2306052" y="2263513"/>
              <a:chExt cx="1476336" cy="3972487"/>
            </a:xfrm>
          </p:grpSpPr>
          <p:pic>
            <p:nvPicPr>
              <p:cNvPr id="20" name="Picture 19">
                <a:extLst>
                  <a:ext uri="{FF2B5EF4-FFF2-40B4-BE49-F238E27FC236}">
                    <a16:creationId xmlns:a16="http://schemas.microsoft.com/office/drawing/2014/main" id="{1782DACC-FA48-4480-A7F4-09B545991FBC}"/>
                  </a:ext>
                </a:extLst>
              </p:cNvPr>
              <p:cNvPicPr>
                <a:picLocks noChangeAspect="1"/>
              </p:cNvPicPr>
              <p:nvPr/>
            </p:nvPicPr>
            <p:blipFill rotWithShape="1">
              <a:blip r:embed="rId6"/>
              <a:srcRect l="30037"/>
              <a:stretch/>
            </p:blipFill>
            <p:spPr>
              <a:xfrm>
                <a:off x="3022587" y="2263513"/>
                <a:ext cx="759801" cy="3962955"/>
              </a:xfrm>
              <a:prstGeom prst="rect">
                <a:avLst/>
              </a:prstGeom>
            </p:spPr>
          </p:pic>
          <p:pic>
            <p:nvPicPr>
              <p:cNvPr id="21" name="Picture 20">
                <a:extLst>
                  <a:ext uri="{FF2B5EF4-FFF2-40B4-BE49-F238E27FC236}">
                    <a16:creationId xmlns:a16="http://schemas.microsoft.com/office/drawing/2014/main" id="{9D095815-7934-4580-9C93-DFD75055348E}"/>
                  </a:ext>
                </a:extLst>
              </p:cNvPr>
              <p:cNvPicPr>
                <a:picLocks noChangeAspect="1"/>
              </p:cNvPicPr>
              <p:nvPr/>
            </p:nvPicPr>
            <p:blipFill rotWithShape="1">
              <a:blip r:embed="rId6"/>
              <a:srcRect l="30037"/>
              <a:stretch/>
            </p:blipFill>
            <p:spPr>
              <a:xfrm flipH="1">
                <a:off x="2306052" y="2273045"/>
                <a:ext cx="759801" cy="3962955"/>
              </a:xfrm>
              <a:prstGeom prst="rect">
                <a:avLst/>
              </a:prstGeom>
            </p:spPr>
          </p:pic>
        </p:grpSp>
        <p:sp>
          <p:nvSpPr>
            <p:cNvPr id="28" name="TextBox 27">
              <a:extLst>
                <a:ext uri="{FF2B5EF4-FFF2-40B4-BE49-F238E27FC236}">
                  <a16:creationId xmlns:a16="http://schemas.microsoft.com/office/drawing/2014/main" id="{441C6F62-7993-44F9-9F8B-EB51E6A781E0}"/>
                </a:ext>
              </a:extLst>
            </p:cNvPr>
            <p:cNvSpPr txBox="1"/>
            <p:nvPr/>
          </p:nvSpPr>
          <p:spPr>
            <a:xfrm>
              <a:off x="6206425" y="5836832"/>
              <a:ext cx="268022" cy="230832"/>
            </a:xfrm>
            <a:prstGeom prst="rect">
              <a:avLst/>
            </a:prstGeom>
            <a:noFill/>
          </p:spPr>
          <p:txBody>
            <a:bodyPr wrap="none" rtlCol="0">
              <a:spAutoFit/>
            </a:bodyPr>
            <a:lstStyle/>
            <a:p>
              <a:r>
                <a:rPr lang="en-GB" sz="900" dirty="0"/>
                <a:t>C</a:t>
              </a:r>
            </a:p>
          </p:txBody>
        </p:sp>
        <p:grpSp>
          <p:nvGrpSpPr>
            <p:cNvPr id="31" name="Group 30">
              <a:extLst>
                <a:ext uri="{FF2B5EF4-FFF2-40B4-BE49-F238E27FC236}">
                  <a16:creationId xmlns:a16="http://schemas.microsoft.com/office/drawing/2014/main" id="{EEB96FB1-CC18-4543-88F2-8F2B94F01FC9}"/>
                </a:ext>
              </a:extLst>
            </p:cNvPr>
            <p:cNvGrpSpPr/>
            <p:nvPr/>
          </p:nvGrpSpPr>
          <p:grpSpPr>
            <a:xfrm>
              <a:off x="3371042" y="5807663"/>
              <a:ext cx="3191316" cy="1190163"/>
              <a:chOff x="3300746" y="5747252"/>
              <a:chExt cx="2939020" cy="1097376"/>
            </a:xfrm>
          </p:grpSpPr>
          <p:pic>
            <p:nvPicPr>
              <p:cNvPr id="53" name="图片 35">
                <a:extLst>
                  <a:ext uri="{FF2B5EF4-FFF2-40B4-BE49-F238E27FC236}">
                    <a16:creationId xmlns:a16="http://schemas.microsoft.com/office/drawing/2014/main" id="{55F9190F-5E17-48BD-9122-877A74144ADA}"/>
                  </a:ext>
                </a:extLst>
              </p:cNvPr>
              <p:cNvPicPr/>
              <p:nvPr/>
            </p:nvPicPr>
            <p:blipFill rotWithShape="1">
              <a:blip r:embed="rId7" cstate="print">
                <a:extLst>
                  <a:ext uri="{28A0092B-C50C-407E-A947-70E740481C1C}">
                    <a14:useLocalDpi xmlns:a14="http://schemas.microsoft.com/office/drawing/2010/main" val="0"/>
                  </a:ext>
                </a:extLst>
              </a:blip>
              <a:srcRect r="10599"/>
              <a:stretch/>
            </p:blipFill>
            <p:spPr bwMode="auto">
              <a:xfrm>
                <a:off x="3300746" y="5747252"/>
                <a:ext cx="2939020" cy="1097376"/>
              </a:xfrm>
              <a:prstGeom prst="rect">
                <a:avLst/>
              </a:prstGeom>
              <a:noFill/>
            </p:spPr>
          </p:pic>
          <p:pic>
            <p:nvPicPr>
              <p:cNvPr id="29" name="图片 35">
                <a:extLst>
                  <a:ext uri="{FF2B5EF4-FFF2-40B4-BE49-F238E27FC236}">
                    <a16:creationId xmlns:a16="http://schemas.microsoft.com/office/drawing/2014/main" id="{769FEB61-8912-4049-AF38-860324A18FA5}"/>
                  </a:ext>
                </a:extLst>
              </p:cNvPr>
              <p:cNvPicPr/>
              <p:nvPr/>
            </p:nvPicPr>
            <p:blipFill rotWithShape="1">
              <a:blip r:embed="rId8" cstate="print">
                <a:extLst>
                  <a:ext uri="{28A0092B-C50C-407E-A947-70E740481C1C}">
                    <a14:useLocalDpi xmlns:a14="http://schemas.microsoft.com/office/drawing/2010/main" val="0"/>
                  </a:ext>
                </a:extLst>
              </a:blip>
              <a:srcRect l="90272" t="35213" r="891" b="34841"/>
              <a:stretch/>
            </p:blipFill>
            <p:spPr bwMode="auto">
              <a:xfrm>
                <a:off x="3735413" y="5828188"/>
                <a:ext cx="290512" cy="328612"/>
              </a:xfrm>
              <a:prstGeom prst="rect">
                <a:avLst/>
              </a:prstGeom>
              <a:noFill/>
            </p:spPr>
          </p:pic>
        </p:grpSp>
        <p:grpSp>
          <p:nvGrpSpPr>
            <p:cNvPr id="4115" name="Group 4114">
              <a:extLst>
                <a:ext uri="{FF2B5EF4-FFF2-40B4-BE49-F238E27FC236}">
                  <a16:creationId xmlns:a16="http://schemas.microsoft.com/office/drawing/2014/main" id="{8387030D-FF8B-4BC9-A817-53C2DC79CC4E}"/>
                </a:ext>
              </a:extLst>
            </p:cNvPr>
            <p:cNvGrpSpPr/>
            <p:nvPr/>
          </p:nvGrpSpPr>
          <p:grpSpPr>
            <a:xfrm>
              <a:off x="2593115" y="5776516"/>
              <a:ext cx="895206" cy="1124427"/>
              <a:chOff x="2583811" y="5591128"/>
              <a:chExt cx="895206" cy="1124427"/>
            </a:xfrm>
          </p:grpSpPr>
          <p:pic>
            <p:nvPicPr>
              <p:cNvPr id="4100" name="Picture 4099">
                <a:extLst>
                  <a:ext uri="{FF2B5EF4-FFF2-40B4-BE49-F238E27FC236}">
                    <a16:creationId xmlns:a16="http://schemas.microsoft.com/office/drawing/2014/main" id="{CF434A6D-F3D8-418E-939F-2B9B315A1BC1}"/>
                  </a:ext>
                </a:extLst>
              </p:cNvPr>
              <p:cNvPicPr>
                <a:picLocks noChangeAspect="1"/>
              </p:cNvPicPr>
              <p:nvPr/>
            </p:nvPicPr>
            <p:blipFill>
              <a:blip r:embed="rId9"/>
              <a:stretch>
                <a:fillRect/>
              </a:stretch>
            </p:blipFill>
            <p:spPr>
              <a:xfrm>
                <a:off x="2583811" y="5591128"/>
                <a:ext cx="571532" cy="1124427"/>
              </a:xfrm>
              <a:prstGeom prst="rect">
                <a:avLst/>
              </a:prstGeom>
            </p:spPr>
          </p:pic>
          <p:cxnSp>
            <p:nvCxnSpPr>
              <p:cNvPr id="4102" name="Connector: Curved 4101">
                <a:extLst>
                  <a:ext uri="{FF2B5EF4-FFF2-40B4-BE49-F238E27FC236}">
                    <a16:creationId xmlns:a16="http://schemas.microsoft.com/office/drawing/2014/main" id="{37271DF3-3E3F-4E7A-BD10-3FDD8EE609B9}"/>
                  </a:ext>
                </a:extLst>
              </p:cNvPr>
              <p:cNvCxnSpPr>
                <a:cxnSpLocks/>
              </p:cNvCxnSpPr>
              <p:nvPr/>
            </p:nvCxnSpPr>
            <p:spPr>
              <a:xfrm rot="16200000" flipH="1">
                <a:off x="2818495" y="6126051"/>
                <a:ext cx="373586" cy="75899"/>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Connector: Curved 78">
                <a:extLst>
                  <a:ext uri="{FF2B5EF4-FFF2-40B4-BE49-F238E27FC236}">
                    <a16:creationId xmlns:a16="http://schemas.microsoft.com/office/drawing/2014/main" id="{2F2C1286-3B69-4E58-BCE8-F548F8879846}"/>
                  </a:ext>
                </a:extLst>
              </p:cNvPr>
              <p:cNvCxnSpPr>
                <a:cxnSpLocks/>
              </p:cNvCxnSpPr>
              <p:nvPr/>
            </p:nvCxnSpPr>
            <p:spPr>
              <a:xfrm rot="16200000" flipH="1">
                <a:off x="2974519" y="5959287"/>
                <a:ext cx="171631" cy="17431"/>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4108" name="TextBox 4107">
                <a:extLst>
                  <a:ext uri="{FF2B5EF4-FFF2-40B4-BE49-F238E27FC236}">
                    <a16:creationId xmlns:a16="http://schemas.microsoft.com/office/drawing/2014/main" id="{60D1CE43-5225-47E2-97DA-DC271AED4BA0}"/>
                  </a:ext>
                </a:extLst>
              </p:cNvPr>
              <p:cNvSpPr txBox="1"/>
              <p:nvPr/>
            </p:nvSpPr>
            <p:spPr>
              <a:xfrm>
                <a:off x="2967338" y="6011935"/>
                <a:ext cx="511679" cy="184666"/>
              </a:xfrm>
              <a:prstGeom prst="rect">
                <a:avLst/>
              </a:prstGeom>
              <a:noFill/>
            </p:spPr>
            <p:txBody>
              <a:bodyPr wrap="none" rtlCol="0">
                <a:spAutoFit/>
              </a:bodyPr>
              <a:lstStyle/>
              <a:p>
                <a:r>
                  <a:rPr lang="en-GB" sz="600" dirty="0"/>
                  <a:t>Electrode</a:t>
                </a:r>
              </a:p>
            </p:txBody>
          </p:sp>
          <p:sp>
            <p:nvSpPr>
              <p:cNvPr id="4109" name="TextBox 4108">
                <a:extLst>
                  <a:ext uri="{FF2B5EF4-FFF2-40B4-BE49-F238E27FC236}">
                    <a16:creationId xmlns:a16="http://schemas.microsoft.com/office/drawing/2014/main" id="{B1F0B4C6-FFCF-4384-BA57-CBA817C47202}"/>
                  </a:ext>
                </a:extLst>
              </p:cNvPr>
              <p:cNvSpPr txBox="1"/>
              <p:nvPr/>
            </p:nvSpPr>
            <p:spPr>
              <a:xfrm>
                <a:off x="2928967" y="6311292"/>
                <a:ext cx="511679" cy="184666"/>
              </a:xfrm>
              <a:prstGeom prst="rect">
                <a:avLst/>
              </a:prstGeom>
              <a:noFill/>
            </p:spPr>
            <p:txBody>
              <a:bodyPr wrap="none" rtlCol="0">
                <a:spAutoFit/>
              </a:bodyPr>
              <a:lstStyle/>
              <a:p>
                <a:r>
                  <a:rPr lang="en-GB" sz="600" dirty="0"/>
                  <a:t>Meniscus</a:t>
                </a:r>
              </a:p>
            </p:txBody>
          </p:sp>
        </p:grpSp>
        <p:sp>
          <p:nvSpPr>
            <p:cNvPr id="4110" name="TextBox 25">
              <a:extLst>
                <a:ext uri="{FF2B5EF4-FFF2-40B4-BE49-F238E27FC236}">
                  <a16:creationId xmlns:a16="http://schemas.microsoft.com/office/drawing/2014/main" id="{A89D8275-C86C-4679-99DB-E2EABC46AC10}"/>
                </a:ext>
              </a:extLst>
            </p:cNvPr>
            <p:cNvSpPr txBox="1">
              <a:spLocks noChangeArrowheads="1"/>
            </p:cNvSpPr>
            <p:nvPr/>
          </p:nvSpPr>
          <p:spPr bwMode="auto">
            <a:xfrm>
              <a:off x="2938271" y="5468556"/>
              <a:ext cx="3757970"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Electron temperature within the discharge volume (left) , photograph and simulated emission from the plasma (center), ion flux to a probe placed in plasma (right).</a:t>
              </a:r>
            </a:p>
          </p:txBody>
        </p:sp>
        <p:sp>
          <p:nvSpPr>
            <p:cNvPr id="4111" name="TextBox 25">
              <a:extLst>
                <a:ext uri="{FF2B5EF4-FFF2-40B4-BE49-F238E27FC236}">
                  <a16:creationId xmlns:a16="http://schemas.microsoft.com/office/drawing/2014/main" id="{E6221995-4DB6-473D-921E-347C079F2DAD}"/>
                </a:ext>
              </a:extLst>
            </p:cNvPr>
            <p:cNvSpPr txBox="1">
              <a:spLocks noChangeArrowheads="1"/>
            </p:cNvSpPr>
            <p:nvPr/>
          </p:nvSpPr>
          <p:spPr bwMode="auto">
            <a:xfrm>
              <a:off x="2605024" y="6938079"/>
              <a:ext cx="4016828"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Diagram of an electrode piercing through a soap film (left), simulated cyclic voltammograms of films with (right) and without (center) meniscus at increasing probe concentrations.</a:t>
              </a:r>
            </a:p>
          </p:txBody>
        </p:sp>
        <p:pic>
          <p:nvPicPr>
            <p:cNvPr id="4113" name="Picture 4112">
              <a:extLst>
                <a:ext uri="{FF2B5EF4-FFF2-40B4-BE49-F238E27FC236}">
                  <a16:creationId xmlns:a16="http://schemas.microsoft.com/office/drawing/2014/main" id="{DD7FF1A2-77E5-4667-91F5-1868EC73D513}"/>
                </a:ext>
              </a:extLst>
            </p:cNvPr>
            <p:cNvPicPr>
              <a:picLocks noChangeAspect="1"/>
            </p:cNvPicPr>
            <p:nvPr/>
          </p:nvPicPr>
          <p:blipFill>
            <a:blip r:embed="rId10">
              <a:extLst>
                <a:ext uri="{BEBA8EAE-BF5A-486C-A8C5-ECC9F3942E4B}">
                  <a14:imgProps xmlns:a14="http://schemas.microsoft.com/office/drawing/2010/main">
                    <a14:imgLayer r:embed="rId11">
                      <a14:imgEffect>
                        <a14:colorTemperature colorTemp="5900"/>
                      </a14:imgEffect>
                      <a14:imgEffect>
                        <a14:saturation sat="400000"/>
                      </a14:imgEffect>
                    </a14:imgLayer>
                  </a14:imgProps>
                </a:ext>
              </a:extLst>
            </a:blip>
            <a:stretch>
              <a:fillRect/>
            </a:stretch>
          </p:blipFill>
          <p:spPr>
            <a:xfrm>
              <a:off x="3980701" y="2857248"/>
              <a:ext cx="997052" cy="1119938"/>
            </a:xfrm>
            <a:prstGeom prst="rect">
              <a:avLst/>
            </a:prstGeom>
          </p:spPr>
        </p:pic>
        <p:sp>
          <p:nvSpPr>
            <p:cNvPr id="4116" name="TextBox 4115">
              <a:extLst>
                <a:ext uri="{FF2B5EF4-FFF2-40B4-BE49-F238E27FC236}">
                  <a16:creationId xmlns:a16="http://schemas.microsoft.com/office/drawing/2014/main" id="{547CCDB9-6635-46DC-BFAF-A99220C938A3}"/>
                </a:ext>
              </a:extLst>
            </p:cNvPr>
            <p:cNvSpPr txBox="1"/>
            <p:nvPr/>
          </p:nvSpPr>
          <p:spPr>
            <a:xfrm>
              <a:off x="4512297" y="5850170"/>
              <a:ext cx="381836" cy="215444"/>
            </a:xfrm>
            <a:prstGeom prst="rect">
              <a:avLst/>
            </a:prstGeom>
            <a:noFill/>
          </p:spPr>
          <p:txBody>
            <a:bodyPr wrap="none" rtlCol="0">
              <a:spAutoFit/>
            </a:bodyPr>
            <a:lstStyle/>
            <a:p>
              <a:r>
                <a:rPr lang="en-GB" sz="800" dirty="0"/>
                <a:t>A=B</a:t>
              </a:r>
            </a:p>
          </p:txBody>
        </p:sp>
        <p:sp>
          <p:nvSpPr>
            <p:cNvPr id="4117" name="TextBox 4116">
              <a:extLst>
                <a:ext uri="{FF2B5EF4-FFF2-40B4-BE49-F238E27FC236}">
                  <a16:creationId xmlns:a16="http://schemas.microsoft.com/office/drawing/2014/main" id="{6660F977-F804-4385-8AA4-983F42217341}"/>
                </a:ext>
              </a:extLst>
            </p:cNvPr>
            <p:cNvSpPr txBox="1"/>
            <p:nvPr/>
          </p:nvSpPr>
          <p:spPr>
            <a:xfrm>
              <a:off x="6033301" y="5819647"/>
              <a:ext cx="441146" cy="215444"/>
            </a:xfrm>
            <a:prstGeom prst="rect">
              <a:avLst/>
            </a:prstGeom>
            <a:noFill/>
          </p:spPr>
          <p:txBody>
            <a:bodyPr wrap="none" rtlCol="0">
              <a:spAutoFit/>
            </a:bodyPr>
            <a:lstStyle/>
            <a:p>
              <a:r>
                <a:rPr lang="en-GB" sz="800" dirty="0"/>
                <a:t>A&gt;&gt;B</a:t>
              </a:r>
            </a:p>
          </p:txBody>
        </p:sp>
        <p:pic>
          <p:nvPicPr>
            <p:cNvPr id="100" name="Picture 99">
              <a:extLst>
                <a:ext uri="{FF2B5EF4-FFF2-40B4-BE49-F238E27FC236}">
                  <a16:creationId xmlns:a16="http://schemas.microsoft.com/office/drawing/2014/main" id="{B0CF6E3D-1C49-412F-ACB3-BF093FE0572B}"/>
                </a:ext>
              </a:extLst>
            </p:cNvPr>
            <p:cNvPicPr/>
            <p:nvPr/>
          </p:nvPicPr>
          <p:blipFill rotWithShape="1">
            <a:blip r:embed="rId12" cstate="print">
              <a:extLst>
                <a:ext uri="{28A0092B-C50C-407E-A947-70E740481C1C}">
                  <a14:useLocalDpi xmlns:a14="http://schemas.microsoft.com/office/drawing/2010/main" val="0"/>
                </a:ext>
              </a:extLst>
            </a:blip>
            <a:srcRect r="5907"/>
            <a:stretch/>
          </p:blipFill>
          <p:spPr bwMode="auto">
            <a:xfrm>
              <a:off x="5227675" y="4309357"/>
              <a:ext cx="942648" cy="1154738"/>
            </a:xfrm>
            <a:prstGeom prst="rect">
              <a:avLst/>
            </a:prstGeom>
            <a:noFill/>
            <a:ln>
              <a:noFill/>
            </a:ln>
            <a:extLst>
              <a:ext uri="{53640926-AAD7-44D8-BBD7-CCE9431645EC}">
                <a14:shadowObscured xmlns:a14="http://schemas.microsoft.com/office/drawing/2010/main"/>
              </a:ext>
            </a:extLst>
          </p:spPr>
        </p:pic>
        <p:sp>
          <p:nvSpPr>
            <p:cNvPr id="4118" name="TextBox 25">
              <a:extLst>
                <a:ext uri="{FF2B5EF4-FFF2-40B4-BE49-F238E27FC236}">
                  <a16:creationId xmlns:a16="http://schemas.microsoft.com/office/drawing/2014/main" id="{5F29D5A8-4029-4846-9A2C-A53D904B6251}"/>
                </a:ext>
              </a:extLst>
            </p:cNvPr>
            <p:cNvSpPr txBox="1">
              <a:spLocks noChangeArrowheads="1"/>
            </p:cNvSpPr>
            <p:nvPr/>
          </p:nvSpPr>
          <p:spPr bwMode="auto">
            <a:xfrm>
              <a:off x="2680076" y="8390852"/>
              <a:ext cx="3955462"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Travelling deformation in dichloroethane-water interface upon application of a voltage on the right-hand side boundary. </a:t>
              </a:r>
            </a:p>
          </p:txBody>
        </p:sp>
        <p:pic>
          <p:nvPicPr>
            <p:cNvPr id="103" name="Picture 102">
              <a:extLst>
                <a:ext uri="{FF2B5EF4-FFF2-40B4-BE49-F238E27FC236}">
                  <a16:creationId xmlns:a16="http://schemas.microsoft.com/office/drawing/2014/main" id="{DBFD6F07-629E-431A-9CB8-E1E59B22C5A3}"/>
                </a:ext>
              </a:extLst>
            </p:cNvPr>
            <p:cNvPicPr/>
            <p:nvPr/>
          </p:nvPicPr>
          <p:blipFill rotWithShape="1">
            <a:blip r:embed="rId13"/>
            <a:srcRect l="193" t="13426" r="15050"/>
            <a:stretch/>
          </p:blipFill>
          <p:spPr>
            <a:xfrm>
              <a:off x="2938271" y="7261919"/>
              <a:ext cx="1567990" cy="1166284"/>
            </a:xfrm>
            <a:prstGeom prst="rect">
              <a:avLst/>
            </a:prstGeom>
          </p:spPr>
        </p:pic>
        <p:pic>
          <p:nvPicPr>
            <p:cNvPr id="104" name="Picture 103">
              <a:extLst>
                <a:ext uri="{FF2B5EF4-FFF2-40B4-BE49-F238E27FC236}">
                  <a16:creationId xmlns:a16="http://schemas.microsoft.com/office/drawing/2014/main" id="{DBC8F13A-8ED6-4536-B2B6-820A871201A1}"/>
                </a:ext>
              </a:extLst>
            </p:cNvPr>
            <p:cNvPicPr/>
            <p:nvPr/>
          </p:nvPicPr>
          <p:blipFill rotWithShape="1">
            <a:blip r:embed="rId14"/>
            <a:srcRect t="13961" r="190"/>
            <a:stretch/>
          </p:blipFill>
          <p:spPr>
            <a:xfrm>
              <a:off x="4559453" y="7266657"/>
              <a:ext cx="1852684" cy="1131767"/>
            </a:xfrm>
            <a:prstGeom prst="rect">
              <a:avLst/>
            </a:prstGeom>
          </p:spPr>
        </p:pic>
      </p:grpSp>
      <p:pic>
        <p:nvPicPr>
          <p:cNvPr id="4121" name="Picture 4120" descr="A picture containing drawing&#10;&#10;Description automatically generated">
            <a:extLst>
              <a:ext uri="{FF2B5EF4-FFF2-40B4-BE49-F238E27FC236}">
                <a16:creationId xmlns:a16="http://schemas.microsoft.com/office/drawing/2014/main" id="{0080E439-53BF-48D9-87BD-6B5BC0BDDBF5}"/>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3792" y="34519"/>
            <a:ext cx="6858000" cy="1308506"/>
          </a:xfrm>
          <a:prstGeom prst="rect">
            <a:avLst/>
          </a:prstGeom>
        </p:spPr>
      </p:pic>
      <p:sp>
        <p:nvSpPr>
          <p:cNvPr id="25" name="TextBox 3"/>
          <p:cNvSpPr txBox="1">
            <a:spLocks noChangeArrowheads="1"/>
          </p:cNvSpPr>
          <p:nvPr/>
        </p:nvSpPr>
        <p:spPr bwMode="auto">
          <a:xfrm>
            <a:off x="158181" y="109421"/>
            <a:ext cx="6071857" cy="1114214"/>
          </a:xfrm>
          <a:prstGeom prst="rect">
            <a:avLst/>
          </a:prstGeom>
          <a:noFill/>
          <a:ln w="9525">
            <a:noFill/>
            <a:miter lim="800000"/>
            <a:headEnd/>
            <a:tailEnd/>
          </a:ln>
        </p:spPr>
        <p:txBody>
          <a:bodyPr lIns="19047" tIns="9524" rIns="19047" bIns="9524" anchor="ctr" anchorCtr="0">
            <a:spAutoFit/>
          </a:bodyPr>
          <a:lstStyle/>
          <a:p>
            <a:pPr defTabSz="913916" eaLnBrk="1" hangingPunct="1">
              <a:lnSpc>
                <a:spcPct val="150000"/>
              </a:lnSpc>
              <a:defRPr/>
            </a:pPr>
            <a:r>
              <a:rPr lang="en-GB" sz="1400" b="0" i="0" dirty="0">
                <a:solidFill>
                  <a:schemeClr val="bg1"/>
                </a:solidFill>
                <a:effectLst/>
                <a:latin typeface="Arial" panose="020B0604020202020204" pitchFamily="34" charset="0"/>
              </a:rPr>
              <a:t>From the Laboratory to </a:t>
            </a:r>
            <a:r>
              <a:rPr lang="en-GB" sz="1400" dirty="0">
                <a:solidFill>
                  <a:schemeClr val="bg1"/>
                </a:solidFill>
              </a:rPr>
              <a:t>t</a:t>
            </a:r>
            <a:r>
              <a:rPr lang="en-GB" sz="1400" b="0" i="0" dirty="0">
                <a:solidFill>
                  <a:schemeClr val="bg1"/>
                </a:solidFill>
                <a:effectLst/>
                <a:latin typeface="Arial" panose="020B0604020202020204" pitchFamily="34" charset="0"/>
              </a:rPr>
              <a:t>he Living Room: COMSOL as a Remote Teaching and Research Tool for Analytical Chemistry</a:t>
            </a:r>
          </a:p>
          <a:p>
            <a:pPr defTabSz="913916" eaLnBrk="1" hangingPunct="1">
              <a:lnSpc>
                <a:spcPct val="150000"/>
              </a:lnSpc>
              <a:defRPr/>
            </a:pPr>
            <a:r>
              <a:rPr lang="en-US" sz="833" dirty="0">
                <a:solidFill>
                  <a:schemeClr val="bg1"/>
                </a:solidFill>
                <a:latin typeface="Calibri" panose="020F0502020204030204" pitchFamily="34" charset="0"/>
                <a:ea typeface="+mn-ea"/>
                <a:cs typeface="Arial" panose="020B0604020202020204" pitchFamily="34" charset="0"/>
              </a:rPr>
              <a:t>R. Asprec</a:t>
            </a:r>
            <a:r>
              <a:rPr lang="en-US" sz="833" baseline="30000" dirty="0">
                <a:solidFill>
                  <a:schemeClr val="bg1"/>
                </a:solidFill>
                <a:latin typeface="Calibri" panose="020F0502020204030204" pitchFamily="34" charset="0"/>
                <a:cs typeface="Arial" panose="020B0604020202020204" pitchFamily="34" charset="0"/>
              </a:rPr>
              <a:t>1</a:t>
            </a:r>
            <a:r>
              <a:rPr lang="en-US" sz="833" dirty="0">
                <a:solidFill>
                  <a:schemeClr val="bg1"/>
                </a:solidFill>
                <a:latin typeface="Calibri" panose="020F0502020204030204" pitchFamily="34" charset="0"/>
                <a:ea typeface="+mn-ea"/>
                <a:cs typeface="Arial" panose="020B0604020202020204" pitchFamily="34" charset="0"/>
              </a:rPr>
              <a:t>, </a:t>
            </a:r>
            <a:r>
              <a:rPr lang="en-US" sz="833" dirty="0">
                <a:solidFill>
                  <a:schemeClr val="bg1"/>
                </a:solidFill>
                <a:latin typeface="Calibri" panose="020F0502020204030204" pitchFamily="34" charset="0"/>
                <a:cs typeface="Arial" panose="020B0604020202020204" pitchFamily="34" charset="0"/>
              </a:rPr>
              <a:t>C. Gariboldi</a:t>
            </a:r>
            <a:r>
              <a:rPr lang="en-US" sz="833" baseline="30000" dirty="0">
                <a:solidFill>
                  <a:schemeClr val="bg1"/>
                </a:solidFill>
                <a:latin typeface="Calibri" panose="020F0502020204030204" pitchFamily="34" charset="0"/>
                <a:cs typeface="Arial" panose="020B0604020202020204" pitchFamily="34" charset="0"/>
              </a:rPr>
              <a:t>1</a:t>
            </a:r>
            <a:r>
              <a:rPr lang="en-US" sz="833" dirty="0">
                <a:solidFill>
                  <a:schemeClr val="bg1"/>
                </a:solidFill>
                <a:latin typeface="Calibri" panose="020F0502020204030204" pitchFamily="34" charset="0"/>
                <a:cs typeface="Arial" panose="020B0604020202020204" pitchFamily="34" charset="0"/>
              </a:rPr>
              <a:t>, S. Luan, Y. Wang</a:t>
            </a:r>
            <a:r>
              <a:rPr lang="en-US" sz="833" baseline="30000" dirty="0">
                <a:solidFill>
                  <a:schemeClr val="bg1"/>
                </a:solidFill>
                <a:latin typeface="Calibri" panose="020F0502020204030204" pitchFamily="34" charset="0"/>
                <a:cs typeface="Arial" panose="020B0604020202020204" pitchFamily="34" charset="0"/>
              </a:rPr>
              <a:t>1</a:t>
            </a:r>
            <a:r>
              <a:rPr lang="en-US" sz="833" dirty="0">
                <a:solidFill>
                  <a:schemeClr val="bg1"/>
                </a:solidFill>
                <a:latin typeface="Calibri" panose="020F0502020204030204" pitchFamily="34" charset="0"/>
                <a:cs typeface="Arial" panose="020B0604020202020204" pitchFamily="34" charset="0"/>
              </a:rPr>
              <a:t>, M. Parkes</a:t>
            </a:r>
            <a:r>
              <a:rPr lang="en-US" sz="833" baseline="30000" dirty="0">
                <a:solidFill>
                  <a:schemeClr val="bg1"/>
                </a:solidFill>
                <a:latin typeface="Calibri" panose="020F0502020204030204" pitchFamily="34" charset="0"/>
                <a:cs typeface="Arial" panose="020B0604020202020204" pitchFamily="34" charset="0"/>
              </a:rPr>
              <a:t>1</a:t>
            </a:r>
            <a:r>
              <a:rPr lang="en-US" sz="833" dirty="0">
                <a:solidFill>
                  <a:schemeClr val="bg1"/>
                </a:solidFill>
                <a:latin typeface="Calibri" panose="020F0502020204030204" pitchFamily="34" charset="0"/>
                <a:cs typeface="Arial" panose="020B0604020202020204" pitchFamily="34" charset="0"/>
              </a:rPr>
              <a:t>, D. J. Caruana</a:t>
            </a:r>
            <a:r>
              <a:rPr lang="en-US" sz="833" baseline="30000" dirty="0">
                <a:solidFill>
                  <a:schemeClr val="bg1"/>
                </a:solidFill>
                <a:latin typeface="Calibri" panose="020F0502020204030204" pitchFamily="34" charset="0"/>
                <a:cs typeface="Arial" panose="020B0604020202020204" pitchFamily="34" charset="0"/>
              </a:rPr>
              <a:t>1</a:t>
            </a:r>
            <a:r>
              <a:rPr lang="en-US" sz="833" dirty="0">
                <a:solidFill>
                  <a:schemeClr val="bg1"/>
                </a:solidFill>
                <a:latin typeface="Calibri" panose="020F0502020204030204" pitchFamily="34" charset="0"/>
                <a:cs typeface="Arial" panose="020B0604020202020204" pitchFamily="34" charset="0"/>
              </a:rPr>
              <a:t>, M. E Sener</a:t>
            </a:r>
            <a:r>
              <a:rPr lang="en-US" sz="833" baseline="30000" dirty="0">
                <a:solidFill>
                  <a:schemeClr val="bg1"/>
                </a:solidFill>
                <a:latin typeface="Calibri" panose="020F0502020204030204" pitchFamily="34" charset="0"/>
                <a:cs typeface="Arial" panose="020B0604020202020204" pitchFamily="34" charset="0"/>
              </a:rPr>
              <a:t>1*</a:t>
            </a:r>
            <a:endParaRPr lang="en-US" sz="833" baseline="30000" dirty="0">
              <a:solidFill>
                <a:schemeClr val="bg1"/>
              </a:solidFill>
              <a:latin typeface="Calibri" panose="020F0502020204030204" pitchFamily="34" charset="0"/>
              <a:ea typeface="+mn-ea"/>
              <a:cs typeface="Arial" panose="020B0604020202020204" pitchFamily="34" charset="0"/>
            </a:endParaRPr>
          </a:p>
          <a:p>
            <a:pPr marL="228600" indent="-228600" defTabSz="913916" eaLnBrk="1" hangingPunct="1">
              <a:buAutoNum type="arabicPeriod"/>
              <a:defRPr/>
            </a:pPr>
            <a:r>
              <a:rPr lang="en-US" sz="833" dirty="0">
                <a:solidFill>
                  <a:schemeClr val="bg1"/>
                </a:solidFill>
                <a:latin typeface="Calibri" panose="020F0502020204030204" pitchFamily="34" charset="0"/>
                <a:cs typeface="Arial" panose="020B0604020202020204" pitchFamily="34" charset="0"/>
              </a:rPr>
              <a:t>Chemistry, </a:t>
            </a:r>
            <a:r>
              <a:rPr lang="en-US" sz="833" dirty="0">
                <a:solidFill>
                  <a:schemeClr val="bg1"/>
                </a:solidFill>
                <a:latin typeface="Calibri" panose="020F0502020204030204" pitchFamily="34" charset="0"/>
                <a:ea typeface="+mn-ea"/>
                <a:cs typeface="Arial" panose="020B0604020202020204" pitchFamily="34" charset="0"/>
              </a:rPr>
              <a:t>University College London, London, United Kingdom </a:t>
            </a:r>
          </a:p>
          <a:p>
            <a:pPr defTabSz="913916" eaLnBrk="1" hangingPunct="1">
              <a:defRPr/>
            </a:pPr>
            <a:r>
              <a:rPr lang="en-US" sz="833" dirty="0">
                <a:solidFill>
                  <a:schemeClr val="bg1"/>
                </a:solidFill>
                <a:latin typeface="Calibri" panose="020F0502020204030204" pitchFamily="34" charset="0"/>
                <a:ea typeface="+mn-ea"/>
                <a:cs typeface="Arial" panose="020B0604020202020204" pitchFamily="34" charset="0"/>
              </a:rPr>
              <a:t>*       E-mail:  m.sener.12@ucl.ac.uk</a:t>
            </a:r>
          </a:p>
        </p:txBody>
      </p:sp>
      <p:sp>
        <p:nvSpPr>
          <p:cNvPr id="4123" name="TextBox 22">
            <a:extLst>
              <a:ext uri="{FF2B5EF4-FFF2-40B4-BE49-F238E27FC236}">
                <a16:creationId xmlns:a16="http://schemas.microsoft.com/office/drawing/2014/main" id="{89B870A6-011C-459A-A26D-BFFD2F05CC41}"/>
              </a:ext>
            </a:extLst>
          </p:cNvPr>
          <p:cNvSpPr txBox="1">
            <a:spLocks noChangeArrowheads="1"/>
          </p:cNvSpPr>
          <p:nvPr/>
        </p:nvSpPr>
        <p:spPr bwMode="auto">
          <a:xfrm>
            <a:off x="261366" y="2907546"/>
            <a:ext cx="6318404" cy="665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50" dirty="0">
                <a:latin typeface="Calibri" panose="020F0502020204030204" pitchFamily="34" charset="0"/>
                <a:cs typeface="Arial" panose="020B0604020202020204" pitchFamily="34" charset="0"/>
              </a:rPr>
              <a:t>We found that COMSOL based short term research projects were very successful in introducing modern computational simulation methods while providing insight into physical and chemical phenomena being studied. Thanks to the existing application libraries and documentation, students were able to rapidly adapt their research questions to the simulation environment and generate relevant results.. </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526</Words>
  <Application>Microsoft Office PowerPoint</Application>
  <PresentationFormat>A4 Paper (210x297 mm)</PresentationFormat>
  <Paragraphs>26</Paragraphs>
  <Slides>1</Slides>
  <Notes>1</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2020-09-18T17:58:06Z</dcterms:modified>
</cp:coreProperties>
</file>