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906000" type="A4"/>
  <p:notesSz cx="6858000" cy="9144000"/>
  <p:defaultTextStyle>
    <a:defPPr>
      <a:defRPr lang="en-US"/>
    </a:defPPr>
    <a:lvl1pPr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77925" indent="-378184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56543" indent="-757061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435508" indent="-1136285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914126" indent="-1515162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49870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59844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698187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797928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03" autoAdjust="0"/>
    <p:restoredTop sz="94711" autoAdjust="0"/>
  </p:normalViewPr>
  <p:slideViewPr>
    <p:cSldViewPr>
      <p:cViewPr>
        <p:scale>
          <a:sx n="160" d="100"/>
          <a:sy n="160" d="100"/>
        </p:scale>
        <p:origin x="1584" y="-4506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9/17/2020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99395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913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887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8617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98636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6pPr>
    <a:lvl7pPr marL="598364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7pPr>
    <a:lvl8pPr marL="698091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8pPr>
    <a:lvl9pPr marL="797818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241550" y="685800"/>
            <a:ext cx="23749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857" y="2538414"/>
            <a:ext cx="5554266" cy="540954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679" y="2538414"/>
            <a:ext cx="16550878" cy="540954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1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4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836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4254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9963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5672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679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1551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2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7"/>
          </a:xfrm>
        </p:spPr>
        <p:txBody>
          <a:bodyPr/>
          <a:lstStyle>
            <a:lvl1pPr>
              <a:defRPr sz="3208"/>
            </a:lvl1pPr>
            <a:lvl2pPr>
              <a:defRPr sz="2812"/>
            </a:lvl2pPr>
            <a:lvl3pPr>
              <a:defRPr sz="2396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8"/>
            </a:lvl1pPr>
            <a:lvl2pPr marL="457091" indent="0">
              <a:buNone/>
              <a:defRPr sz="2812"/>
            </a:lvl2pPr>
            <a:lvl3pPr marL="914181" indent="0">
              <a:buNone/>
              <a:defRPr sz="2396"/>
            </a:lvl3pPr>
            <a:lvl4pPr marL="1371272" indent="0">
              <a:buNone/>
              <a:defRPr sz="2000"/>
            </a:lvl4pPr>
            <a:lvl5pPr marL="1828362" indent="0">
              <a:buNone/>
              <a:defRPr sz="2000"/>
            </a:lvl5pPr>
            <a:lvl6pPr marL="2285453" indent="0">
              <a:buNone/>
              <a:defRPr sz="2000"/>
            </a:lvl6pPr>
            <a:lvl7pPr marL="2742543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66" y="396627"/>
            <a:ext cx="617206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9/17/2020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216" y="9181538"/>
            <a:ext cx="21715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8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381" rtl="0" eaLnBrk="0" fontAlgn="base" hangingPunct="0">
        <a:spcBef>
          <a:spcPct val="0"/>
        </a:spcBef>
        <a:spcAft>
          <a:spcPct val="0"/>
        </a:spcAft>
        <a:defRPr sz="4395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95227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6pPr>
      <a:lvl7pPr marL="190455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7pPr>
      <a:lvl8pPr marL="285682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8pPr>
      <a:lvl9pPr marL="380909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9pPr>
    </p:titleStyle>
    <p:bodyStyle>
      <a:lvl1pPr marL="342270" indent="-34227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8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080" indent="-28539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12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553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957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626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399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emf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316147" y="1395505"/>
            <a:ext cx="3112853" cy="1404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INTRODUCTION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: </a:t>
            </a:r>
          </a:p>
          <a:p>
            <a:pPr marL="171450" indent="-171450" algn="just" eaLnBrk="1" hangingPunct="1">
              <a:spcBef>
                <a:spcPct val="0"/>
              </a:spcBef>
              <a:defRPr/>
            </a:pPr>
            <a:r>
              <a:rPr lang="en-GB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Swellable microneedles (MNs) have gained a lot of attention for drug transport through skin. </a:t>
            </a:r>
          </a:p>
          <a:p>
            <a:pPr marL="171450" indent="-171450" algn="just" eaLnBrk="1" hangingPunct="1">
              <a:spcBef>
                <a:spcPct val="0"/>
              </a:spcBef>
              <a:defRPr/>
            </a:pPr>
            <a:endParaRPr lang="en-GB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algn="just" eaLnBrk="1" hangingPunct="1">
              <a:spcBef>
                <a:spcPct val="0"/>
              </a:spcBef>
              <a:defRPr/>
            </a:pPr>
            <a:r>
              <a:rPr lang="en-GB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MNs swells by absorbing interstitial fluid, causing drug to transport into the skin</a:t>
            </a:r>
          </a:p>
          <a:p>
            <a:pPr marL="171450" indent="-171450" algn="just" eaLnBrk="1" hangingPunct="1">
              <a:spcBef>
                <a:spcPct val="0"/>
              </a:spcBef>
              <a:defRPr/>
            </a:pPr>
            <a:endParaRPr lang="en-GB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algn="just" eaLnBrk="1" hangingPunct="1">
              <a:spcBef>
                <a:spcPct val="0"/>
              </a:spcBef>
              <a:defRPr/>
            </a:pPr>
            <a:r>
              <a:rPr lang="en-GB" altLang="en-US" sz="1000" dirty="0">
                <a:solidFill>
                  <a:srgbClr val="FF0000"/>
                </a:solidFill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Aim: </a:t>
            </a:r>
            <a:r>
              <a:rPr lang="en-GB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Linking physicochemical parameters of MN (e.g., Swelling kinetics) to controlled drug delivery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6" name="TextBox 7"/>
              <p:cNvSpPr txBox="1">
                <a:spLocks noChangeArrowheads="1"/>
              </p:cNvSpPr>
              <p:nvPr/>
            </p:nvSpPr>
            <p:spPr bwMode="auto">
              <a:xfrm>
                <a:off x="296854" y="4417721"/>
                <a:ext cx="3220146" cy="24718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9047" tIns="9524" rIns="19047" bIns="9524"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15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135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115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5pPr>
                <a:lvl6pPr marL="25146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6pPr>
                <a:lvl7pPr marL="29718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7pPr>
                <a:lvl8pPr marL="34290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8pPr>
                <a:lvl9pPr marL="38862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en-US" altLang="en-US" sz="1000" b="1" dirty="0">
                    <a:latin typeface="Calibri" panose="020F0502020204030204" pitchFamily="34" charset="0"/>
                    <a:cs typeface="Arial" panose="020B0604020202020204" pitchFamily="34" charset="0"/>
                  </a:rPr>
                  <a:t>COMPUTATIONAL METHODS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: </a:t>
                </a:r>
              </a:p>
              <a:p>
                <a:pPr marL="171450" indent="-171450" algn="just" eaLnBrk="1" hangingPunct="1">
                  <a:spcBef>
                    <a:spcPct val="0"/>
                  </a:spcBef>
                  <a:defRPr/>
                </a:pPr>
                <a:r>
                  <a:rPr lang="en-US" altLang="en-US" sz="1000" dirty="0">
                    <a:solidFill>
                      <a:srgbClr val="FF0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Transport of diluted species </a:t>
                </a:r>
              </a:p>
              <a:p>
                <a:pPr marL="171450" indent="-171450" algn="just" eaLnBrk="1" hangingPunct="1">
                  <a:spcBef>
                    <a:spcPct val="0"/>
                  </a:spcBef>
                  <a:defRPr/>
                </a:pPr>
                <a:endParaRPr lang="en-US" altLang="en-US" sz="1000" dirty="0">
                  <a:solidFill>
                    <a:srgbClr val="FF0000"/>
                  </a:solidFill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None/>
                  <a:defRPr/>
                </a:pPr>
                <a:r>
                  <a:rPr lang="en-GB" sz="1000" dirty="0">
                    <a:effectLst/>
                    <a:cs typeface="Arial" panose="020B0604020202020204" pitchFamily="34" charset="0"/>
                  </a:rPr>
                  <a:t>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000" i="1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sz="1000" i="1">
                                <a:effectLst/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10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0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i</m:t>
                            </m:r>
                          </m:sub>
                        </m:sSub>
                      </m:num>
                      <m:den>
                        <m:r>
                          <a:rPr lang="en-GB" sz="1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𝜕</m:t>
                        </m:r>
                        <m:r>
                          <m:rPr>
                            <m:sty m:val="p"/>
                          </m:rPr>
                          <a:rPr lang="en-GB" sz="1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t</m:t>
                        </m:r>
                      </m:den>
                    </m:f>
                    <m:r>
                      <a:rPr lang="en-GB" sz="10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GB" sz="10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𝛁</m:t>
                    </m:r>
                    <m:r>
                      <a:rPr lang="en-GB" sz="10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.</m:t>
                    </m:r>
                    <m:d>
                      <m:dPr>
                        <m:ctrlPr>
                          <a:rPr lang="en-GB" sz="1000" i="1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GB" sz="1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1000" i="1">
                                <a:effectLst/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10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D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0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i</m:t>
                            </m:r>
                            <m:r>
                              <a:rPr lang="en-GB" sz="10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GB" sz="10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eff</m:t>
                            </m:r>
                          </m:sub>
                        </m:sSub>
                        <m:r>
                          <a:rPr lang="en-GB" sz="10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𝛁</m:t>
                        </m:r>
                        <m:sSub>
                          <m:sSubPr>
                            <m:ctrlPr>
                              <a:rPr lang="en-GB" sz="1000" i="1">
                                <a:effectLst/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10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0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i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            </a:t>
                </a:r>
                <a:r>
                  <a:rPr lang="en-US" altLang="en-US" sz="1000" dirty="0">
                    <a:solidFill>
                      <a:srgbClr val="00B0F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i = water, drug</a:t>
                </a:r>
              </a:p>
              <a:p>
                <a:pPr algn="just" eaLnBrk="1" hangingPunct="1">
                  <a:spcBef>
                    <a:spcPct val="0"/>
                  </a:spcBef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71450" indent="-171450" algn="just" eaLnBrk="1" hangingPunct="1">
                  <a:spcBef>
                    <a:spcPct val="0"/>
                  </a:spcBef>
                  <a:defRPr/>
                </a:pPr>
                <a:r>
                  <a:rPr lang="en-US" sz="1000" dirty="0">
                    <a:latin typeface="+mn-lt"/>
                  </a:rPr>
                  <a:t>Concentration dependent insulin diffusion through polymer</a:t>
                </a:r>
                <a:r>
                  <a:rPr lang="en-US" sz="1000" baseline="30000" dirty="0">
                    <a:latin typeface="+mn-lt"/>
                  </a:rPr>
                  <a:t>[2]</a:t>
                </a:r>
                <a:r>
                  <a:rPr lang="en-US" sz="1000" dirty="0">
                    <a:latin typeface="+mn-lt"/>
                  </a:rPr>
                  <a:t>.</a:t>
                </a: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71450" indent="-171450" algn="just" eaLnBrk="1" hangingPunct="1">
                  <a:spcBef>
                    <a:spcPct val="0"/>
                  </a:spcBef>
                  <a:defRPr/>
                </a:pPr>
                <a:r>
                  <a:rPr lang="en-US" altLang="en-US" sz="1000" dirty="0">
                    <a:solidFill>
                      <a:srgbClr val="FF0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Global ODE and PDE 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for insulin absorption in bloodstream</a:t>
                </a:r>
              </a:p>
              <a:p>
                <a:pPr marL="171450" indent="-171450" algn="just" eaLnBrk="1" hangingPunct="1">
                  <a:spcBef>
                    <a:spcPct val="0"/>
                  </a:spcBef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None/>
                  <a:defRPr/>
                </a:pPr>
                <a14:m>
                  <m:oMath xmlns:m="http://schemas.openxmlformats.org/officeDocument/2006/math">
                    <m:r>
                      <a:rPr lang="en-US" sz="10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            </m:t>
                    </m:r>
                    <m:sSub>
                      <m:sSubPr>
                        <m:ctrlPr>
                          <a:rPr lang="en-GB" sz="10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d</m:t>
                        </m:r>
                      </m:sub>
                    </m:sSub>
                    <m:f>
                      <m:fPr>
                        <m:ctrlPr>
                          <a:rPr lang="en-GB" sz="1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sz="1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d</m:t>
                        </m:r>
                        <m:sSub>
                          <m:sSubPr>
                            <m:ctrlPr>
                              <a:rPr lang="en-GB" sz="10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10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000" b="0" i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d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GB" sz="1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dt</m:t>
                        </m:r>
                      </m:den>
                    </m:f>
                    <m:r>
                      <a:rPr lang="en-GB" sz="10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sz="1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sz="1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dQ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sz="1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dt</m:t>
                        </m:r>
                      </m:den>
                    </m:f>
                    <m:r>
                      <a:rPr lang="en-GB" sz="1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−</m:t>
                    </m:r>
                    <m:sSub>
                      <m:sSubPr>
                        <m:ctrlPr>
                          <a:rPr lang="en-GB" sz="1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e</m:t>
                        </m:r>
                      </m:sub>
                    </m:sSub>
                    <m:sSub>
                      <m:sSubPr>
                        <m:ctrlPr>
                          <a:rPr lang="en-GB" sz="1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000" b="0" i="0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d</m:t>
                        </m:r>
                      </m:sub>
                    </m:sSub>
                    <m:sSub>
                      <m:sSubPr>
                        <m:ctrlPr>
                          <a:rPr lang="en-GB" sz="1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d</m:t>
                        </m:r>
                      </m:sub>
                    </m:sSub>
                  </m:oMath>
                </a14:m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       </a:t>
                </a:r>
                <a:r>
                  <a:rPr lang="en-US" altLang="en-US" sz="1000" dirty="0">
                    <a:solidFill>
                      <a:srgbClr val="00B0F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(One compartment model)</a:t>
                </a:r>
              </a:p>
              <a:p>
                <a:pPr algn="just" eaLnBrk="1" hangingPunct="1">
                  <a:spcBef>
                    <a:spcPct val="0"/>
                  </a:spcBef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71450" indent="-171450" algn="just" eaLnBrk="1" hangingPunct="1">
                  <a:spcBef>
                    <a:spcPct val="0"/>
                  </a:spcBef>
                  <a:defRPr/>
                </a:pPr>
                <a:r>
                  <a:rPr lang="en-US" altLang="en-US" sz="1000" dirty="0">
                    <a:solidFill>
                      <a:srgbClr val="FF0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Solid mechanics (hygroscopic swelling, contact modelling) </a:t>
                </a:r>
              </a:p>
              <a:p>
                <a:pPr marL="171450" indent="-171450" algn="just" eaLnBrk="1" hangingPunct="1">
                  <a:spcBef>
                    <a:spcPct val="0"/>
                  </a:spcBef>
                  <a:defRPr/>
                </a:pPr>
                <a:endParaRPr lang="en-US" altLang="en-US" sz="1000" dirty="0">
                  <a:solidFill>
                    <a:srgbClr val="FF0000"/>
                  </a:solidFill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0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ε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0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hs</m:t>
                          </m:r>
                        </m:sub>
                      </m:sSub>
                      <m:r>
                        <a:rPr lang="en-GB" sz="10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0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β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0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sub>
                      </m:sSub>
                      <m:r>
                        <a:rPr lang="en-GB" sz="10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 sz="1000" b="0" i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Mw</m:t>
                      </m:r>
                      <m:d>
                        <m:dPr>
                          <m:ctrlPr>
                            <a:rPr lang="en-GB" sz="1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0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0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w</m:t>
                              </m:r>
                            </m:sub>
                          </m:sSub>
                          <m:r>
                            <a:rPr lang="en-GB" sz="1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0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000" b="0" i="0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initial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altLang="en-US" sz="1000" dirty="0">
                  <a:latin typeface="Calibri" panose="020F0502020204030204" pitchFamily="34" charset="0"/>
                  <a:ea typeface="Cambria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076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6854" y="4417721"/>
                <a:ext cx="3220146" cy="2471828"/>
              </a:xfrm>
              <a:prstGeom prst="rect">
                <a:avLst/>
              </a:prstGeom>
              <a:blipFill>
                <a:blip r:embed="rId3"/>
                <a:stretch>
                  <a:fillRect l="-1894" t="-988" r="-189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619500" y="1441074"/>
            <a:ext cx="2802930" cy="294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RESULTS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171450" indent="-171450" eaLnBrk="1" hangingPunct="1">
              <a:spcBef>
                <a:spcPct val="0"/>
              </a:spcBef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115% increase in mass of MN within 15 min due to water uptake</a:t>
            </a:r>
          </a:p>
          <a:p>
            <a:pPr eaLnBrk="1" hangingPunct="1">
              <a:spcBef>
                <a:spcPct val="0"/>
              </a:spcBef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Total drug released from microneedle domain within 3 hours</a:t>
            </a: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Skin elasticity forces swelled MN to rise upward</a:t>
            </a: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The model validated against the experimental data</a:t>
            </a: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3712064" y="6983735"/>
            <a:ext cx="2833357" cy="1712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CONCLUSIONS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171450" indent="-171450" algn="just" eaLnBrk="1" hangingPunct="1">
              <a:spcBef>
                <a:spcPct val="0"/>
              </a:spcBef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Controlled drug delivery can be achieved by tuning the polymer swelling</a:t>
            </a:r>
          </a:p>
          <a:p>
            <a:pPr marL="171450" indent="-171450" algn="just" eaLnBrk="1" hangingPunct="1">
              <a:spcBef>
                <a:spcPct val="0"/>
              </a:spcBef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algn="just" eaLnBrk="1" hangingPunct="1">
              <a:spcBef>
                <a:spcPct val="0"/>
              </a:spcBef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Skin mechanical properties should be considered for MN based drug delivery</a:t>
            </a:r>
          </a:p>
          <a:p>
            <a:pPr algn="just" eaLnBrk="1" hangingPunct="1">
              <a:spcBef>
                <a:spcPct val="0"/>
              </a:spcBef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algn="just" eaLnBrk="1" hangingPunct="1">
              <a:spcBef>
                <a:spcPct val="0"/>
              </a:spcBef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Force needs to be applied at needle base to hold it in place</a:t>
            </a:r>
          </a:p>
          <a:p>
            <a:pPr algn="just" eaLnBrk="1" hangingPunct="1">
              <a:spcBef>
                <a:spcPct val="0"/>
              </a:spcBef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algn="just" eaLnBrk="1" hangingPunct="1">
              <a:spcBef>
                <a:spcPct val="0"/>
              </a:spcBef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90928" y="8697859"/>
            <a:ext cx="2915208" cy="801051"/>
          </a:xfrm>
          <a:prstGeom prst="rect">
            <a:avLst/>
          </a:prstGeom>
          <a:noFill/>
        </p:spPr>
        <p:txBody>
          <a:bodyPr wrap="square" lIns="19047" tIns="9524" rIns="19047" bIns="9524">
            <a:spAutoFit/>
          </a:bodyPr>
          <a:lstStyle/>
          <a:p>
            <a:pPr algn="just"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REFERENCES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107145" indent="-107145" algn="just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Donnelly, R. F. et al., Hydrogel-forming microneedles prepared from “super swelling” polymers combined with </a:t>
            </a:r>
            <a:r>
              <a:rPr lang="en-US" sz="58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lyophilised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wafers for transdermal drug delivery, </a:t>
            </a:r>
            <a:r>
              <a:rPr lang="en-US" sz="58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PLoS</a:t>
            </a: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One, 9(10), (2015).</a:t>
            </a:r>
          </a:p>
          <a:p>
            <a:pPr marL="107145" indent="-107145" algn="just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Yang et al., Phase‐transition microneedle patches for efficient and accurate transdermal delivery of insulin, Advanced Functional Materials, 25(29), 4633-4641 (2015).</a:t>
            </a:r>
            <a:endParaRPr lang="en-US" sz="58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107145" indent="-107145" algn="just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Caccavo, D. et al., Modeling the drug release from hydrogel-based matrices, Molecular Pharmaceutics, 12(2), 474-483 (2015).</a:t>
            </a:r>
          </a:p>
        </p:txBody>
      </p:sp>
      <p:sp>
        <p:nvSpPr>
          <p:cNvPr id="4135" name="TextBox 24"/>
          <p:cNvSpPr txBox="1">
            <a:spLocks noChangeArrowheads="1"/>
          </p:cNvSpPr>
          <p:nvPr/>
        </p:nvSpPr>
        <p:spPr bwMode="auto">
          <a:xfrm>
            <a:off x="209460" y="8746244"/>
            <a:ext cx="1878713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2</a:t>
            </a:r>
            <a:r>
              <a:rPr lang="en-US" altLang="en-US" sz="750" dirty="0">
                <a:cs typeface="Arial" panose="020B0604020202020204" pitchFamily="34" charset="0"/>
              </a:rPr>
              <a:t>. 3D Model of single MN with meshing</a:t>
            </a:r>
          </a:p>
        </p:txBody>
      </p:sp>
      <p:sp>
        <p:nvSpPr>
          <p:cNvPr id="4136" name="TextBox 25"/>
          <p:cNvSpPr txBox="1">
            <a:spLocks noChangeArrowheads="1"/>
          </p:cNvSpPr>
          <p:nvPr/>
        </p:nvSpPr>
        <p:spPr bwMode="auto">
          <a:xfrm>
            <a:off x="5300502" y="4843216"/>
            <a:ext cx="1305634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4</a:t>
            </a:r>
            <a:r>
              <a:rPr lang="en-US" altLang="en-US" sz="750" dirty="0">
                <a:cs typeface="Arial" panose="020B0604020202020204" pitchFamily="34" charset="0"/>
              </a:rPr>
              <a:t>. Surface Von mises stress (N/m</a:t>
            </a:r>
            <a:r>
              <a:rPr lang="en-US" altLang="en-US" sz="750" baseline="30000" dirty="0">
                <a:cs typeface="Arial" panose="020B0604020202020204" pitchFamily="34" charset="0"/>
              </a:rPr>
              <a:t>2</a:t>
            </a:r>
            <a:r>
              <a:rPr lang="en-US" altLang="en-US" sz="750" dirty="0">
                <a:cs typeface="Arial" panose="020B0604020202020204" pitchFamily="34" charset="0"/>
              </a:rPr>
              <a:t>)) (Time =40 min)</a:t>
            </a:r>
          </a:p>
        </p:txBody>
      </p:sp>
      <p:sp>
        <p:nvSpPr>
          <p:cNvPr id="4137" name="TextBox 26"/>
          <p:cNvSpPr txBox="1">
            <a:spLocks noChangeArrowheads="1"/>
          </p:cNvSpPr>
          <p:nvPr/>
        </p:nvSpPr>
        <p:spPr bwMode="auto">
          <a:xfrm>
            <a:off x="3686562" y="6734815"/>
            <a:ext cx="1425064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5</a:t>
            </a:r>
            <a:r>
              <a:rPr lang="en-US" altLang="en-US" sz="750" dirty="0">
                <a:cs typeface="Arial" panose="020B0604020202020204" pitchFamily="34" charset="0"/>
              </a:rPr>
              <a:t>. Microneedle mass change</a:t>
            </a:r>
          </a:p>
        </p:txBody>
      </p:sp>
      <p:sp>
        <p:nvSpPr>
          <p:cNvPr id="3115" name="TextBox 27"/>
          <p:cNvSpPr txBox="1">
            <a:spLocks noChangeArrowheads="1"/>
          </p:cNvSpPr>
          <p:nvPr/>
        </p:nvSpPr>
        <p:spPr bwMode="auto">
          <a:xfrm>
            <a:off x="2277970" y="8766853"/>
            <a:ext cx="1106067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750" b="1" dirty="0">
                <a:latin typeface="Calibri" panose="020F0502020204030204" pitchFamily="34" charset="0"/>
                <a:cs typeface="Arial" panose="020B0604020202020204" pitchFamily="34" charset="0"/>
              </a:rPr>
              <a:t>Table 1</a:t>
            </a:r>
            <a:r>
              <a:rPr lang="en-US" altLang="en-US" sz="750" dirty="0">
                <a:latin typeface="Calibri" panose="020F0502020204030204" pitchFamily="34" charset="0"/>
                <a:cs typeface="Arial" panose="020B0604020202020204" pitchFamily="34" charset="0"/>
              </a:rPr>
              <a:t>. Model parameters</a:t>
            </a:r>
          </a:p>
        </p:txBody>
      </p:sp>
      <p:sp>
        <p:nvSpPr>
          <p:cNvPr id="4139" name="TextBox 28"/>
          <p:cNvSpPr txBox="1">
            <a:spLocks noChangeArrowheads="1"/>
          </p:cNvSpPr>
          <p:nvPr/>
        </p:nvSpPr>
        <p:spPr bwMode="auto">
          <a:xfrm>
            <a:off x="5330716" y="6716355"/>
            <a:ext cx="1237513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6</a:t>
            </a:r>
            <a:r>
              <a:rPr lang="en-US" altLang="en-US" sz="750" dirty="0">
                <a:cs typeface="Arial" panose="020B0604020202020204" pitchFamily="34" charset="0"/>
              </a:rPr>
              <a:t>. Insulin conc. in blood</a:t>
            </a:r>
          </a:p>
        </p:txBody>
      </p:sp>
      <p:sp>
        <p:nvSpPr>
          <p:cNvPr id="4143" name="TextBox 33"/>
          <p:cNvSpPr txBox="1">
            <a:spLocks noChangeArrowheads="1"/>
          </p:cNvSpPr>
          <p:nvPr/>
        </p:nvSpPr>
        <p:spPr bwMode="auto">
          <a:xfrm>
            <a:off x="547286" y="4256794"/>
            <a:ext cx="2710672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1</a:t>
            </a:r>
            <a:r>
              <a:rPr lang="en-US" altLang="en-US" sz="750" dirty="0">
                <a:cs typeface="Arial" panose="020B0604020202020204" pitchFamily="34" charset="0"/>
              </a:rPr>
              <a:t>. Mechanism of drug transport from swellable microneedles</a:t>
            </a: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393071" y="396227"/>
            <a:ext cx="6071857" cy="75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7" tIns="9524" rIns="19047" bIns="9524" anchor="ctr" anchorCtr="0">
            <a:spAutoFit/>
          </a:bodyPr>
          <a:lstStyle/>
          <a:p>
            <a:pPr algn="ctr" defTabSz="913916" eaLnBrk="1" hangingPunct="1">
              <a:lnSpc>
                <a:spcPct val="150000"/>
              </a:lnSpc>
              <a:defRPr/>
            </a:pPr>
            <a:r>
              <a:rPr lang="en-US" sz="15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Modelling Swellable Microneedle based Transdermal Drug Delivery </a:t>
            </a:r>
          </a:p>
          <a:p>
            <a:pPr algn="ctr" defTabSz="913916" eaLnBrk="1" hangingPunct="1">
              <a:defRPr/>
            </a:pP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P. R. Yadav</a:t>
            </a:r>
            <a:r>
              <a:rPr lang="en-US" sz="833" baseline="30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1,2</a:t>
            </a: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S. K. Pattanayek</a:t>
            </a:r>
            <a:r>
              <a:rPr lang="en-US" sz="833" baseline="30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 </a:t>
            </a: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D. B. Das</a:t>
            </a:r>
            <a:r>
              <a:rPr lang="en-US" sz="833" baseline="30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</a:t>
            </a:r>
          </a:p>
          <a:p>
            <a:pPr marL="190455" indent="-190455" algn="ctr" defTabSz="913916" eaLnBrk="1" hangingPunct="1">
              <a:defRPr/>
            </a:pP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1. </a:t>
            </a:r>
            <a:r>
              <a:rPr lang="en-US" sz="833" dirty="0">
                <a:latin typeface="Calibri" panose="020F0502020204030204" pitchFamily="34" charset="0"/>
                <a:cs typeface="Arial" panose="020B0604020202020204" pitchFamily="34" charset="0"/>
              </a:rPr>
              <a:t>Department of Chemical Engineering, Indian Institute of Technology, Delhi</a:t>
            </a: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Hauzkhas, New Delhi, India </a:t>
            </a:r>
          </a:p>
          <a:p>
            <a:pPr marL="190455" indent="-190455" algn="ctr" defTabSz="913916" eaLnBrk="1" hangingPunct="1">
              <a:defRPr/>
            </a:pP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2. </a:t>
            </a:r>
            <a:r>
              <a:rPr lang="en-US" sz="833" dirty="0">
                <a:latin typeface="Calibri" panose="020F0502020204030204" pitchFamily="34" charset="0"/>
                <a:cs typeface="Arial" panose="020B0604020202020204" pitchFamily="34" charset="0"/>
              </a:rPr>
              <a:t>Department of Chemical Engineering, Loughborough University, Loughborough, Leicestershire, United Kingdom</a:t>
            </a: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163096" y="268100"/>
            <a:ext cx="6531987" cy="9369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04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500" y="1333500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6049" y="9636905"/>
            <a:ext cx="4458451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33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2020 COMSOL Conference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9F1093-D5BA-4055-887B-1463AD4A35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637" y="2656351"/>
            <a:ext cx="3035929" cy="1642761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36C07E2C-1DF0-47F0-BD4B-15F6271A48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6784099"/>
            <a:ext cx="1780579" cy="195251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080" name="Table 3079">
                <a:extLst>
                  <a:ext uri="{FF2B5EF4-FFF2-40B4-BE49-F238E27FC236}">
                    <a16:creationId xmlns:a16="http://schemas.microsoft.com/office/drawing/2014/main" id="{4A1A571F-39F8-418F-AF39-B4B5A2986AA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8351225"/>
                  </p:ext>
                </p:extLst>
              </p:nvPr>
            </p:nvGraphicFramePr>
            <p:xfrm>
              <a:off x="1955726" y="6996704"/>
              <a:ext cx="1584903" cy="1709711"/>
            </p:xfrm>
            <a:graphic>
              <a:graphicData uri="http://schemas.openxmlformats.org/drawingml/2006/table">
                <a:tbl>
                  <a:tblPr/>
                  <a:tblGrid>
                    <a:gridCol w="116165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2325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1819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Parameter</a:t>
                          </a:r>
                          <a:endParaRPr lang="en-GB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7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Value</a:t>
                          </a:r>
                          <a:endParaRPr lang="en-GB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9890">
                    <a:tc>
                      <a:txBody>
                        <a:bodyPr/>
                        <a:lstStyle/>
                        <a:p>
                          <a:pPr marL="0" marR="0" lvl="0" indent="0" algn="ctr" defTabSz="914181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Volume of distribution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</a:t>
                          </a:r>
                          <a:r>
                            <a:rPr lang="en-US" sz="700" baseline="-25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d</a:t>
                          </a:r>
                          <a:endParaRPr lang="en-GB" sz="7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79890">
                    <a:tc>
                      <a:txBody>
                        <a:bodyPr/>
                        <a:lstStyle/>
                        <a:p>
                          <a:pPr marL="0" marR="0" lvl="0" indent="0" algn="ctr" defTabSz="914181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en-US" sz="7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Elimination rate constant </a:t>
                          </a:r>
                          <a:endParaRPr lang="en-GB" sz="7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K</a:t>
                          </a:r>
                          <a:r>
                            <a:rPr lang="en-US" sz="700" baseline="-25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en-GB" sz="700" baseline="30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7989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Rate of drug penetration </a:t>
                          </a:r>
                          <a:endParaRPr lang="en-GB" sz="7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700" i="0" smtClean="0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sz="700" b="0" i="0" smtClean="0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dQ</m:t>
                                    </m:r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700" b="0" i="0" smtClean="0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dt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70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79890">
                    <a:tc>
                      <a:txBody>
                        <a:bodyPr/>
                        <a:lstStyle/>
                        <a:p>
                          <a:pPr marL="0" marR="0" lvl="0" indent="0" algn="ctr" defTabSz="914181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7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Water molar mass </a:t>
                          </a:r>
                          <a:endParaRPr lang="en-GB" sz="7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Mw</a:t>
                          </a:r>
                          <a:endParaRPr lang="en-GB" sz="7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3370143"/>
                      </a:ext>
                    </a:extLst>
                  </a:tr>
                  <a:tr h="377852">
                    <a:tc>
                      <a:txBody>
                        <a:bodyPr/>
                        <a:lstStyle/>
                        <a:p>
                          <a:pPr marL="0" marR="0" lvl="0" indent="0" algn="ctr" defTabSz="914181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7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Hygroscopic swelling coefficient</a:t>
                          </a:r>
                          <a:endParaRPr lang="en-GB" sz="7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7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β</a:t>
                          </a:r>
                          <a:r>
                            <a:rPr lang="en-US" sz="700" baseline="-25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</a:t>
                          </a:r>
                          <a:endParaRPr lang="en-GB" sz="7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080" name="Table 3079">
                <a:extLst>
                  <a:ext uri="{FF2B5EF4-FFF2-40B4-BE49-F238E27FC236}">
                    <a16:creationId xmlns:a16="http://schemas.microsoft.com/office/drawing/2014/main" id="{4A1A571F-39F8-418F-AF39-B4B5A2986AA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8351225"/>
                  </p:ext>
                </p:extLst>
              </p:nvPr>
            </p:nvGraphicFramePr>
            <p:xfrm>
              <a:off x="1955726" y="6996704"/>
              <a:ext cx="1584903" cy="1709711"/>
            </p:xfrm>
            <a:graphic>
              <a:graphicData uri="http://schemas.openxmlformats.org/drawingml/2006/table">
                <a:tbl>
                  <a:tblPr/>
                  <a:tblGrid>
                    <a:gridCol w="116165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2325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198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Parameter</a:t>
                          </a:r>
                          <a:endParaRPr lang="en-GB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7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Value</a:t>
                          </a:r>
                          <a:endParaRPr lang="en-GB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9890">
                    <a:tc>
                      <a:txBody>
                        <a:bodyPr/>
                        <a:lstStyle/>
                        <a:p>
                          <a:pPr marL="0" marR="0" lvl="0" indent="0" algn="ctr" defTabSz="914181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7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Volume of distribution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</a:t>
                          </a:r>
                          <a:r>
                            <a:rPr lang="en-US" sz="700" baseline="-25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d</a:t>
                          </a:r>
                          <a:endParaRPr lang="en-GB" sz="7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79890">
                    <a:tc>
                      <a:txBody>
                        <a:bodyPr/>
                        <a:lstStyle/>
                        <a:p>
                          <a:pPr marL="0" marR="0" lvl="0" indent="0" algn="ctr" defTabSz="914181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en-US" sz="7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Elimination rate constant </a:t>
                          </a:r>
                          <a:endParaRPr lang="en-GB" sz="7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K</a:t>
                          </a:r>
                          <a:r>
                            <a:rPr lang="en-US" sz="700" baseline="-25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en-GB" sz="700" baseline="30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9406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Rate of drug penetration </a:t>
                          </a:r>
                          <a:endParaRPr lang="en-GB" sz="7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6"/>
                          <a:stretch>
                            <a:fillRect l="-274286" t="-257143" r="-2857" b="-2244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79890">
                    <a:tc>
                      <a:txBody>
                        <a:bodyPr/>
                        <a:lstStyle/>
                        <a:p>
                          <a:pPr marL="0" marR="0" lvl="0" indent="0" algn="ctr" defTabSz="914181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7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Water molar mass </a:t>
                          </a:r>
                          <a:endParaRPr lang="en-GB" sz="7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7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Mw</a:t>
                          </a:r>
                          <a:endParaRPr lang="en-GB" sz="7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3370143"/>
                      </a:ext>
                    </a:extLst>
                  </a:tr>
                  <a:tr h="377852">
                    <a:tc>
                      <a:txBody>
                        <a:bodyPr/>
                        <a:lstStyle/>
                        <a:p>
                          <a:pPr marL="0" marR="0" lvl="0" indent="0" algn="ctr" defTabSz="914181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7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Hygroscopic swelling coefficient</a:t>
                          </a:r>
                          <a:endParaRPr lang="en-GB" sz="7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7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β</a:t>
                          </a:r>
                          <a:r>
                            <a:rPr lang="en-US" sz="700" baseline="-25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</a:t>
                          </a:r>
                          <a:endParaRPr lang="en-GB" sz="7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081" name="TextBox 3080">
            <a:extLst>
              <a:ext uri="{FF2B5EF4-FFF2-40B4-BE49-F238E27FC236}">
                <a16:creationId xmlns:a16="http://schemas.microsoft.com/office/drawing/2014/main" id="{65F31B72-008C-431E-BF25-3E5B288AA110}"/>
              </a:ext>
            </a:extLst>
          </p:cNvPr>
          <p:cNvSpPr txBox="1"/>
          <p:nvPr/>
        </p:nvSpPr>
        <p:spPr>
          <a:xfrm>
            <a:off x="234419" y="6566335"/>
            <a:ext cx="2199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 </a:t>
            </a:r>
            <a:endParaRPr lang="en-GB" sz="1000" dirty="0"/>
          </a:p>
        </p:txBody>
      </p:sp>
      <p:sp>
        <p:nvSpPr>
          <p:cNvPr id="3097" name="TextBox 3096">
            <a:extLst>
              <a:ext uri="{FF2B5EF4-FFF2-40B4-BE49-F238E27FC236}">
                <a16:creationId xmlns:a16="http://schemas.microsoft.com/office/drawing/2014/main" id="{9F916B09-9854-4432-98C2-AB7D5B251165}"/>
              </a:ext>
            </a:extLst>
          </p:cNvPr>
          <p:cNvSpPr txBox="1"/>
          <p:nvPr/>
        </p:nvSpPr>
        <p:spPr>
          <a:xfrm>
            <a:off x="227714" y="8943207"/>
            <a:ext cx="339859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+mn-lt"/>
              </a:rPr>
              <a:t>Single MN is modeled, and results interpolated for MN array (5X5) due to uniformity</a:t>
            </a:r>
          </a:p>
          <a:p>
            <a:endParaRPr lang="en-US" sz="1000" dirty="0">
              <a:latin typeface="+mn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+mn-lt"/>
              </a:rPr>
              <a:t>Model drug - insulin, Polymer - 15% Polyvinyl alcohol</a:t>
            </a:r>
            <a:r>
              <a:rPr lang="en-GB" sz="1000" dirty="0">
                <a:latin typeface="+mn-lt"/>
              </a:rPr>
              <a:t> </a:t>
            </a:r>
            <a:endParaRPr lang="en-US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00" dirty="0">
              <a:latin typeface="+mn-lt"/>
            </a:endParaRPr>
          </a:p>
        </p:txBody>
      </p:sp>
      <p:pic>
        <p:nvPicPr>
          <p:cNvPr id="3099" name="Picture 3098">
            <a:extLst>
              <a:ext uri="{FF2B5EF4-FFF2-40B4-BE49-F238E27FC236}">
                <a16:creationId xmlns:a16="http://schemas.microsoft.com/office/drawing/2014/main" id="{068EB140-1D6A-46A7-985C-B73E3D3F7C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60746" y="4972732"/>
            <a:ext cx="1977451" cy="1833215"/>
          </a:xfrm>
          <a:prstGeom prst="rect">
            <a:avLst/>
          </a:prstGeom>
        </p:spPr>
      </p:pic>
      <p:pic>
        <p:nvPicPr>
          <p:cNvPr id="3100" name="Picture 3099">
            <a:extLst>
              <a:ext uri="{FF2B5EF4-FFF2-40B4-BE49-F238E27FC236}">
                <a16:creationId xmlns:a16="http://schemas.microsoft.com/office/drawing/2014/main" id="{3075E088-3DE1-4192-BF5B-CD3D8A2263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52048" y="4956072"/>
            <a:ext cx="1831445" cy="1867460"/>
          </a:xfrm>
          <a:prstGeom prst="rect">
            <a:avLst/>
          </a:prstGeom>
        </p:spPr>
      </p:pic>
      <p:pic>
        <p:nvPicPr>
          <p:cNvPr id="3102" name="Picture 3101" descr="A picture containing sitting, refrigerator&#10;&#10;Description automatically generated">
            <a:extLst>
              <a:ext uri="{FF2B5EF4-FFF2-40B4-BE49-F238E27FC236}">
                <a16:creationId xmlns:a16="http://schemas.microsoft.com/office/drawing/2014/main" id="{331820C5-4D9D-4C5F-A807-F64BEEC893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166" y="3067192"/>
            <a:ext cx="1474762" cy="1718889"/>
          </a:xfrm>
          <a:prstGeom prst="rect">
            <a:avLst/>
          </a:prstGeom>
        </p:spPr>
      </p:pic>
      <p:pic>
        <p:nvPicPr>
          <p:cNvPr id="3103" name="Picture 3102">
            <a:extLst>
              <a:ext uri="{FF2B5EF4-FFF2-40B4-BE49-F238E27FC236}">
                <a16:creationId xmlns:a16="http://schemas.microsoft.com/office/drawing/2014/main" id="{AB8E7DC1-31DE-4FA2-B221-AC7CD5A61C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71887" y="3132729"/>
            <a:ext cx="1793080" cy="1781016"/>
          </a:xfrm>
          <a:prstGeom prst="rect">
            <a:avLst/>
          </a:prstGeom>
        </p:spPr>
      </p:pic>
      <p:sp>
        <p:nvSpPr>
          <p:cNvPr id="404" name="TextBox 403">
            <a:extLst>
              <a:ext uri="{FF2B5EF4-FFF2-40B4-BE49-F238E27FC236}">
                <a16:creationId xmlns:a16="http://schemas.microsoft.com/office/drawing/2014/main" id="{FF9D2CE4-39D2-40DB-9317-FB4A9E6837CF}"/>
              </a:ext>
            </a:extLst>
          </p:cNvPr>
          <p:cNvSpPr txBox="1"/>
          <p:nvPr/>
        </p:nvSpPr>
        <p:spPr>
          <a:xfrm>
            <a:off x="3150400" y="4819349"/>
            <a:ext cx="239277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latin typeface="+mn-lt"/>
                <a:cs typeface="Arial" panose="020B0604020202020204" pitchFamily="34" charset="0"/>
              </a:rPr>
              <a:t>Figure 3</a:t>
            </a:r>
            <a:r>
              <a:rPr lang="en-US" altLang="en-US" sz="750" dirty="0">
                <a:latin typeface="+mn-lt"/>
                <a:cs typeface="Arial" panose="020B0604020202020204" pitchFamily="34" charset="0"/>
              </a:rPr>
              <a:t>. Microneedle mass change</a:t>
            </a:r>
          </a:p>
        </p:txBody>
      </p:sp>
      <p:pic>
        <p:nvPicPr>
          <p:cNvPr id="3108" name="Picture 3107" descr="A picture containing clock&#10;&#10;Description automatically generated">
            <a:extLst>
              <a:ext uri="{FF2B5EF4-FFF2-40B4-BE49-F238E27FC236}">
                <a16:creationId xmlns:a16="http://schemas.microsoft.com/office/drawing/2014/main" id="{3258C2AD-184E-43E0-A062-FC311B07EA8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868" y="3101856"/>
            <a:ext cx="463204" cy="160231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468</Words>
  <Application>Microsoft Office PowerPoint</Application>
  <PresentationFormat>A4 Paper (210x297 mm)</PresentationFormat>
  <Paragraphs>72</Paragraphs>
  <Slides>1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Cambria Math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2020-09-18T18:38:55Z</dcterms:modified>
</cp:coreProperties>
</file>