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  <p:sldMasterId id="2147483687" r:id="rId3"/>
    <p:sldMasterId id="2147483700" r:id="rId4"/>
    <p:sldMasterId id="2147483713" r:id="rId5"/>
    <p:sldMasterId id="2147483726" r:id="rId6"/>
    <p:sldMasterId id="2147483739" r:id="rId7"/>
    <p:sldMasterId id="2147483752" r:id="rId8"/>
    <p:sldMasterId id="2147483765" r:id="rId9"/>
    <p:sldMasterId id="2147483778" r:id="rId10"/>
    <p:sldMasterId id="2147483791" r:id="rId11"/>
    <p:sldMasterId id="2147483804" r:id="rId12"/>
  </p:sldMasterIdLst>
  <p:notesMasterIdLst>
    <p:notesMasterId r:id="rId23"/>
  </p:notesMasterIdLst>
  <p:sldIdLst>
    <p:sldId id="257" r:id="rId13"/>
    <p:sldId id="258" r:id="rId14"/>
    <p:sldId id="261" r:id="rId15"/>
    <p:sldId id="270" r:id="rId16"/>
    <p:sldId id="264" r:id="rId17"/>
    <p:sldId id="267" r:id="rId18"/>
    <p:sldId id="265" r:id="rId19"/>
    <p:sldId id="268" r:id="rId20"/>
    <p:sldId id="260" r:id="rId21"/>
    <p:sldId id="269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52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52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52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52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3A71F94-15C3-4763-AB8E-91B4049B4E9E}" type="slidenum">
              <a:rPr lang="en-US" sz="1400" b="0" strike="noStrike" spc="-1">
                <a:latin typeface="Times New Roman"/>
              </a:rPr>
              <a:t>‹nr.›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65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653" name="CustomShape 3"/>
          <p:cNvSpPr/>
          <p:nvPr/>
        </p:nvSpPr>
        <p:spPr>
          <a:xfrm>
            <a:off x="684000" y="540000"/>
            <a:ext cx="2698920" cy="35892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Kop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654" name="CustomShape 4"/>
          <p:cNvSpPr/>
          <p:nvPr/>
        </p:nvSpPr>
        <p:spPr>
          <a:xfrm>
            <a:off x="3537000" y="540000"/>
            <a:ext cx="2698920" cy="35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4E99A4C2-8D93-45B7-BFE5-C283D924469B}" type="datetime1">
              <a:rPr lang="en-US" sz="900" b="0" strike="noStrike" spc="-1">
                <a:solidFill>
                  <a:srgbClr val="0033A0"/>
                </a:solidFill>
                <a:latin typeface="Verdana"/>
                <a:ea typeface="Verdana"/>
              </a:rPr>
              <a:t>10/2/2020</a:t>
            </a:fld>
            <a:endParaRPr lang="en-US" sz="900" b="0" strike="noStrike" spc="-1">
              <a:latin typeface="Arial"/>
            </a:endParaRPr>
          </a:p>
        </p:txBody>
      </p:sp>
      <p:sp>
        <p:nvSpPr>
          <p:cNvPr id="655" name="CustomShape 5"/>
          <p:cNvSpPr/>
          <p:nvPr/>
        </p:nvSpPr>
        <p:spPr>
          <a:xfrm>
            <a:off x="720000" y="8280000"/>
            <a:ext cx="2698920" cy="35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FF5000"/>
                </a:solidFill>
                <a:latin typeface="Verdana"/>
                <a:ea typeface="Verdana"/>
              </a:rPr>
              <a:t>Voet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656" name="CustomShape 6"/>
          <p:cNvSpPr/>
          <p:nvPr/>
        </p:nvSpPr>
        <p:spPr>
          <a:xfrm>
            <a:off x="3537000" y="8280000"/>
            <a:ext cx="2698920" cy="35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476E40C5-112A-41A3-B227-089246599913}" type="slidenum">
              <a:rPr lang="en-US" sz="900" b="0" strike="noStrike" spc="-1">
                <a:solidFill>
                  <a:srgbClr val="FF5000"/>
                </a:solidFill>
                <a:latin typeface="Verdana"/>
                <a:ea typeface="Verdana"/>
              </a:rPr>
              <a:t>1</a:t>
            </a:fld>
            <a:endParaRPr lang="en-US" sz="9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 hidden="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1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42" name="CustomShape 2"/>
          <p:cNvSpPr/>
          <p:nvPr/>
        </p:nvSpPr>
        <p:spPr>
          <a:xfrm>
            <a:off x="0" y="4893480"/>
            <a:ext cx="12191040" cy="1970280"/>
          </a:xfrm>
          <a:prstGeom prst="rect">
            <a:avLst/>
          </a:prstGeom>
          <a:solidFill>
            <a:schemeClr val="bg1"/>
          </a:solidFill>
          <a:ln w="6048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3"/>
          <p:cNvSpPr/>
          <p:nvPr/>
        </p:nvSpPr>
        <p:spPr>
          <a:xfrm>
            <a:off x="9546120" y="0"/>
            <a:ext cx="2644920" cy="6865560"/>
          </a:xfrm>
          <a:custGeom>
            <a:avLst/>
            <a:gdLst/>
            <a:ahLst/>
            <a:cxnLst/>
            <a:rect l="l" t="t" r="r" b="b"/>
            <a:pathLst>
              <a:path w="1935678" h="5023262">
                <a:moveTo>
                  <a:pt x="0" y="0"/>
                </a:moveTo>
                <a:lnTo>
                  <a:pt x="1935678" y="0"/>
                </a:lnTo>
                <a:lnTo>
                  <a:pt x="1935678" y="50232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" name="Afbeelding 2"/>
          <p:cNvPicPr/>
          <p:nvPr/>
        </p:nvPicPr>
        <p:blipFill>
          <a:blip r:embed="rId15"/>
          <a:stretch/>
        </p:blipFill>
        <p:spPr>
          <a:xfrm>
            <a:off x="731880" y="5370840"/>
            <a:ext cx="3188520" cy="1123200"/>
          </a:xfrm>
          <a:prstGeom prst="rect">
            <a:avLst/>
          </a:prstGeom>
          <a:ln>
            <a:noFill/>
          </a:ln>
        </p:spPr>
      </p:pic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0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40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0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44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8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485" name="CustomShape 2"/>
          <p:cNvSpPr/>
          <p:nvPr/>
        </p:nvSpPr>
        <p:spPr>
          <a:xfrm>
            <a:off x="4978080" y="1362600"/>
            <a:ext cx="228960" cy="3776400"/>
          </a:xfrm>
          <a:custGeom>
            <a:avLst/>
            <a:gdLst/>
            <a:ahLst/>
            <a:cxnLst/>
            <a:rect l="l" t="t" r="r" b="b"/>
            <a:pathLst>
              <a:path w="145050" h="1771650">
                <a:moveTo>
                  <a:pt x="138289" y="0"/>
                </a:moveTo>
                <a:cubicBezTo>
                  <a:pt x="138023" y="40852"/>
                  <a:pt x="137756" y="81704"/>
                  <a:pt x="137490" y="122556"/>
                </a:cubicBezTo>
                <a:lnTo>
                  <a:pt x="0" y="121220"/>
                </a:lnTo>
                <a:lnTo>
                  <a:pt x="144640" y="360518"/>
                </a:lnTo>
                <a:cubicBezTo>
                  <a:pt x="146064" y="838017"/>
                  <a:pt x="143215" y="1294151"/>
                  <a:pt x="144639" y="1771650"/>
                </a:cubicBezTo>
              </a:path>
            </a:pathLst>
          </a:custGeom>
          <a:noFill/>
          <a:ln w="50760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8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12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16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20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24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28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2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32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0" y="5976000"/>
            <a:ext cx="12191040" cy="866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64" name="Afbeelding 7"/>
          <p:cNvPicPr/>
          <p:nvPr/>
        </p:nvPicPr>
        <p:blipFill>
          <a:blip r:embed="rId14"/>
          <a:stretch/>
        </p:blipFill>
        <p:spPr>
          <a:xfrm>
            <a:off x="671040" y="6098040"/>
            <a:ext cx="1499400" cy="667080"/>
          </a:xfrm>
          <a:prstGeom prst="rect">
            <a:avLst/>
          </a:prstGeom>
          <a:ln>
            <a:noFill/>
          </a:ln>
        </p:spPr>
      </p:pic>
      <p:sp>
        <p:nvSpPr>
          <p:cNvPr id="36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NUL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4.png"/><Relationship Id="rId5" Type="http://schemas.openxmlformats.org/officeDocument/2006/relationships/image" Target="NUL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.jpe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NUL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image" Target="NUL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image" Target="NUL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image" Target="../media/image8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11" Type="http://schemas.openxmlformats.org/officeDocument/2006/relationships/image" Target="../media/image5.png"/><Relationship Id="rId5" Type="http://schemas.openxmlformats.org/officeDocument/2006/relationships/image" Target="NULL"/><Relationship Id="rId10" Type="http://schemas.openxmlformats.org/officeDocument/2006/relationships/image" Target="../media/image14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12" Type="http://schemas.openxmlformats.org/officeDocument/2006/relationships/image" Target="../media/image17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11" Type="http://schemas.openxmlformats.org/officeDocument/2006/relationships/image" Target="../media/image16.png"/><Relationship Id="rId5" Type="http://schemas.openxmlformats.org/officeDocument/2006/relationships/image" Target="NULL"/><Relationship Id="rId10" Type="http://schemas.openxmlformats.org/officeDocument/2006/relationships/image" Target="../media/image120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NULL"/><Relationship Id="rId11" Type="http://schemas.openxmlformats.org/officeDocument/2006/relationships/image" Target="../media/image5.png"/><Relationship Id="rId5" Type="http://schemas.openxmlformats.org/officeDocument/2006/relationships/image" Target="../media/image6.png"/><Relationship Id="rId10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4.jpeg"/><Relationship Id="rId12" Type="http://schemas.openxmlformats.org/officeDocument/2006/relationships/image" Target="../media/image5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4.png"/><Relationship Id="rId11" Type="http://schemas.openxmlformats.org/officeDocument/2006/relationships/image" Target="../media/image20.png"/><Relationship Id="rId5" Type="http://schemas.openxmlformats.org/officeDocument/2006/relationships/image" Target="NULL"/><Relationship Id="rId10" Type="http://schemas.openxmlformats.org/officeDocument/2006/relationships/image" Target="../media/image19.png"/><Relationship Id="rId4" Type="http://schemas.openxmlformats.org/officeDocument/2006/relationships/image" Target="../media/image6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4.png"/><Relationship Id="rId5" Type="http://schemas.openxmlformats.org/officeDocument/2006/relationships/image" Target="NUL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CustomShape 1"/>
          <p:cNvSpPr/>
          <p:nvPr/>
        </p:nvSpPr>
        <p:spPr>
          <a:xfrm>
            <a:off x="166255" y="1745673"/>
            <a:ext cx="10016836" cy="22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GB" sz="2400" b="1" dirty="0"/>
              <a:t>An approach to verify the water transport model in organic coatings</a:t>
            </a:r>
            <a:endParaRPr lang="nl-NL" sz="2400" b="1" dirty="0"/>
          </a:p>
          <a:p>
            <a:r>
              <a:rPr lang="en-GB" i="1" dirty="0"/>
              <a:t> </a:t>
            </a:r>
            <a:endParaRPr lang="nl-NL" i="1" dirty="0"/>
          </a:p>
          <a:p>
            <a:endParaRPr lang="nl-NL" i="1" dirty="0" smtClean="0"/>
          </a:p>
          <a:p>
            <a:endParaRPr lang="nl-NL" i="1" dirty="0"/>
          </a:p>
          <a:p>
            <a:r>
              <a:rPr lang="nl-NL" i="1" dirty="0" smtClean="0"/>
              <a:t>E. Jalilian</a:t>
            </a:r>
            <a:r>
              <a:rPr lang="nl-NL" i="1" baseline="30000" dirty="0" smtClean="0"/>
              <a:t>1</a:t>
            </a:r>
            <a:r>
              <a:rPr lang="nl-NL" i="1" dirty="0" smtClean="0"/>
              <a:t>, </a:t>
            </a:r>
            <a:r>
              <a:rPr lang="nl-NL" b="1" i="1" u="sng" dirty="0" smtClean="0"/>
              <a:t>M</a:t>
            </a:r>
            <a:r>
              <a:rPr lang="nl-NL" b="1" i="1" u="sng" dirty="0"/>
              <a:t>. </a:t>
            </a:r>
            <a:r>
              <a:rPr lang="nl-NL" b="1" i="1" u="sng" dirty="0" smtClean="0"/>
              <a:t>Meeusen</a:t>
            </a:r>
            <a:r>
              <a:rPr lang="nl-NL" b="1" i="1" u="sng" baseline="30000" dirty="0" smtClean="0"/>
              <a:t>2</a:t>
            </a:r>
            <a:r>
              <a:rPr lang="nl-NL" i="1" dirty="0" smtClean="0"/>
              <a:t>, B</a:t>
            </a:r>
            <a:r>
              <a:rPr lang="nl-NL" i="1" dirty="0"/>
              <a:t>. </a:t>
            </a:r>
            <a:r>
              <a:rPr lang="nl-NL" i="1" dirty="0" smtClean="0"/>
              <a:t>Wouters</a:t>
            </a:r>
            <a:r>
              <a:rPr lang="nl-NL" i="1" baseline="30000" dirty="0" smtClean="0"/>
              <a:t>2</a:t>
            </a:r>
            <a:r>
              <a:rPr lang="nl-NL" i="1" dirty="0" smtClean="0"/>
              <a:t>, </a:t>
            </a:r>
            <a:r>
              <a:rPr lang="nl-NL" i="1" dirty="0"/>
              <a:t>G. Van Assche</a:t>
            </a:r>
            <a:r>
              <a:rPr lang="nl-NL" i="1" baseline="30000" dirty="0"/>
              <a:t>1</a:t>
            </a:r>
            <a:r>
              <a:rPr lang="nl-NL" i="1" dirty="0"/>
              <a:t>, A. Hubin</a:t>
            </a:r>
            <a:r>
              <a:rPr lang="nl-NL" i="1" baseline="30000" dirty="0"/>
              <a:t>2</a:t>
            </a:r>
            <a:r>
              <a:rPr lang="nl-NL" i="1" dirty="0"/>
              <a:t>, H. Terryn</a:t>
            </a:r>
            <a:r>
              <a:rPr lang="nl-NL" i="1" baseline="30000" dirty="0"/>
              <a:t>2</a:t>
            </a:r>
            <a:endParaRPr lang="nl-NL" i="1" dirty="0"/>
          </a:p>
          <a:p>
            <a:r>
              <a:rPr lang="nl-NL" i="1" dirty="0" smtClean="0"/>
              <a:t> </a:t>
            </a:r>
          </a:p>
          <a:p>
            <a:r>
              <a:rPr lang="en-GB" sz="1200" i="1" baseline="30000" dirty="0" smtClean="0"/>
              <a:t>1</a:t>
            </a:r>
            <a:r>
              <a:rPr lang="en-GB" sz="1200" i="1" dirty="0" smtClean="0"/>
              <a:t>Vrije </a:t>
            </a:r>
            <a:r>
              <a:rPr lang="en-GB" sz="1200" i="1" dirty="0" err="1" smtClean="0"/>
              <a:t>Universiteit</a:t>
            </a:r>
            <a:r>
              <a:rPr lang="en-GB" sz="1200" i="1" dirty="0" smtClean="0"/>
              <a:t> Brussel (VUB), Research Group Physical Chemistry and Polymer Science, </a:t>
            </a:r>
            <a:r>
              <a:rPr lang="en-GB" sz="1200" i="1" dirty="0" err="1" smtClean="0"/>
              <a:t>Pleinlaan</a:t>
            </a:r>
            <a:r>
              <a:rPr lang="en-GB" sz="1200" i="1" dirty="0" smtClean="0"/>
              <a:t> 2, B-1050 Brussels, Belgium</a:t>
            </a:r>
            <a:endParaRPr lang="nl-NL" sz="1200" i="1" dirty="0" smtClean="0"/>
          </a:p>
          <a:p>
            <a:r>
              <a:rPr lang="en-GB" sz="1200" i="1" baseline="30000" dirty="0" smtClean="0"/>
              <a:t>2</a:t>
            </a:r>
            <a:r>
              <a:rPr lang="en-GB" sz="1200" i="1" dirty="0" smtClean="0"/>
              <a:t>Vrije </a:t>
            </a:r>
            <a:r>
              <a:rPr lang="en-GB" sz="1200" i="1" dirty="0" err="1" smtClean="0"/>
              <a:t>Universiteit</a:t>
            </a:r>
            <a:r>
              <a:rPr lang="en-GB" sz="1200" i="1" dirty="0" smtClean="0"/>
              <a:t> Brussel (VUB), Research Group Electrochemical and Surface Engineering, </a:t>
            </a:r>
            <a:r>
              <a:rPr lang="en-GB" sz="1200" i="1" dirty="0" err="1" smtClean="0"/>
              <a:t>Pleinlaan</a:t>
            </a:r>
            <a:r>
              <a:rPr lang="en-GB" sz="1200" i="1" dirty="0" smtClean="0"/>
              <a:t> 2, B-1050 Brussels, Belgium</a:t>
            </a:r>
            <a:endParaRPr lang="nl-NL" sz="1200" i="1" dirty="0"/>
          </a:p>
        </p:txBody>
      </p:sp>
      <p:sp>
        <p:nvSpPr>
          <p:cNvPr id="539" name="CustomShape 2"/>
          <p:cNvSpPr/>
          <p:nvPr/>
        </p:nvSpPr>
        <p:spPr>
          <a:xfrm>
            <a:off x="9546120" y="-21240"/>
            <a:ext cx="2644920" cy="6865560"/>
          </a:xfrm>
          <a:custGeom>
            <a:avLst/>
            <a:gdLst/>
            <a:ahLst/>
            <a:cxnLst/>
            <a:rect l="l" t="t" r="r" b="b"/>
            <a:pathLst>
              <a:path w="1935678" h="5023262">
                <a:moveTo>
                  <a:pt x="0" y="0"/>
                </a:moveTo>
                <a:lnTo>
                  <a:pt x="1935678" y="0"/>
                </a:lnTo>
                <a:lnTo>
                  <a:pt x="1935678" y="50232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7309" y="5327363"/>
            <a:ext cx="5596759" cy="1219732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493" y="5352931"/>
            <a:ext cx="1897627" cy="1168595"/>
          </a:xfrm>
          <a:prstGeom prst="rect">
            <a:avLst/>
          </a:prstGeom>
        </p:spPr>
      </p:pic>
      <p:pic>
        <p:nvPicPr>
          <p:cNvPr id="3" name="Audiobesta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05"/>
    </mc:Choice>
    <mc:Fallback>
      <p:transition spd="slow" advTm="16405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10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3043132" y="1659988"/>
            <a:ext cx="5998407" cy="97067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 algn="ctr">
              <a:lnSpc>
                <a:spcPct val="90000"/>
              </a:lnSpc>
            </a:pPr>
            <a:r>
              <a:rPr lang="en-US" sz="60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THANK YOU !!!</a:t>
            </a:r>
            <a:endParaRPr lang="en-US" sz="60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sp>
        <p:nvSpPr>
          <p:cNvPr id="8" name="CustomShape 5"/>
          <p:cNvSpPr/>
          <p:nvPr/>
        </p:nvSpPr>
        <p:spPr>
          <a:xfrm>
            <a:off x="4094222" y="3390314"/>
            <a:ext cx="3896228" cy="787790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sz="40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QUESTIONS ?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2" name="Audiobesta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8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93"/>
    </mc:Choice>
    <mc:Fallback>
      <p:transition spd="slow" advTm="3493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2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634680" y="1990080"/>
            <a:ext cx="6231240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3202811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INTRODUCTION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544" name="CustomShape 5"/>
          <p:cNvSpPr/>
          <p:nvPr/>
        </p:nvSpPr>
        <p:spPr>
          <a:xfrm>
            <a:off x="731880" y="1104120"/>
            <a:ext cx="1096920" cy="334800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sz="1800" b="0" strike="noStrike" cap="all" spc="-1" dirty="0" err="1" smtClean="0">
                <a:solidFill>
                  <a:srgbClr val="FFFFFF"/>
                </a:solidFill>
                <a:latin typeface="Verdana"/>
                <a:ea typeface="Verdana"/>
              </a:rPr>
              <a:t>GoalS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026" name="Picture 2" descr="The Airplane Transponder - What Is It For &amp; What Does It Do?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510" y="1051200"/>
            <a:ext cx="3222625" cy="214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stomShape 3"/>
          <p:cNvSpPr/>
          <p:nvPr/>
        </p:nvSpPr>
        <p:spPr>
          <a:xfrm>
            <a:off x="741684" y="1531918"/>
            <a:ext cx="11450315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Advanced Materials industry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Extend service life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Sustainable material concepts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Higher performance (</a:t>
            </a:r>
            <a:r>
              <a:rPr lang="en-US" sz="1600" spc="-1" dirty="0" err="1" smtClean="0">
                <a:latin typeface="Verdana"/>
              </a:rPr>
              <a:t>multifunctionality</a:t>
            </a:r>
            <a:r>
              <a:rPr lang="en-US" sz="1600" spc="-1" dirty="0" smtClean="0">
                <a:latin typeface="Verdana"/>
              </a:rPr>
              <a:t>)</a:t>
            </a: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spc="-1" dirty="0" smtClean="0">
              <a:latin typeface="Verdana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Lifetime and ageing testing of coatings</a:t>
            </a:r>
            <a:endParaRPr lang="en-US" sz="1600" spc="-1" dirty="0">
              <a:latin typeface="Verdana"/>
            </a:endParaRPr>
          </a:p>
          <a:p>
            <a:pPr marL="889200" lvl="1" indent="-32328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Formulation stage (initial product formulation + testing)		months</a:t>
            </a:r>
            <a:endParaRPr lang="en-US" sz="1600" spc="-1" dirty="0">
              <a:latin typeface="Verdana"/>
            </a:endParaRPr>
          </a:p>
          <a:p>
            <a:pPr marL="889200" lvl="1" indent="-32328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Application stage (optimization application parameters)		months</a:t>
            </a:r>
          </a:p>
          <a:p>
            <a:pPr marL="889200" lvl="1" indent="-32328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Internal testing							months</a:t>
            </a:r>
            <a:endParaRPr lang="en-US" sz="1600" spc="-1" dirty="0">
              <a:latin typeface="Verdana"/>
            </a:endParaRPr>
          </a:p>
          <a:p>
            <a:pPr marL="889200" lvl="1" indent="-32328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Accelerated testing (standards ISO, NORSK,…)			6/9 months</a:t>
            </a:r>
          </a:p>
          <a:p>
            <a:pPr marL="889200" lvl="1" indent="-32328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Field testing (long-term testing)					</a:t>
            </a:r>
            <a:r>
              <a:rPr lang="en-US" sz="1600" u="sng" spc="-1" dirty="0" smtClean="0">
                <a:latin typeface="Verdana"/>
              </a:rPr>
              <a:t>3/5 years+</a:t>
            </a:r>
          </a:p>
          <a:p>
            <a:pPr marL="565920" lvl="1">
              <a:spcBef>
                <a:spcPts val="600"/>
              </a:spcBef>
              <a:buClr>
                <a:srgbClr val="000000"/>
              </a:buClr>
              <a:buSzPct val="45000"/>
            </a:pPr>
            <a:r>
              <a:rPr lang="en-US" sz="1600" spc="-1" dirty="0" smtClean="0">
                <a:latin typeface="Verdana"/>
              </a:rPr>
              <a:t>								Total = 	</a:t>
            </a:r>
            <a:r>
              <a:rPr lang="en-US" sz="1600" b="1" spc="-1" dirty="0" smtClean="0">
                <a:latin typeface="Verdana"/>
              </a:rPr>
              <a:t>4-10 years </a:t>
            </a:r>
            <a:r>
              <a:rPr lang="en-US" sz="1600" spc="-1" dirty="0" smtClean="0">
                <a:latin typeface="Verdana"/>
              </a:rPr>
              <a:t>(application)				</a:t>
            </a:r>
            <a:endParaRPr lang="en-US" sz="1600" spc="-1" dirty="0">
              <a:latin typeface="Verdana"/>
            </a:endParaRP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spc="-1" dirty="0" smtClean="0">
              <a:latin typeface="Verdana"/>
            </a:endParaRPr>
          </a:p>
        </p:txBody>
      </p:sp>
      <p:sp>
        <p:nvSpPr>
          <p:cNvPr id="14" name="CustomShape 5"/>
          <p:cNvSpPr/>
          <p:nvPr/>
        </p:nvSpPr>
        <p:spPr>
          <a:xfrm>
            <a:off x="731879" y="3251566"/>
            <a:ext cx="5087029" cy="334800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cap="all" spc="-1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CURRENT </a:t>
            </a:r>
            <a:r>
              <a:rPr lang="en-US" sz="1800" b="0" strike="noStrike" cap="all" spc="-1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Approach (STATE OF THE ART)</a:t>
            </a:r>
            <a:endParaRPr lang="en-US" sz="1800" b="0" strike="noStrike" spc="-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Audiobesta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752"/>
    </mc:Choice>
    <mc:Fallback>
      <p:transition spd="slow" advTm="78752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puter – Gemeenteschool Zaven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324" y="4638613"/>
            <a:ext cx="749901" cy="105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6037" y="3340387"/>
            <a:ext cx="1590675" cy="990600"/>
          </a:xfrm>
          <a:prstGeom prst="rect">
            <a:avLst/>
          </a:prstGeom>
        </p:spPr>
      </p:pic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3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620612" y="1504202"/>
            <a:ext cx="10731987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AIM: Develop an </a:t>
            </a:r>
            <a:r>
              <a:rPr lang="en-US" sz="1600" u="sng" spc="-1" dirty="0" smtClean="0">
                <a:latin typeface="Verdana"/>
              </a:rPr>
              <a:t>integrated</a:t>
            </a:r>
            <a:r>
              <a:rPr lang="en-US" sz="1600" spc="-1" dirty="0" smtClean="0">
                <a:latin typeface="Verdana"/>
              </a:rPr>
              <a:t> corrosion modelling tool that is reliable and predictive (20-30 years)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u="sng" spc="-1" dirty="0" smtClean="0">
                <a:latin typeface="Verdana"/>
              </a:rPr>
              <a:t>Integrated</a:t>
            </a:r>
            <a:r>
              <a:rPr lang="en-US" sz="1600" spc="-1" dirty="0" smtClean="0">
                <a:latin typeface="Verdana"/>
              </a:rPr>
              <a:t>: subsystems (metal/coating/electrolyte) + phenomena (transport/interfacial (electro)chemistry/delamination) in 1 model</a:t>
            </a: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1600" spc="-1" dirty="0">
                <a:latin typeface="Verdana"/>
              </a:rPr>
              <a:t>Combined </a:t>
            </a:r>
            <a:r>
              <a:rPr lang="en-US" sz="1600" u="sng" spc="-1" dirty="0">
                <a:latin typeface="Verdana"/>
              </a:rPr>
              <a:t>experimental</a:t>
            </a:r>
            <a:r>
              <a:rPr lang="en-US" sz="1600" spc="-1" dirty="0">
                <a:latin typeface="Verdana"/>
              </a:rPr>
              <a:t> &amp; </a:t>
            </a:r>
            <a:r>
              <a:rPr lang="en-US" sz="1600" spc="-1" dirty="0" smtClean="0">
                <a:latin typeface="Verdana"/>
              </a:rPr>
              <a:t>modelling (FEM) </a:t>
            </a:r>
            <a:r>
              <a:rPr lang="en-US" sz="1600" spc="-1" dirty="0">
                <a:latin typeface="Verdana"/>
              </a:rPr>
              <a:t>approach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u="sng" spc="-1" dirty="0" smtClean="0">
                <a:latin typeface="Verdana"/>
              </a:rPr>
              <a:t>Experimental:</a:t>
            </a:r>
            <a:r>
              <a:rPr lang="en-US" sz="1600" spc="-1" dirty="0" smtClean="0">
                <a:latin typeface="Verdana"/>
              </a:rPr>
              <a:t> mechanistic insight + input parameters model + </a:t>
            </a:r>
            <a:r>
              <a:rPr lang="en-US" sz="1600" spc="-1" dirty="0" smtClean="0">
                <a:solidFill>
                  <a:srgbClr val="00B050"/>
                </a:solidFill>
                <a:latin typeface="Verdana"/>
              </a:rPr>
              <a:t>validation model</a:t>
            </a:r>
            <a:endParaRPr lang="en-US" sz="1600" u="sng" spc="-1" dirty="0" smtClean="0">
              <a:solidFill>
                <a:srgbClr val="00B050"/>
              </a:solidFill>
              <a:latin typeface="Verdana"/>
            </a:endParaRP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u="sng" spc="-1" dirty="0" smtClean="0">
              <a:latin typeface="Verdana"/>
            </a:endParaRP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spc="-1" dirty="0" smtClean="0">
              <a:latin typeface="Verdana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3202811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INTRODUCTION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544" name="CustomShape 5"/>
          <p:cNvSpPr/>
          <p:nvPr/>
        </p:nvSpPr>
        <p:spPr>
          <a:xfrm>
            <a:off x="731880" y="1104120"/>
            <a:ext cx="1547086" cy="344852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sz="18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APPROACH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sp>
        <p:nvSpPr>
          <p:cNvPr id="2" name="Pijl-rechts 1"/>
          <p:cNvSpPr/>
          <p:nvPr/>
        </p:nvSpPr>
        <p:spPr>
          <a:xfrm>
            <a:off x="646340" y="2592505"/>
            <a:ext cx="463875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/>
          <p:cNvSpPr/>
          <p:nvPr/>
        </p:nvSpPr>
        <p:spPr>
          <a:xfrm>
            <a:off x="5167680" y="4434533"/>
            <a:ext cx="1664529" cy="119012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5586701" y="4490224"/>
            <a:ext cx="1737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9" name="Rechte verbindingslijn met pijl 28"/>
          <p:cNvCxnSpPr/>
          <p:nvPr/>
        </p:nvCxnSpPr>
        <p:spPr>
          <a:xfrm>
            <a:off x="2946132" y="4984827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>
            <a:off x="7022114" y="4989257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5533402" y="4263982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3422072" y="4579730"/>
            <a:ext cx="1946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6898832" y="4610903"/>
            <a:ext cx="3454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OUTPUT &amp; VALIDATION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4732996" y="3492110"/>
            <a:ext cx="4946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2643974" y="5016691"/>
            <a:ext cx="224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7715773" y="4993801"/>
            <a:ext cx="1753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Ovaal 37"/>
          <p:cNvSpPr/>
          <p:nvPr/>
        </p:nvSpPr>
        <p:spPr>
          <a:xfrm>
            <a:off x="3574730" y="406023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3687909" y="4149256"/>
            <a:ext cx="434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Ovaal 39"/>
          <p:cNvSpPr/>
          <p:nvPr/>
        </p:nvSpPr>
        <p:spPr>
          <a:xfrm>
            <a:off x="5784468" y="3843938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Ovaal 40"/>
          <p:cNvSpPr/>
          <p:nvPr/>
        </p:nvSpPr>
        <p:spPr>
          <a:xfrm>
            <a:off x="7731480" y="4064746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kstvak 41"/>
          <p:cNvSpPr txBox="1"/>
          <p:nvPr/>
        </p:nvSpPr>
        <p:spPr>
          <a:xfrm>
            <a:off x="5893490" y="3923179"/>
            <a:ext cx="472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kstvak 42"/>
          <p:cNvSpPr txBox="1"/>
          <p:nvPr/>
        </p:nvSpPr>
        <p:spPr>
          <a:xfrm>
            <a:off x="7822977" y="4175498"/>
            <a:ext cx="261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Audiobesta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9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402"/>
    </mc:Choice>
    <mc:Fallback>
      <p:transition spd="slow" advTm="70402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puter – Gemeenteschool Zaven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324" y="4638613"/>
            <a:ext cx="749901" cy="105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6037" y="3340387"/>
            <a:ext cx="1590675" cy="990600"/>
          </a:xfrm>
          <a:prstGeom prst="rect">
            <a:avLst/>
          </a:prstGeom>
        </p:spPr>
      </p:pic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4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620612" y="1504202"/>
            <a:ext cx="10731987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AIM: Develop an </a:t>
            </a:r>
            <a:r>
              <a:rPr lang="en-US" sz="1600" u="sng" spc="-1" dirty="0" smtClean="0">
                <a:latin typeface="Verdana"/>
              </a:rPr>
              <a:t>integrated</a:t>
            </a:r>
            <a:r>
              <a:rPr lang="en-US" sz="1600" spc="-1" dirty="0" smtClean="0">
                <a:latin typeface="Verdana"/>
              </a:rPr>
              <a:t> corrosion modelling tool that is reliable and predictive (20-30 years)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u="sng" spc="-1" dirty="0" smtClean="0">
                <a:latin typeface="Verdana"/>
              </a:rPr>
              <a:t>Integrated</a:t>
            </a:r>
            <a:r>
              <a:rPr lang="en-US" sz="1600" spc="-1" dirty="0" smtClean="0">
                <a:latin typeface="Verdana"/>
              </a:rPr>
              <a:t>: subsystems (metal/coating/electrolyte) + phenomena (transport/interfacial (electro)chemistry/delamination) in 1 model</a:t>
            </a: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1600" spc="-1" dirty="0">
                <a:latin typeface="Verdana"/>
              </a:rPr>
              <a:t>Combined </a:t>
            </a:r>
            <a:r>
              <a:rPr lang="en-US" sz="1600" u="sng" spc="-1" dirty="0">
                <a:latin typeface="Verdana"/>
              </a:rPr>
              <a:t>experimental</a:t>
            </a:r>
            <a:r>
              <a:rPr lang="en-US" sz="1600" spc="-1" dirty="0">
                <a:latin typeface="Verdana"/>
              </a:rPr>
              <a:t> &amp; </a:t>
            </a:r>
            <a:r>
              <a:rPr lang="en-US" sz="1600" spc="-1" dirty="0" smtClean="0">
                <a:latin typeface="Verdana"/>
              </a:rPr>
              <a:t>modelling (FEM) </a:t>
            </a:r>
            <a:r>
              <a:rPr lang="en-US" sz="1600" spc="-1" dirty="0">
                <a:latin typeface="Verdana"/>
              </a:rPr>
              <a:t>approach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u="sng" spc="-1" dirty="0" smtClean="0">
                <a:latin typeface="Verdana"/>
              </a:rPr>
              <a:t>Experimental:</a:t>
            </a:r>
            <a:r>
              <a:rPr lang="en-US" sz="1600" spc="-1" dirty="0" smtClean="0">
                <a:latin typeface="Verdana"/>
              </a:rPr>
              <a:t> mechanistic insight + input parameters model + </a:t>
            </a:r>
            <a:r>
              <a:rPr lang="en-US" sz="1600" spc="-1" dirty="0" smtClean="0">
                <a:solidFill>
                  <a:srgbClr val="00B050"/>
                </a:solidFill>
                <a:latin typeface="Verdana"/>
              </a:rPr>
              <a:t>validation model</a:t>
            </a:r>
            <a:endParaRPr lang="en-US" sz="1600" u="sng" spc="-1" dirty="0" smtClean="0">
              <a:solidFill>
                <a:srgbClr val="00B050"/>
              </a:solidFill>
              <a:latin typeface="Verdana"/>
            </a:endParaRP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u="sng" spc="-1" dirty="0" smtClean="0">
              <a:latin typeface="Verdana"/>
            </a:endParaRP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spc="-1" dirty="0" smtClean="0">
              <a:latin typeface="Verdana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3202811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INTRODUCTION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544" name="CustomShape 5"/>
          <p:cNvSpPr/>
          <p:nvPr/>
        </p:nvSpPr>
        <p:spPr>
          <a:xfrm>
            <a:off x="731880" y="1104120"/>
            <a:ext cx="1547086" cy="344852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sz="1800" b="0" strike="noStrike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APPROACH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sp>
        <p:nvSpPr>
          <p:cNvPr id="2" name="Pijl-rechts 1"/>
          <p:cNvSpPr/>
          <p:nvPr/>
        </p:nvSpPr>
        <p:spPr>
          <a:xfrm>
            <a:off x="646340" y="2592505"/>
            <a:ext cx="463875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/>
          <p:cNvSpPr/>
          <p:nvPr/>
        </p:nvSpPr>
        <p:spPr>
          <a:xfrm>
            <a:off x="5167680" y="4434533"/>
            <a:ext cx="1664529" cy="119012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5586701" y="4490224"/>
            <a:ext cx="1737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29" name="Rechte verbindingslijn met pijl 28"/>
          <p:cNvCxnSpPr/>
          <p:nvPr/>
        </p:nvCxnSpPr>
        <p:spPr>
          <a:xfrm>
            <a:off x="2946132" y="4984827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>
            <a:off x="7022114" y="4989257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5533402" y="4263982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3422072" y="4579730"/>
            <a:ext cx="1946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6898832" y="4610903"/>
            <a:ext cx="3454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OUTPUT &amp; VALIDATION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4732996" y="3492110"/>
            <a:ext cx="4946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2643974" y="5016691"/>
            <a:ext cx="224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</a:p>
          <a:p>
            <a:pPr algn="ctr"/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7715773" y="4993801"/>
            <a:ext cx="1753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Ovaal 37"/>
          <p:cNvSpPr/>
          <p:nvPr/>
        </p:nvSpPr>
        <p:spPr>
          <a:xfrm>
            <a:off x="3574730" y="4060235"/>
            <a:ext cx="514321" cy="509458"/>
          </a:xfrm>
          <a:prstGeom prst="ellipse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3687909" y="4149256"/>
            <a:ext cx="434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Ovaal 39"/>
          <p:cNvSpPr/>
          <p:nvPr/>
        </p:nvSpPr>
        <p:spPr>
          <a:xfrm>
            <a:off x="5784468" y="3843938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Ovaal 40"/>
          <p:cNvSpPr/>
          <p:nvPr/>
        </p:nvSpPr>
        <p:spPr>
          <a:xfrm>
            <a:off x="7731480" y="4064746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kstvak 41"/>
          <p:cNvSpPr txBox="1"/>
          <p:nvPr/>
        </p:nvSpPr>
        <p:spPr>
          <a:xfrm>
            <a:off x="5893490" y="3923179"/>
            <a:ext cx="472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kstvak 42"/>
          <p:cNvSpPr txBox="1"/>
          <p:nvPr/>
        </p:nvSpPr>
        <p:spPr>
          <a:xfrm>
            <a:off x="7822977" y="4175498"/>
            <a:ext cx="261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kstvak 43"/>
          <p:cNvSpPr txBox="1"/>
          <p:nvPr/>
        </p:nvSpPr>
        <p:spPr>
          <a:xfrm>
            <a:off x="1396929" y="5346213"/>
            <a:ext cx="6039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Rel </a:t>
            </a:r>
            <a:r>
              <a:rPr lang="nl-BE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nl-BE" sz="10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 &amp; </a:t>
            </a:r>
            <a:r>
              <a:rPr lang="nl-BE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nl-BE" sz="1000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BE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afo</a:t>
            </a:r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BE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 (</a:t>
            </a:r>
            <a:r>
              <a:rPr lang="nl-BE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hours</a:t>
            </a:r>
            <a:r>
              <a:rPr lang="nl-BE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nl-BE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days</a:t>
            </a:r>
            <a:r>
              <a:rPr lang="nl-BE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 @ coating/</a:t>
            </a:r>
            <a:r>
              <a:rPr lang="nl-BE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substrate</a:t>
            </a:r>
            <a:r>
              <a:rPr lang="nl-BE" dirty="0" smtClean="0">
                <a:latin typeface="Verdana" panose="020B0604030504040204" pitchFamily="34" charset="0"/>
                <a:ea typeface="Verdana" panose="020B0604030504040204" pitchFamily="34" charset="0"/>
              </a:rPr>
              <a:t> interface 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5" name="Afbeelding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1565" y="3492111"/>
            <a:ext cx="3046176" cy="1848454"/>
          </a:xfrm>
          <a:prstGeom prst="rect">
            <a:avLst/>
          </a:prstGeom>
        </p:spPr>
      </p:pic>
      <p:pic>
        <p:nvPicPr>
          <p:cNvPr id="3" name="Audiobesta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65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06"/>
    </mc:Choice>
    <mc:Fallback>
      <p:transition spd="slow" advTm="15306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5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1744035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2. MODEL</a:t>
            </a:r>
            <a:endParaRPr lang="en-US" sz="22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9530" y="173975"/>
            <a:ext cx="1590675" cy="551841"/>
          </a:xfrm>
          <a:prstGeom prst="rect">
            <a:avLst/>
          </a:prstGeom>
        </p:spPr>
      </p:pic>
      <p:sp>
        <p:nvSpPr>
          <p:cNvPr id="13" name="Ovaal 12"/>
          <p:cNvSpPr/>
          <p:nvPr/>
        </p:nvSpPr>
        <p:spPr>
          <a:xfrm>
            <a:off x="8744809" y="841034"/>
            <a:ext cx="1298807" cy="886334"/>
          </a:xfrm>
          <a:prstGeom prst="ellipse">
            <a:avLst/>
          </a:prstGeom>
          <a:solidFill>
            <a:srgbClr val="00B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9072163" y="863444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7334031" y="1219976"/>
            <a:ext cx="13050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10184531" y="1207648"/>
            <a:ext cx="1882457" cy="246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8842689" y="701498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7556346" y="954642"/>
            <a:ext cx="194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815310" y="1322482"/>
            <a:ext cx="224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Gravimetry</a:t>
            </a:r>
          </a:p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10826443" y="1295605"/>
            <a:ext cx="175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682413" y="44989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7797560" y="535797"/>
            <a:ext cx="434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vaal 22"/>
          <p:cNvSpPr/>
          <p:nvPr/>
        </p:nvSpPr>
        <p:spPr>
          <a:xfrm>
            <a:off x="9121453" y="318782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vaal 23"/>
          <p:cNvSpPr/>
          <p:nvPr/>
        </p:nvSpPr>
        <p:spPr>
          <a:xfrm>
            <a:off x="10834956" y="42473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9230082" y="427130"/>
            <a:ext cx="472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0961158" y="533904"/>
            <a:ext cx="2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Picture 2" descr="computer – Gemeenteschool Zavente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545" y="1154614"/>
            <a:ext cx="362692" cy="51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kstvak 26"/>
          <p:cNvSpPr txBox="1"/>
          <p:nvPr/>
        </p:nvSpPr>
        <p:spPr>
          <a:xfrm>
            <a:off x="10043616" y="930649"/>
            <a:ext cx="345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OUTPUT &amp; VALIDATION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8336146" y="10628"/>
            <a:ext cx="4946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2211" y="3819544"/>
            <a:ext cx="3801230" cy="2066487"/>
          </a:xfrm>
          <a:prstGeom prst="rect">
            <a:avLst/>
          </a:prstGeom>
        </p:spPr>
      </p:pic>
      <p:sp>
        <p:nvSpPr>
          <p:cNvPr id="46" name="CustomShape 3"/>
          <p:cNvSpPr/>
          <p:nvPr/>
        </p:nvSpPr>
        <p:spPr>
          <a:xfrm>
            <a:off x="1052512" y="1267264"/>
            <a:ext cx="7320993" cy="45024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1D model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 smtClean="0">
                <a:latin typeface="Verdana"/>
              </a:rPr>
              <a:t>Time-dependent water transport through coating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Diffusion</a:t>
            </a: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D		diffusion constant</a:t>
            </a:r>
          </a:p>
          <a:p>
            <a:pPr marL="889200" lvl="1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 smtClean="0">
                <a:latin typeface="Verdana"/>
              </a:rPr>
              <a:t>Adsorption/Desorption reaction</a:t>
            </a: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latin typeface="Verdana"/>
              </a:rPr>
              <a:t>C</a:t>
            </a:r>
            <a:r>
              <a:rPr lang="en-US" sz="1000" spc="-1" dirty="0" err="1" smtClean="0">
                <a:latin typeface="Verdana"/>
              </a:rPr>
              <a:t>f</a:t>
            </a:r>
            <a:r>
              <a:rPr lang="en-US" sz="1000" spc="-1" dirty="0">
                <a:latin typeface="Verdana"/>
              </a:rPr>
              <a:t> </a:t>
            </a:r>
            <a:r>
              <a:rPr lang="en-US" sz="1000" spc="-1" dirty="0" smtClean="0">
                <a:latin typeface="Verdana"/>
              </a:rPr>
              <a:t>                 </a:t>
            </a:r>
            <a:r>
              <a:rPr lang="en-US" sz="1600" spc="-1" dirty="0" smtClean="0">
                <a:latin typeface="Verdana"/>
              </a:rPr>
              <a:t>concentration free water</a:t>
            </a:r>
            <a:endParaRPr lang="en-US" sz="1000" spc="-1" dirty="0" smtClean="0">
              <a:latin typeface="Verdana"/>
            </a:endParaRP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latin typeface="Verdana"/>
              </a:rPr>
              <a:t>C</a:t>
            </a:r>
            <a:r>
              <a:rPr lang="en-US" sz="1000" spc="-1" dirty="0" err="1" smtClean="0">
                <a:latin typeface="Verdana"/>
              </a:rPr>
              <a:t>b</a:t>
            </a:r>
            <a:r>
              <a:rPr lang="en-US" sz="1000" spc="-1" dirty="0">
                <a:latin typeface="Verdana"/>
              </a:rPr>
              <a:t> </a:t>
            </a:r>
            <a:r>
              <a:rPr lang="en-US" sz="1000" spc="-1" dirty="0" smtClean="0">
                <a:latin typeface="Verdana"/>
              </a:rPr>
              <a:t>                </a:t>
            </a:r>
            <a:r>
              <a:rPr lang="en-US" sz="1600" spc="-1" dirty="0" smtClean="0">
                <a:latin typeface="Verdana"/>
              </a:rPr>
              <a:t>concentration bound water</a:t>
            </a: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latin typeface="Verdana"/>
              </a:rPr>
              <a:t>k</a:t>
            </a:r>
            <a:r>
              <a:rPr lang="en-US" sz="1000" spc="-1" dirty="0" err="1" smtClean="0">
                <a:latin typeface="Verdana"/>
              </a:rPr>
              <a:t>ads</a:t>
            </a:r>
            <a:r>
              <a:rPr lang="en-US" sz="1000" spc="-1" dirty="0">
                <a:latin typeface="Verdana"/>
              </a:rPr>
              <a:t>	 </a:t>
            </a:r>
            <a:r>
              <a:rPr lang="en-US" sz="1000" spc="-1" dirty="0" smtClean="0">
                <a:latin typeface="Verdana"/>
              </a:rPr>
              <a:t>          </a:t>
            </a:r>
            <a:r>
              <a:rPr lang="en-US" sz="1600" spc="-1" dirty="0" smtClean="0">
                <a:latin typeface="Verdana"/>
              </a:rPr>
              <a:t>adsorption rate</a:t>
            </a:r>
            <a:endParaRPr lang="en-US" sz="1600" spc="-1" dirty="0">
              <a:latin typeface="Verdana"/>
            </a:endParaRP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latin typeface="Verdana"/>
              </a:rPr>
              <a:t>k</a:t>
            </a:r>
            <a:r>
              <a:rPr lang="en-US" sz="1000" spc="-1" dirty="0" err="1" smtClean="0">
                <a:latin typeface="Verdana"/>
              </a:rPr>
              <a:t>des</a:t>
            </a:r>
            <a:r>
              <a:rPr lang="en-US" sz="1000" spc="-1" dirty="0">
                <a:latin typeface="Verdana"/>
              </a:rPr>
              <a:t>	 </a:t>
            </a:r>
            <a:r>
              <a:rPr lang="en-US" sz="1000" spc="-1" dirty="0" smtClean="0">
                <a:latin typeface="Verdana"/>
              </a:rPr>
              <a:t>          </a:t>
            </a:r>
            <a:r>
              <a:rPr lang="en-US" sz="1600" spc="-1" dirty="0" smtClean="0">
                <a:latin typeface="Verdana"/>
              </a:rPr>
              <a:t>desorption rate</a:t>
            </a:r>
            <a:endParaRPr lang="en-US" sz="1600" spc="-1" dirty="0">
              <a:latin typeface="Verdana"/>
            </a:endParaRP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600" spc="-1" dirty="0" smtClean="0">
                <a:latin typeface="Verdana"/>
              </a:rPr>
              <a:t>Θ</a:t>
            </a:r>
            <a:r>
              <a:rPr lang="en-US" sz="1000" spc="-1" dirty="0" err="1" smtClean="0">
                <a:latin typeface="Verdana"/>
              </a:rPr>
              <a:t>f_max</a:t>
            </a:r>
            <a:r>
              <a:rPr lang="en-US" sz="1000" spc="-1" dirty="0" smtClean="0">
                <a:latin typeface="Verdana"/>
              </a:rPr>
              <a:t>         </a:t>
            </a:r>
            <a:r>
              <a:rPr lang="en-US" sz="1600" spc="-1" dirty="0" smtClean="0">
                <a:latin typeface="Verdana"/>
              </a:rPr>
              <a:t>max fraction of sites for free water</a:t>
            </a:r>
            <a:endParaRPr lang="en-US" sz="1600" spc="-1" dirty="0">
              <a:latin typeface="Verdana"/>
            </a:endParaRP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600" spc="-1" dirty="0" smtClean="0">
                <a:latin typeface="Verdana"/>
              </a:rPr>
              <a:t>Θ</a:t>
            </a:r>
            <a:r>
              <a:rPr lang="en-US" sz="1000" spc="-1" dirty="0" smtClean="0">
                <a:latin typeface="Verdana"/>
              </a:rPr>
              <a:t>b max         </a:t>
            </a:r>
            <a:r>
              <a:rPr lang="en-US" sz="1600" spc="-1" dirty="0" err="1" smtClean="0">
                <a:latin typeface="Verdana"/>
              </a:rPr>
              <a:t>max</a:t>
            </a:r>
            <a:r>
              <a:rPr lang="en-US" sz="1600" spc="-1" dirty="0" smtClean="0">
                <a:latin typeface="Verdana"/>
              </a:rPr>
              <a:t> fraction of sites for bound water</a:t>
            </a:r>
            <a:endParaRPr lang="en-US" sz="1600" spc="-1" dirty="0">
              <a:latin typeface="Verdana"/>
            </a:endParaRPr>
          </a:p>
          <a:p>
            <a:pPr marL="1346400" lvl="2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b="0" strike="noStrike" spc="-1" dirty="0" smtClean="0">
              <a:latin typeface="Verdana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vak 5"/>
              <p:cNvSpPr txBox="1"/>
              <p:nvPr/>
            </p:nvSpPr>
            <p:spPr>
              <a:xfrm>
                <a:off x="5207852" y="2899524"/>
                <a:ext cx="3536957" cy="4195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nl-BE" sz="2000" b="0" i="1" smtClean="0">
                          <a:latin typeface="Cambria Math" panose="02040503050406030204" pitchFamily="18" charset="0"/>
                        </a:rPr>
                        <m:t> ⇄ </m:t>
                      </m:r>
                      <m:sPre>
                        <m:sPrePr>
                          <m:ctrlPr>
                            <a:rPr lang="nl-BE" sz="20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sSub>
                            <m:sSubPr>
                              <m:ctrlP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𝑑𝑒𝑠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𝑎𝑑𝑠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sPre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6" name="Tekstvak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852" y="2899524"/>
                <a:ext cx="3536957" cy="419538"/>
              </a:xfrm>
              <a:prstGeom prst="rect">
                <a:avLst/>
              </a:prstGeom>
              <a:blipFill>
                <a:blip r:embed="rId10"/>
                <a:stretch>
                  <a:fillRect t="-1471" b="-1470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kstvak 6"/>
          <p:cNvSpPr txBox="1"/>
          <p:nvPr/>
        </p:nvSpPr>
        <p:spPr>
          <a:xfrm>
            <a:off x="543792" y="2576358"/>
            <a:ext cx="1814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</a:rPr>
              <a:t>INPUT</a:t>
            </a:r>
          </a:p>
          <a:p>
            <a:endParaRPr lang="nl-BE" dirty="0">
              <a:solidFill>
                <a:srgbClr val="0070C0"/>
              </a:solidFill>
            </a:endParaRPr>
          </a:p>
        </p:txBody>
      </p:sp>
      <p:sp>
        <p:nvSpPr>
          <p:cNvPr id="8" name="Linkeraccolade 7"/>
          <p:cNvSpPr/>
          <p:nvPr/>
        </p:nvSpPr>
        <p:spPr>
          <a:xfrm>
            <a:off x="1894056" y="4294909"/>
            <a:ext cx="195430" cy="1474804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Linkeraccolade 50"/>
          <p:cNvSpPr/>
          <p:nvPr/>
        </p:nvSpPr>
        <p:spPr>
          <a:xfrm>
            <a:off x="1912042" y="3521180"/>
            <a:ext cx="175235" cy="600529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314555" y="3612508"/>
            <a:ext cx="199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</a:rPr>
              <a:t>VARIABLES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56684" y="4747847"/>
            <a:ext cx="1991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>
                <a:solidFill>
                  <a:srgbClr val="0070C0"/>
                </a:solidFill>
              </a:rPr>
              <a:t>MODEL PARAMETERS</a:t>
            </a:r>
          </a:p>
        </p:txBody>
      </p:sp>
      <p:cxnSp>
        <p:nvCxnSpPr>
          <p:cNvPr id="49" name="Rechte verbindingslijn met pijl 48"/>
          <p:cNvCxnSpPr/>
          <p:nvPr/>
        </p:nvCxnSpPr>
        <p:spPr>
          <a:xfrm>
            <a:off x="8639064" y="3719528"/>
            <a:ext cx="281951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9759872" y="3333822"/>
            <a:ext cx="133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1D</a:t>
            </a:r>
            <a:endParaRPr lang="nl-NL" dirty="0"/>
          </a:p>
        </p:txBody>
      </p:sp>
      <p:sp>
        <p:nvSpPr>
          <p:cNvPr id="52" name="Tekstvak 51"/>
          <p:cNvSpPr txBox="1"/>
          <p:nvPr/>
        </p:nvSpPr>
        <p:spPr>
          <a:xfrm>
            <a:off x="7075376" y="5206410"/>
            <a:ext cx="145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[mol/m³] !!!</a:t>
            </a:r>
            <a:endParaRPr lang="nl-NL" dirty="0"/>
          </a:p>
        </p:txBody>
      </p:sp>
      <p:pic>
        <p:nvPicPr>
          <p:cNvPr id="3" name="Audiobesta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55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850"/>
    </mc:Choice>
    <mc:Fallback>
      <p:transition spd="slow" advTm="4885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6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1744035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2. MODEL</a:t>
            </a:r>
            <a:endParaRPr lang="en-US" sz="22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9530" y="173975"/>
            <a:ext cx="1590675" cy="551841"/>
          </a:xfrm>
          <a:prstGeom prst="rect">
            <a:avLst/>
          </a:prstGeom>
        </p:spPr>
      </p:pic>
      <p:sp>
        <p:nvSpPr>
          <p:cNvPr id="13" name="Ovaal 12"/>
          <p:cNvSpPr/>
          <p:nvPr/>
        </p:nvSpPr>
        <p:spPr>
          <a:xfrm>
            <a:off x="8744809" y="841034"/>
            <a:ext cx="1298807" cy="886334"/>
          </a:xfrm>
          <a:prstGeom prst="ellipse">
            <a:avLst/>
          </a:prstGeom>
          <a:solidFill>
            <a:srgbClr val="00B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9072163" y="863444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7334031" y="1219976"/>
            <a:ext cx="13050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10184531" y="1207648"/>
            <a:ext cx="1882457" cy="246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8842689" y="701498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7556346" y="954642"/>
            <a:ext cx="194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815310" y="1322482"/>
            <a:ext cx="224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Gravimetry</a:t>
            </a:r>
          </a:p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10826443" y="1295605"/>
            <a:ext cx="175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682413" y="44989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7797560" y="535797"/>
            <a:ext cx="434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vaal 22"/>
          <p:cNvSpPr/>
          <p:nvPr/>
        </p:nvSpPr>
        <p:spPr>
          <a:xfrm>
            <a:off x="9121453" y="318782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vaal 23"/>
          <p:cNvSpPr/>
          <p:nvPr/>
        </p:nvSpPr>
        <p:spPr>
          <a:xfrm>
            <a:off x="10834956" y="42473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9230082" y="427130"/>
            <a:ext cx="472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0961158" y="533904"/>
            <a:ext cx="2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Picture 2" descr="computer – Gemeenteschool Zavente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545" y="1154614"/>
            <a:ext cx="362692" cy="51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kstvak 26"/>
          <p:cNvSpPr txBox="1"/>
          <p:nvPr/>
        </p:nvSpPr>
        <p:spPr>
          <a:xfrm>
            <a:off x="10043616" y="930649"/>
            <a:ext cx="345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OUTPUT &amp; VALIDATION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8336146" y="10628"/>
            <a:ext cx="4946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96717" y="3488036"/>
            <a:ext cx="4411028" cy="2397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ustomShape 3"/>
              <p:cNvSpPr/>
              <p:nvPr/>
            </p:nvSpPr>
            <p:spPr>
              <a:xfrm>
                <a:off x="618579" y="1267264"/>
                <a:ext cx="7320993" cy="466928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 marL="432000" indent="-323280">
                  <a:lnSpc>
                    <a:spcPct val="100000"/>
                  </a:lnSpc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nl-BE" sz="1600" spc="-1" dirty="0" smtClean="0">
                    <a:latin typeface="Verdana"/>
                  </a:rPr>
                  <a:t>Necessary </a:t>
                </a:r>
                <a:r>
                  <a:rPr lang="nl-BE" sz="1600" spc="-1" dirty="0" err="1" smtClean="0">
                    <a:latin typeface="Verdana"/>
                  </a:rPr>
                  <a:t>to</a:t>
                </a:r>
                <a:r>
                  <a:rPr lang="nl-BE" sz="1600" spc="-1" dirty="0" smtClean="0">
                    <a:latin typeface="Verdana"/>
                  </a:rPr>
                  <a:t> </a:t>
                </a:r>
                <a:r>
                  <a:rPr lang="en-GB" sz="1600" spc="-1" dirty="0" smtClean="0">
                    <a:latin typeface="Verdana"/>
                  </a:rPr>
                  <a:t>define</a:t>
                </a:r>
                <a:r>
                  <a:rPr lang="nl-BE" sz="1600" spc="-1" dirty="0" smtClean="0">
                    <a:latin typeface="Verdana"/>
                  </a:rPr>
                  <a:t> </a:t>
                </a:r>
                <a:r>
                  <a:rPr lang="en-GB" sz="1600" spc="-1" dirty="0" smtClean="0">
                    <a:latin typeface="Verdana"/>
                  </a:rPr>
                  <a:t>initial</a:t>
                </a:r>
                <a:r>
                  <a:rPr lang="nl-BE" sz="1600" spc="-1" dirty="0" smtClean="0">
                    <a:latin typeface="Verdana"/>
                  </a:rPr>
                  <a:t> </a:t>
                </a:r>
                <a:r>
                  <a:rPr lang="nl-BE" sz="1600" spc="-1" dirty="0" err="1" smtClean="0">
                    <a:latin typeface="Verdana"/>
                  </a:rPr>
                  <a:t>values</a:t>
                </a:r>
                <a:r>
                  <a:rPr lang="nl-BE" sz="1600" spc="-1" dirty="0">
                    <a:latin typeface="Verdana"/>
                  </a:rPr>
                  <a:t> </a:t>
                </a:r>
                <a:r>
                  <a:rPr lang="nl-BE" sz="1600" spc="-1" dirty="0" smtClean="0">
                    <a:latin typeface="Verdana"/>
                  </a:rPr>
                  <a:t>&amp; </a:t>
                </a:r>
                <a:r>
                  <a:rPr lang="nl-BE" sz="1600" spc="-1" dirty="0" err="1" smtClean="0">
                    <a:latin typeface="Verdana"/>
                  </a:rPr>
                  <a:t>boundary</a:t>
                </a:r>
                <a:r>
                  <a:rPr lang="nl-BE" sz="1600" spc="-1" dirty="0" smtClean="0">
                    <a:latin typeface="Verdana"/>
                  </a:rPr>
                  <a:t> </a:t>
                </a:r>
                <a:r>
                  <a:rPr lang="nl-BE" sz="1600" spc="-1" dirty="0" err="1" smtClean="0">
                    <a:latin typeface="Verdana"/>
                  </a:rPr>
                  <a:t>conditions</a:t>
                </a:r>
                <a:endParaRPr lang="en-US" sz="1600" spc="-1" dirty="0">
                  <a:latin typeface="Verdana"/>
                </a:endParaRPr>
              </a:p>
              <a:p>
                <a:pPr marL="1346400" lvl="2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b="0" strike="noStrike" spc="-1" dirty="0" smtClean="0">
                    <a:latin typeface="Verdana"/>
                  </a:rPr>
                  <a:t>Adsorption/desorption reaction</a:t>
                </a:r>
              </a:p>
              <a:p>
                <a:pPr marL="1803600" lvl="3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spc="-1" dirty="0" smtClean="0">
                    <a:latin typeface="Verdana"/>
                  </a:rPr>
                  <a:t>Reaction </a:t>
                </a:r>
                <a:r>
                  <a:rPr lang="en-US" sz="1600" spc="-1" dirty="0">
                    <a:latin typeface="Verdana"/>
                  </a:rPr>
                  <a:t>rate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BE" sz="1600" spc="-1">
                        <a:latin typeface="Cambria Math" panose="02040503050406030204" pitchFamily="18" charset="0"/>
                      </a:rPr>
                      <m:t>R</m:t>
                    </m:r>
                    <m:r>
                      <a:rPr lang="nl-BE" sz="1600" i="1" spc="-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nl-BE" sz="1600" i="1" spc="-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𝑎𝑑𝑠</m:t>
                        </m:r>
                      </m:sub>
                    </m:sSub>
                    <m:r>
                      <a:rPr lang="nl-BE" sz="1600" i="1" spc="-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nl-BE" sz="1600" i="1" spc="-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𝑑𝑒𝑠</m:t>
                        </m:r>
                      </m:sub>
                    </m:sSub>
                  </m:oMath>
                </a14:m>
                <a:endParaRPr lang="en-US" sz="1600" spc="-1" dirty="0">
                  <a:latin typeface="Verdana"/>
                </a:endParaRPr>
              </a:p>
              <a:p>
                <a:pPr marL="1346400" lvl="2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endParaRPr lang="en-US" sz="1600" b="0" strike="noStrike" spc="-1" dirty="0" smtClean="0">
                  <a:latin typeface="Verdana"/>
                </a:endParaRPr>
              </a:p>
              <a:p>
                <a:pPr marL="1803600" lvl="3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b="0" strike="noStrike" spc="-1" dirty="0" smtClean="0">
                    <a:latin typeface="Verdana"/>
                  </a:rPr>
                  <a:t>Boundary conditions (B.C) </a:t>
                </a:r>
              </a:p>
              <a:p>
                <a:pPr marL="2260800" lvl="4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spc="-1" dirty="0" smtClean="0">
                    <a:latin typeface="Verdana"/>
                  </a:rPr>
                  <a:t>Chemical equilibrium </a:t>
                </a:r>
                <a:r>
                  <a:rPr lang="en-US" sz="1600" b="0" strike="noStrike" spc="-1" dirty="0" smtClean="0">
                    <a:latin typeface="Verdana"/>
                  </a:rPr>
                  <a:t>@ H</a:t>
                </a:r>
                <a:r>
                  <a:rPr lang="en-US" sz="1000" b="0" strike="noStrike" spc="-1" dirty="0" smtClean="0">
                    <a:latin typeface="Verdana"/>
                  </a:rPr>
                  <a:t>2</a:t>
                </a:r>
                <a:r>
                  <a:rPr lang="en-US" sz="1600" b="0" strike="noStrike" spc="-1" dirty="0" smtClean="0">
                    <a:latin typeface="Verdana"/>
                  </a:rPr>
                  <a:t>O/coating interface</a:t>
                </a:r>
              </a:p>
              <a:p>
                <a:pPr marL="2718000" lvl="5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nl-BE" sz="1600" b="0" i="1" spc="-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BE" sz="1600" b="0" i="1" spc="-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b="0" i="1" spc="-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nl-BE" sz="1600" b="0" spc="-1" dirty="0" smtClean="0">
                  <a:latin typeface="Verdana"/>
                </a:endParaRPr>
              </a:p>
              <a:p>
                <a:pPr marL="2718000" lvl="5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600" b="0" strike="noStrike" spc="-1" dirty="0" smtClean="0">
                    <a:latin typeface="Verdana"/>
                  </a:rPr>
                  <a:t> obtained by R=0 and substituting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sz="1600" b="0" strike="noStrike" spc="-1" dirty="0" smtClean="0">
                  <a:latin typeface="Verdana"/>
                </a:endParaRPr>
              </a:p>
              <a:p>
                <a:pPr marL="1346400" lvl="2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b="0" strike="noStrike" spc="-1" dirty="0" smtClean="0">
                    <a:latin typeface="Verdana"/>
                  </a:rPr>
                  <a:t>Initial Values	</a:t>
                </a:r>
              </a:p>
              <a:p>
                <a:pPr marL="2718000" lvl="5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b="0" strike="noStrike" spc="-1" dirty="0" smtClean="0">
                    <a:latin typeface="Verdana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nl-BE" sz="1600" i="1" spc="-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nl-BE" sz="1600" i="1" spc="-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BE" sz="1600" i="1" spc="-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nl-BE" sz="1600" b="0" i="1" spc="-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nl-BE" sz="1600" b="0" i="1" spc="-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600" b="0" strike="noStrike" spc="-1" dirty="0" smtClean="0">
                  <a:latin typeface="Verdana"/>
                </a:endParaRPr>
              </a:p>
              <a:p>
                <a:pPr marL="1346400" lvl="2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600" spc="-1" dirty="0" smtClean="0">
                    <a:latin typeface="Verdana"/>
                  </a:rPr>
                  <a:t>No flux condition</a:t>
                </a:r>
                <a:endParaRPr lang="en-US" sz="1600" spc="-1" dirty="0">
                  <a:latin typeface="Verdana"/>
                </a:endParaRPr>
              </a:p>
              <a:p>
                <a:pPr marL="1803600" lvl="3" indent="-32328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endParaRPr lang="en-US" sz="1600" b="0" strike="noStrike" spc="-1" dirty="0" smtClean="0">
                  <a:latin typeface="Verdana"/>
                </a:endParaRPr>
              </a:p>
              <a:p>
                <a:pPr marL="1480320" lvl="3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1600" b="0" strike="noStrike" spc="-1" dirty="0" smtClean="0">
                  <a:latin typeface="Verdana"/>
                </a:endParaRPr>
              </a:p>
            </p:txBody>
          </p:sp>
        </mc:Choice>
        <mc:Fallback xmlns="">
          <p:sp>
            <p:nvSpPr>
              <p:cNvPr id="46" name="CustomShap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79" y="1267264"/>
                <a:ext cx="7320993" cy="4669289"/>
              </a:xfrm>
              <a:prstGeom prst="rect">
                <a:avLst/>
              </a:prstGeom>
              <a:blipFill>
                <a:blip r:embed="rId10"/>
                <a:stretch>
                  <a:fillRect t="-392" b="-3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vak 5"/>
              <p:cNvSpPr txBox="1"/>
              <p:nvPr/>
            </p:nvSpPr>
            <p:spPr>
              <a:xfrm>
                <a:off x="4799189" y="1610691"/>
                <a:ext cx="3536957" cy="4195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nl-BE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nl-BE" sz="2000" b="0" i="1" smtClean="0">
                          <a:latin typeface="Cambria Math" panose="02040503050406030204" pitchFamily="18" charset="0"/>
                        </a:rPr>
                        <m:t> ⇄ </m:t>
                      </m:r>
                      <m:sPre>
                        <m:sPrePr>
                          <m:ctrlPr>
                            <a:rPr lang="nl-BE" sz="20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sSub>
                            <m:sSubPr>
                              <m:ctrlP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𝑑𝑒𝑠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𝑎𝑑𝑠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nl-BE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sPre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6" name="Tekstvak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189" y="1610691"/>
                <a:ext cx="3536957" cy="419538"/>
              </a:xfrm>
              <a:prstGeom prst="rect">
                <a:avLst/>
              </a:prstGeom>
              <a:blipFill>
                <a:blip r:embed="rId11"/>
                <a:stretch>
                  <a:fillRect t="-1449" b="-1449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Rechte verbindingslijn met pijl 48"/>
          <p:cNvCxnSpPr/>
          <p:nvPr/>
        </p:nvCxnSpPr>
        <p:spPr>
          <a:xfrm>
            <a:off x="8403562" y="3464239"/>
            <a:ext cx="281951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9424383" y="3061925"/>
            <a:ext cx="133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1D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/>
              <p:cNvSpPr txBox="1"/>
              <p:nvPr/>
            </p:nvSpPr>
            <p:spPr>
              <a:xfrm>
                <a:off x="4491880" y="2557129"/>
                <a:ext cx="3262816" cy="318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B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𝑎𝑑𝑠</m:t>
                          </m:r>
                        </m:sub>
                      </m:sSub>
                      <m:sSub>
                        <m:sSubPr>
                          <m:ctrlPr>
                            <a:rPr lang="nl-B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nl-B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nl-BE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nl-BE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l-B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𝑑𝑒𝑠</m:t>
                          </m:r>
                        </m:sub>
                      </m:sSub>
                      <m:sSub>
                        <m:sSubPr>
                          <m:ctrlPr>
                            <a:rPr lang="nl-B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nl-B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3" name="Tekstvak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880" y="2557129"/>
                <a:ext cx="3262816" cy="318998"/>
              </a:xfrm>
              <a:prstGeom prst="rect">
                <a:avLst/>
              </a:prstGeom>
              <a:blipFill>
                <a:blip r:embed="rId12"/>
                <a:stretch>
                  <a:fillRect l="-187" r="-187" b="-2452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kstvak 4"/>
          <p:cNvSpPr txBox="1"/>
          <p:nvPr/>
        </p:nvSpPr>
        <p:spPr>
          <a:xfrm>
            <a:off x="10507873" y="5516699"/>
            <a:ext cx="123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No Flux</a:t>
            </a:r>
            <a:endParaRPr lang="nl-NL" dirty="0"/>
          </a:p>
        </p:txBody>
      </p:sp>
      <p:sp>
        <p:nvSpPr>
          <p:cNvPr id="38" name="Ovaal 37"/>
          <p:cNvSpPr/>
          <p:nvPr/>
        </p:nvSpPr>
        <p:spPr>
          <a:xfrm>
            <a:off x="10489701" y="5482170"/>
            <a:ext cx="1040313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Ovaal 38"/>
          <p:cNvSpPr/>
          <p:nvPr/>
        </p:nvSpPr>
        <p:spPr>
          <a:xfrm>
            <a:off x="7998629" y="3800646"/>
            <a:ext cx="1040313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8210035" y="3878750"/>
            <a:ext cx="1001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B.C</a:t>
            </a:r>
            <a:r>
              <a:rPr lang="nl-BE" dirty="0" smtClean="0"/>
              <a:t>.</a:t>
            </a:r>
            <a:endParaRPr lang="nl-NL" dirty="0"/>
          </a:p>
        </p:txBody>
      </p:sp>
      <p:pic>
        <p:nvPicPr>
          <p:cNvPr id="4" name="Audiobesta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4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249"/>
    </mc:Choice>
    <mc:Fallback>
      <p:transition spd="slow" advTm="38249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578" y="2113880"/>
            <a:ext cx="5272144" cy="3956190"/>
          </a:xfrm>
          <a:prstGeom prst="rect">
            <a:avLst/>
          </a:prstGeom>
        </p:spPr>
      </p:pic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7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648229" y="1603138"/>
            <a:ext cx="6231240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4262152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3. OUTPUT &amp; VERIFICATION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544" name="CustomShape 5"/>
          <p:cNvSpPr/>
          <p:nvPr/>
        </p:nvSpPr>
        <p:spPr>
          <a:xfrm>
            <a:off x="731880" y="1104120"/>
            <a:ext cx="1181326" cy="344852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OUTPUT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1" name="Picture 2" descr="computer – Gemeenteschool Zavente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578" y="1087538"/>
            <a:ext cx="513894" cy="7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29530" y="173975"/>
            <a:ext cx="1590675" cy="551841"/>
          </a:xfrm>
          <a:prstGeom prst="rect">
            <a:avLst/>
          </a:prstGeom>
        </p:spPr>
      </p:pic>
      <p:sp>
        <p:nvSpPr>
          <p:cNvPr id="13" name="Ovaal 12"/>
          <p:cNvSpPr/>
          <p:nvPr/>
        </p:nvSpPr>
        <p:spPr>
          <a:xfrm>
            <a:off x="8744809" y="841034"/>
            <a:ext cx="1298807" cy="88633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9072163" y="934884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7334031" y="1219976"/>
            <a:ext cx="13050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10184531" y="1207648"/>
            <a:ext cx="1882457" cy="246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8842689" y="701498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7556346" y="954642"/>
            <a:ext cx="194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823638" y="1306309"/>
            <a:ext cx="224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Gravimetry</a:t>
            </a:r>
          </a:p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10826443" y="1295605"/>
            <a:ext cx="175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682413" y="44989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7797560" y="535797"/>
            <a:ext cx="434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vaal 22"/>
          <p:cNvSpPr/>
          <p:nvPr/>
        </p:nvSpPr>
        <p:spPr>
          <a:xfrm>
            <a:off x="9121453" y="318782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vaal 23"/>
          <p:cNvSpPr/>
          <p:nvPr/>
        </p:nvSpPr>
        <p:spPr>
          <a:xfrm>
            <a:off x="10834956" y="424735"/>
            <a:ext cx="514321" cy="509458"/>
          </a:xfrm>
          <a:prstGeom prst="ellipse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9230082" y="427130"/>
            <a:ext cx="472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0961158" y="533904"/>
            <a:ext cx="2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8336146" y="10628"/>
            <a:ext cx="4946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10043616" y="930649"/>
            <a:ext cx="345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OUTPUT</a:t>
            </a:r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&amp; VALIDATION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6061" y="2072834"/>
            <a:ext cx="5540430" cy="393883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486843" y="1767974"/>
            <a:ext cx="2600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>
                <a:solidFill>
                  <a:srgbClr val="0070C0"/>
                </a:solidFill>
              </a:rPr>
              <a:t>C</a:t>
            </a:r>
            <a:r>
              <a:rPr lang="nl-BE" sz="1000" dirty="0" smtClean="0">
                <a:solidFill>
                  <a:srgbClr val="0070C0"/>
                </a:solidFill>
              </a:rPr>
              <a:t>f</a:t>
            </a:r>
            <a:r>
              <a:rPr lang="nl-BE" sz="2000" dirty="0" smtClean="0"/>
              <a:t> </a:t>
            </a:r>
            <a:r>
              <a:rPr lang="nl-BE" sz="2000" dirty="0" err="1" smtClean="0"/>
              <a:t>vs</a:t>
            </a:r>
            <a:r>
              <a:rPr lang="nl-BE" sz="2000" dirty="0" smtClean="0"/>
              <a:t> </a:t>
            </a:r>
            <a:r>
              <a:rPr lang="nl-BE" sz="2000" dirty="0" smtClean="0">
                <a:solidFill>
                  <a:srgbClr val="0070C0"/>
                </a:solidFill>
              </a:rPr>
              <a:t>d</a:t>
            </a:r>
            <a:r>
              <a:rPr lang="nl-BE" sz="2000" dirty="0" smtClean="0"/>
              <a:t> </a:t>
            </a:r>
            <a:r>
              <a:rPr lang="nl-BE" sz="2000" dirty="0" err="1" smtClean="0"/>
              <a:t>afo</a:t>
            </a:r>
            <a:r>
              <a:rPr lang="nl-BE" sz="2000" dirty="0" smtClean="0"/>
              <a:t> </a:t>
            </a:r>
            <a:r>
              <a:rPr lang="nl-BE" sz="2000" dirty="0" smtClean="0">
                <a:solidFill>
                  <a:srgbClr val="0070C0"/>
                </a:solidFill>
              </a:rPr>
              <a:t>time</a:t>
            </a:r>
            <a:r>
              <a:rPr lang="nl-BE" sz="1000" dirty="0" smtClean="0"/>
              <a:t> </a:t>
            </a:r>
            <a:endParaRPr lang="nl-NL" dirty="0"/>
          </a:p>
        </p:txBody>
      </p:sp>
      <p:sp>
        <p:nvSpPr>
          <p:cNvPr id="31" name="Tekstvak 30"/>
          <p:cNvSpPr txBox="1"/>
          <p:nvPr/>
        </p:nvSpPr>
        <p:spPr>
          <a:xfrm>
            <a:off x="7939573" y="1763289"/>
            <a:ext cx="2600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err="1" smtClean="0">
                <a:solidFill>
                  <a:srgbClr val="0070C0"/>
                </a:solidFill>
              </a:rPr>
              <a:t>C</a:t>
            </a:r>
            <a:r>
              <a:rPr lang="nl-BE" sz="1000" dirty="0" err="1">
                <a:solidFill>
                  <a:srgbClr val="0070C0"/>
                </a:solidFill>
              </a:rPr>
              <a:t>b</a:t>
            </a:r>
            <a:r>
              <a:rPr lang="nl-BE" sz="2000" dirty="0" smtClean="0"/>
              <a:t> </a:t>
            </a:r>
            <a:r>
              <a:rPr lang="nl-BE" sz="2000" dirty="0" err="1" smtClean="0"/>
              <a:t>vs</a:t>
            </a:r>
            <a:r>
              <a:rPr lang="nl-BE" sz="2000" dirty="0" smtClean="0"/>
              <a:t> </a:t>
            </a:r>
            <a:r>
              <a:rPr lang="nl-BE" sz="2000" dirty="0" smtClean="0">
                <a:solidFill>
                  <a:srgbClr val="0070C0"/>
                </a:solidFill>
              </a:rPr>
              <a:t>d</a:t>
            </a:r>
            <a:r>
              <a:rPr lang="nl-BE" sz="2000" dirty="0" smtClean="0"/>
              <a:t> </a:t>
            </a:r>
            <a:r>
              <a:rPr lang="nl-BE" sz="2000" dirty="0" err="1" smtClean="0"/>
              <a:t>afo</a:t>
            </a:r>
            <a:r>
              <a:rPr lang="nl-BE" sz="2000" dirty="0" smtClean="0"/>
              <a:t> </a:t>
            </a:r>
            <a:r>
              <a:rPr lang="nl-BE" sz="2000" dirty="0" smtClean="0">
                <a:solidFill>
                  <a:srgbClr val="0070C0"/>
                </a:solidFill>
              </a:rPr>
              <a:t>time</a:t>
            </a:r>
            <a:r>
              <a:rPr lang="nl-BE" sz="1000" dirty="0" smtClean="0"/>
              <a:t> </a:t>
            </a:r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V="1">
            <a:off x="2300288" y="3843338"/>
            <a:ext cx="1121784" cy="1123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met pijl 34"/>
          <p:cNvCxnSpPr/>
          <p:nvPr/>
        </p:nvCxnSpPr>
        <p:spPr>
          <a:xfrm flipV="1">
            <a:off x="7780866" y="3843338"/>
            <a:ext cx="1121784" cy="1123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 rot="-2820000">
            <a:off x="2574477" y="4133785"/>
            <a:ext cx="1296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</a:rPr>
              <a:t>Time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 rot="-2820000">
            <a:off x="8025814" y="4182275"/>
            <a:ext cx="1296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</a:rPr>
              <a:t>Time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2" name="Audiobesta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87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978"/>
    </mc:Choice>
    <mc:Fallback>
      <p:transition spd="slow" advTm="22978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8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648229" y="1603138"/>
            <a:ext cx="6231240" cy="33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731879" y="711360"/>
            <a:ext cx="4262152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3. OUTPUT &amp; VERIFICATION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544" name="CustomShape 5"/>
          <p:cNvSpPr/>
          <p:nvPr/>
        </p:nvSpPr>
        <p:spPr>
          <a:xfrm>
            <a:off x="731880" y="1104120"/>
            <a:ext cx="3554370" cy="344852"/>
          </a:xfrm>
          <a:prstGeom prst="rect">
            <a:avLst/>
          </a:prstGeom>
          <a:solidFill>
            <a:srgbClr val="0033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90000" bIns="36000"/>
          <a:lstStyle/>
          <a:p>
            <a:pPr marL="96480">
              <a:lnSpc>
                <a:spcPct val="95000"/>
              </a:lnSpc>
              <a:spcBef>
                <a:spcPts val="1001"/>
              </a:spcBef>
              <a:spcAft>
                <a:spcPts val="1001"/>
              </a:spcAft>
            </a:pPr>
            <a:r>
              <a:rPr lang="en-US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OUTPUT - POSTPROCESSING 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1" name="Picture 2" descr="computer – Gemeenteschool Zavente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578" y="1087538"/>
            <a:ext cx="513894" cy="7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9530" y="173975"/>
            <a:ext cx="1590675" cy="551841"/>
          </a:xfrm>
          <a:prstGeom prst="rect">
            <a:avLst/>
          </a:prstGeom>
        </p:spPr>
      </p:pic>
      <p:sp>
        <p:nvSpPr>
          <p:cNvPr id="13" name="Ovaal 12"/>
          <p:cNvSpPr/>
          <p:nvPr/>
        </p:nvSpPr>
        <p:spPr>
          <a:xfrm>
            <a:off x="8744809" y="841034"/>
            <a:ext cx="1298807" cy="88633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9072163" y="934884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Model 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7334031" y="1219976"/>
            <a:ext cx="130503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10184531" y="1207648"/>
            <a:ext cx="1882457" cy="246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8842689" y="701498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7556346" y="954642"/>
            <a:ext cx="194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INPUT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823638" y="1306309"/>
            <a:ext cx="224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Gravimetry</a:t>
            </a:r>
          </a:p>
          <a:p>
            <a:pPr algn="ctr"/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FTIR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10826443" y="1295605"/>
            <a:ext cx="1753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EIS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682413" y="449895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7797560" y="535797"/>
            <a:ext cx="434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vaal 22"/>
          <p:cNvSpPr/>
          <p:nvPr/>
        </p:nvSpPr>
        <p:spPr>
          <a:xfrm>
            <a:off x="9121453" y="318782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vaal 23"/>
          <p:cNvSpPr/>
          <p:nvPr/>
        </p:nvSpPr>
        <p:spPr>
          <a:xfrm>
            <a:off x="10834956" y="424735"/>
            <a:ext cx="514321" cy="509458"/>
          </a:xfrm>
          <a:prstGeom prst="ellipse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9230082" y="427130"/>
            <a:ext cx="472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0961158" y="533904"/>
            <a:ext cx="261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8336146" y="10628"/>
            <a:ext cx="4946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PARAMETER OPTIMIZATION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10043616" y="930649"/>
            <a:ext cx="345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OUTPUT &amp; VALIDATION</a:t>
            </a:r>
            <a:endParaRPr lang="nl-NL" sz="1200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CustomShape 3"/>
          <p:cNvSpPr/>
          <p:nvPr/>
        </p:nvSpPr>
        <p:spPr>
          <a:xfrm>
            <a:off x="634680" y="1990080"/>
            <a:ext cx="6231240" cy="372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Verdana"/>
              </a:rPr>
              <a:t>Concentrations </a:t>
            </a:r>
            <a:r>
              <a:rPr lang="nl-BE" sz="1600" spc="-1" dirty="0" smtClean="0">
                <a:solidFill>
                  <a:srgbClr val="0070C0"/>
                </a:solidFill>
                <a:latin typeface="Verdana"/>
              </a:rPr>
              <a:t>c </a:t>
            </a:r>
            <a:r>
              <a:rPr lang="el-GR" sz="1600" spc="-1" dirty="0" smtClean="0">
                <a:solidFill>
                  <a:srgbClr val="0070C0"/>
                </a:solidFill>
                <a:latin typeface="Verdana"/>
              </a:rPr>
              <a:t> </a:t>
            </a:r>
            <a:r>
              <a:rPr lang="en-US" sz="1600" spc="-1" dirty="0" smtClean="0">
                <a:latin typeface="Verdana"/>
              </a:rPr>
              <a:t>	</a:t>
            </a:r>
            <a:r>
              <a:rPr lang="en-US" sz="1600" spc="-1" dirty="0" err="1" smtClean="0">
                <a:latin typeface="Verdana"/>
              </a:rPr>
              <a:t>permittivities</a:t>
            </a:r>
            <a:r>
              <a:rPr lang="en-US" sz="1600" spc="-1" dirty="0" smtClean="0">
                <a:latin typeface="Verdana"/>
              </a:rPr>
              <a:t> </a:t>
            </a:r>
            <a:r>
              <a:rPr lang="el-GR" sz="1600" spc="-1" dirty="0" smtClean="0">
                <a:solidFill>
                  <a:srgbClr val="0070C0"/>
                </a:solidFill>
                <a:latin typeface="Verdana"/>
              </a:rPr>
              <a:t>ε</a:t>
            </a:r>
            <a:endParaRPr lang="nl-BE" sz="1600" spc="-1" dirty="0">
              <a:solidFill>
                <a:srgbClr val="0070C0"/>
              </a:solidFill>
              <a:latin typeface="Verdana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nl-BE" sz="1600" spc="-1" dirty="0" smtClean="0">
                <a:solidFill>
                  <a:srgbClr val="0070C0"/>
                </a:solidFill>
                <a:latin typeface="Verdana"/>
              </a:rPr>
              <a:t>		   	</a:t>
            </a:r>
            <a:r>
              <a:rPr lang="nl-BE" sz="1600" spc="-1" dirty="0" err="1">
                <a:latin typeface="Verdana"/>
              </a:rPr>
              <a:t>capacitances</a:t>
            </a:r>
            <a:r>
              <a:rPr lang="nl-BE" sz="1600" spc="-1" dirty="0" smtClean="0">
                <a:solidFill>
                  <a:srgbClr val="0070C0"/>
                </a:solidFill>
                <a:latin typeface="Verdana"/>
              </a:rPr>
              <a:t> C</a:t>
            </a:r>
          </a:p>
          <a:p>
            <a:pPr marL="10872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nl-BE" sz="1600" spc="-1" dirty="0">
                <a:solidFill>
                  <a:srgbClr val="0070C0"/>
                </a:solidFill>
                <a:latin typeface="Verdana"/>
              </a:rPr>
              <a:t>	</a:t>
            </a:r>
            <a:r>
              <a:rPr lang="nl-BE" sz="1600" spc="-1" dirty="0" smtClean="0">
                <a:solidFill>
                  <a:srgbClr val="0070C0"/>
                </a:solidFill>
                <a:latin typeface="Verdana"/>
              </a:rPr>
              <a:t>		</a:t>
            </a:r>
            <a:r>
              <a:rPr lang="nl-BE" sz="1600" spc="-1" dirty="0">
                <a:latin typeface="Verdana"/>
              </a:rPr>
              <a:t>virtual </a:t>
            </a:r>
            <a:r>
              <a:rPr lang="nl-BE" sz="1600" spc="-1" dirty="0" err="1">
                <a:latin typeface="Verdana"/>
              </a:rPr>
              <a:t>impedance</a:t>
            </a:r>
            <a:r>
              <a:rPr lang="nl-BE" sz="1600" spc="-1" dirty="0">
                <a:latin typeface="Verdana"/>
              </a:rPr>
              <a:t> </a:t>
            </a:r>
            <a:r>
              <a:rPr lang="nl-BE" sz="1600" spc="-1" dirty="0" smtClean="0">
                <a:latin typeface="Verdana"/>
              </a:rPr>
              <a:t>plots </a:t>
            </a:r>
            <a:r>
              <a:rPr lang="nl-BE" sz="1600" spc="-1" dirty="0">
                <a:solidFill>
                  <a:srgbClr val="0070C0"/>
                </a:solidFill>
                <a:latin typeface="Verdana"/>
              </a:rPr>
              <a:t>Z</a:t>
            </a:r>
          </a:p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nl-BE" sz="1600" spc="-1" dirty="0" smtClean="0">
                <a:solidFill>
                  <a:srgbClr val="0070C0"/>
                </a:solidFill>
                <a:latin typeface="Verdana"/>
              </a:rPr>
              <a:t>     </a:t>
            </a:r>
          </a:p>
          <a:p>
            <a:pPr marL="565920" lvl="1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1000" spc="-1" dirty="0" smtClean="0">
              <a:latin typeface="Verdana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nl-BE" sz="1600" spc="-1" dirty="0" smtClean="0">
              <a:latin typeface="Verdana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nl-BE" sz="1600" spc="-1" dirty="0" smtClean="0">
                <a:solidFill>
                  <a:srgbClr val="002060"/>
                </a:solidFill>
                <a:latin typeface="Verdana"/>
              </a:rPr>
              <a:t>		</a:t>
            </a:r>
            <a:endParaRPr lang="en-US" sz="2000" spc="-1" dirty="0" smtClean="0">
              <a:latin typeface="Verdana"/>
            </a:endParaRPr>
          </a:p>
        </p:txBody>
      </p:sp>
      <p:cxnSp>
        <p:nvCxnSpPr>
          <p:cNvPr id="31" name="Rechte verbindingslijn met pijl 30"/>
          <p:cNvCxnSpPr/>
          <p:nvPr/>
        </p:nvCxnSpPr>
        <p:spPr>
          <a:xfrm flipV="1">
            <a:off x="3005154" y="2183108"/>
            <a:ext cx="324289" cy="7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met pijl 68"/>
          <p:cNvCxnSpPr/>
          <p:nvPr/>
        </p:nvCxnSpPr>
        <p:spPr>
          <a:xfrm flipV="1">
            <a:off x="2990259" y="2595185"/>
            <a:ext cx="324289" cy="7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met pijl 69"/>
          <p:cNvCxnSpPr/>
          <p:nvPr/>
        </p:nvCxnSpPr>
        <p:spPr>
          <a:xfrm flipV="1">
            <a:off x="3008465" y="2996518"/>
            <a:ext cx="324289" cy="7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Afbeelding 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4110" y="3132408"/>
            <a:ext cx="3562780" cy="2782437"/>
          </a:xfrm>
          <a:prstGeom prst="rect">
            <a:avLst/>
          </a:prstGeom>
        </p:spPr>
      </p:pic>
      <p:pic>
        <p:nvPicPr>
          <p:cNvPr id="107" name="Afbeelding 10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78170" y="3241029"/>
            <a:ext cx="4150751" cy="2683448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7551" y="1824144"/>
            <a:ext cx="2847316" cy="161122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3222719" y="3132408"/>
            <a:ext cx="1771312" cy="302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udiobesta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6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866"/>
    </mc:Choice>
    <mc:Fallback>
      <p:transition spd="slow" advTm="73866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5611091" y="6265440"/>
            <a:ext cx="5741509" cy="15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spc="-1" dirty="0" smtClean="0">
                <a:solidFill>
                  <a:srgbClr val="FF6600"/>
                </a:solidFill>
                <a:latin typeface="Verdana"/>
                <a:ea typeface="Verdana"/>
              </a:rPr>
              <a:t>M. Meeusen – An approach to verify the water transport model in organic coatings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541" name="CustomShape 2"/>
          <p:cNvSpPr/>
          <p:nvPr/>
        </p:nvSpPr>
        <p:spPr>
          <a:xfrm>
            <a:off x="8610480" y="6418080"/>
            <a:ext cx="2742120" cy="17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fld id="{C59C031E-DDAD-4B63-BE17-DD6FA3A0C43C}" type="datetime">
              <a:rPr lang="en-US" sz="1000" b="0" strike="noStrike" spc="-1" smtClean="0">
                <a:solidFill>
                  <a:srgbClr val="00339F"/>
                </a:solidFill>
                <a:latin typeface="Verdana"/>
                <a:ea typeface="Verdana"/>
              </a:rPr>
              <a:t>10/2/2020</a:t>
            </a:fld>
            <a:r>
              <a:rPr lang="en-US" sz="1000" b="0" strike="noStrike" spc="-1" dirty="0" smtClean="0">
                <a:solidFill>
                  <a:srgbClr val="00339F"/>
                </a:solidFill>
                <a:latin typeface="Verdana"/>
                <a:ea typeface="Verdana"/>
              </a:rPr>
              <a:t> </a:t>
            </a:r>
            <a:r>
              <a:rPr lang="en-US" sz="1000" b="0" strike="noStrike" spc="-1" dirty="0">
                <a:solidFill>
                  <a:srgbClr val="00339F"/>
                </a:solidFill>
                <a:latin typeface="Verdana"/>
                <a:ea typeface="Verdana"/>
              </a:rPr>
              <a:t>| </a:t>
            </a:r>
            <a:fld id="{51E3611D-0BAF-4E58-AAD5-52FB9AEF12B4}" type="slidenum">
              <a:rPr lang="en-US" sz="1000" b="0" strike="noStrike" spc="-1">
                <a:solidFill>
                  <a:srgbClr val="00339F"/>
                </a:solidFill>
                <a:latin typeface="Verdana"/>
                <a:ea typeface="Verdana"/>
              </a:rPr>
              <a:t>9</a:t>
            </a:fld>
            <a:endParaRPr lang="en-US" sz="1000" b="0" strike="noStrike" spc="-1" dirty="0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132988" y="696062"/>
            <a:ext cx="4228603" cy="3398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000" rIns="144000" bIns="0" anchor="b"/>
          <a:lstStyle/>
          <a:p>
            <a:pPr marL="133200">
              <a:lnSpc>
                <a:spcPct val="90000"/>
              </a:lnSpc>
            </a:pPr>
            <a:r>
              <a:rPr lang="en-US" sz="2200" cap="all" spc="-1" dirty="0" smtClean="0">
                <a:solidFill>
                  <a:srgbClr val="FFFFFF"/>
                </a:solidFill>
                <a:latin typeface="Verdana"/>
                <a:ea typeface="Verdana"/>
              </a:rPr>
              <a:t>SUMMARY &amp; CONCLUSIONS </a:t>
            </a:r>
            <a:endParaRPr lang="en-US" sz="2200" b="0" strike="noStrike" spc="-1" dirty="0">
              <a:latin typeface="Arial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E3F0CF9-85BD-471F-8EF1-743A18FA70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9520" y="6109353"/>
            <a:ext cx="2833199" cy="6174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6114382"/>
            <a:ext cx="994489" cy="612425"/>
          </a:xfrm>
          <a:prstGeom prst="rect">
            <a:avLst/>
          </a:prstGeom>
        </p:spPr>
      </p:pic>
      <p:pic>
        <p:nvPicPr>
          <p:cNvPr id="102" name="Afbeelding 10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8067" y="2991658"/>
            <a:ext cx="1590675" cy="990600"/>
          </a:xfrm>
          <a:prstGeom prst="rect">
            <a:avLst/>
          </a:prstGeom>
        </p:spPr>
      </p:pic>
      <p:sp>
        <p:nvSpPr>
          <p:cNvPr id="103" name="Ovaal 102"/>
          <p:cNvSpPr/>
          <p:nvPr/>
        </p:nvSpPr>
        <p:spPr>
          <a:xfrm>
            <a:off x="5520016" y="1951335"/>
            <a:ext cx="1618259" cy="15495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4" name="Tekstvak 103"/>
          <p:cNvSpPr txBox="1"/>
          <p:nvPr/>
        </p:nvSpPr>
        <p:spPr>
          <a:xfrm>
            <a:off x="5525589" y="2402325"/>
            <a:ext cx="1737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000" dirty="0" smtClean="0"/>
              <a:t>Model</a:t>
            </a:r>
            <a:r>
              <a:rPr lang="nl-BE" dirty="0" smtClean="0"/>
              <a:t> </a:t>
            </a:r>
            <a:endParaRPr lang="nl-NL" dirty="0"/>
          </a:p>
        </p:txBody>
      </p:sp>
      <p:cxnSp>
        <p:nvCxnSpPr>
          <p:cNvPr id="105" name="Rechte verbindingslijn met pijl 104"/>
          <p:cNvCxnSpPr/>
          <p:nvPr/>
        </p:nvCxnSpPr>
        <p:spPr>
          <a:xfrm>
            <a:off x="3434244" y="2756268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echte verbindingslijn met pijl 105"/>
          <p:cNvCxnSpPr/>
          <p:nvPr/>
        </p:nvCxnSpPr>
        <p:spPr>
          <a:xfrm>
            <a:off x="7244247" y="2756268"/>
            <a:ext cx="19463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met pijl 106"/>
          <p:cNvCxnSpPr/>
          <p:nvPr/>
        </p:nvCxnSpPr>
        <p:spPr>
          <a:xfrm>
            <a:off x="5853315" y="3898769"/>
            <a:ext cx="119922" cy="2042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kstvak 107"/>
          <p:cNvSpPr txBox="1"/>
          <p:nvPr/>
        </p:nvSpPr>
        <p:spPr>
          <a:xfrm>
            <a:off x="3979906" y="2295029"/>
            <a:ext cx="1946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INPUT</a:t>
            </a:r>
            <a:endParaRPr lang="nl-NL" sz="2400" dirty="0"/>
          </a:p>
        </p:txBody>
      </p:sp>
      <p:sp>
        <p:nvSpPr>
          <p:cNvPr id="109" name="Tekstvak 108"/>
          <p:cNvSpPr txBox="1"/>
          <p:nvPr/>
        </p:nvSpPr>
        <p:spPr>
          <a:xfrm>
            <a:off x="7629991" y="2280477"/>
            <a:ext cx="516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OUTPUT 	&amp; VERIFICATION</a:t>
            </a:r>
            <a:endParaRPr lang="nl-NL" sz="2400" dirty="0"/>
          </a:p>
        </p:txBody>
      </p:sp>
      <p:sp>
        <p:nvSpPr>
          <p:cNvPr id="110" name="Tekstvak 109"/>
          <p:cNvSpPr txBox="1"/>
          <p:nvPr/>
        </p:nvSpPr>
        <p:spPr>
          <a:xfrm>
            <a:off x="4710511" y="4100470"/>
            <a:ext cx="4946754" cy="464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PARAMETER OPTIMIZATION</a:t>
            </a:r>
            <a:endParaRPr lang="nl-NL" sz="2400" dirty="0"/>
          </a:p>
        </p:txBody>
      </p:sp>
      <p:sp>
        <p:nvSpPr>
          <p:cNvPr id="111" name="Ovaal 110"/>
          <p:cNvSpPr/>
          <p:nvPr/>
        </p:nvSpPr>
        <p:spPr>
          <a:xfrm>
            <a:off x="4284938" y="1756893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2" name="Tekstvak 111"/>
          <p:cNvSpPr txBox="1"/>
          <p:nvPr/>
        </p:nvSpPr>
        <p:spPr>
          <a:xfrm>
            <a:off x="4396129" y="1801434"/>
            <a:ext cx="434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1</a:t>
            </a:r>
            <a:endParaRPr lang="nl-NL" sz="2400" dirty="0"/>
          </a:p>
        </p:txBody>
      </p:sp>
      <p:sp>
        <p:nvSpPr>
          <p:cNvPr id="113" name="Ovaal 112"/>
          <p:cNvSpPr/>
          <p:nvPr/>
        </p:nvSpPr>
        <p:spPr>
          <a:xfrm>
            <a:off x="6090539" y="3493449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4" name="Ovaal 113"/>
          <p:cNvSpPr/>
          <p:nvPr/>
        </p:nvSpPr>
        <p:spPr>
          <a:xfrm>
            <a:off x="7980013" y="1756893"/>
            <a:ext cx="514321" cy="50945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5" name="Tekstvak 114"/>
          <p:cNvSpPr txBox="1"/>
          <p:nvPr/>
        </p:nvSpPr>
        <p:spPr>
          <a:xfrm>
            <a:off x="6194518" y="3537593"/>
            <a:ext cx="472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2</a:t>
            </a:r>
            <a:endParaRPr lang="nl-NL" sz="2400" dirty="0"/>
          </a:p>
        </p:txBody>
      </p:sp>
      <p:sp>
        <p:nvSpPr>
          <p:cNvPr id="116" name="Tekstvak 115"/>
          <p:cNvSpPr txBox="1"/>
          <p:nvPr/>
        </p:nvSpPr>
        <p:spPr>
          <a:xfrm>
            <a:off x="8093262" y="1766642"/>
            <a:ext cx="261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3</a:t>
            </a:r>
            <a:endParaRPr lang="nl-NL" sz="2400" dirty="0"/>
          </a:p>
        </p:txBody>
      </p:sp>
      <p:sp>
        <p:nvSpPr>
          <p:cNvPr id="117" name="Rechthoek 116"/>
          <p:cNvSpPr/>
          <p:nvPr/>
        </p:nvSpPr>
        <p:spPr>
          <a:xfrm>
            <a:off x="42711" y="1721485"/>
            <a:ext cx="3102604" cy="18639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8" name="Tekstvak 117"/>
          <p:cNvSpPr txBox="1"/>
          <p:nvPr/>
        </p:nvSpPr>
        <p:spPr>
          <a:xfrm>
            <a:off x="2350" y="1710251"/>
            <a:ext cx="30317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FYSC: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Coating thickness (d)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Chemistry (MM,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nl-BE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nl-B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Gravimetry: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Max water uptake</a:t>
            </a:r>
          </a:p>
          <a:p>
            <a:endParaRPr lang="nl-BE" sz="2000" dirty="0" smtClean="0"/>
          </a:p>
        </p:txBody>
      </p:sp>
      <p:sp>
        <p:nvSpPr>
          <p:cNvPr id="119" name="Tekstvak 118"/>
          <p:cNvSpPr txBox="1"/>
          <p:nvPr/>
        </p:nvSpPr>
        <p:spPr>
          <a:xfrm>
            <a:off x="7117754" y="2809148"/>
            <a:ext cx="2657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Conc</a:t>
            </a:r>
            <a:r>
              <a:rPr lang="nl-BE" sz="2000" dirty="0"/>
              <a:t>,</a:t>
            </a:r>
            <a:r>
              <a:rPr lang="nl-BE" sz="1200" dirty="0" smtClean="0"/>
              <a:t>free</a:t>
            </a:r>
            <a:r>
              <a:rPr lang="nl-BE" sz="2000" dirty="0" smtClean="0"/>
              <a:t> f(time, d)</a:t>
            </a:r>
          </a:p>
          <a:p>
            <a:r>
              <a:rPr lang="nl-BE" sz="2000" dirty="0" smtClean="0"/>
              <a:t>&amp; Conc</a:t>
            </a:r>
            <a:r>
              <a:rPr lang="nl-BE" sz="2000" dirty="0"/>
              <a:t>,</a:t>
            </a:r>
            <a:r>
              <a:rPr lang="nl-BE" sz="1200" dirty="0" smtClean="0"/>
              <a:t>bound </a:t>
            </a:r>
            <a:r>
              <a:rPr lang="nl-BE" sz="2000" dirty="0"/>
              <a:t>f(time, d)</a:t>
            </a:r>
          </a:p>
          <a:p>
            <a:endParaRPr lang="nl-BE" sz="1200" dirty="0" smtClean="0"/>
          </a:p>
          <a:p>
            <a:endParaRPr lang="nl-BE" sz="2000" dirty="0" smtClean="0"/>
          </a:p>
        </p:txBody>
      </p:sp>
      <p:sp>
        <p:nvSpPr>
          <p:cNvPr id="120" name="Tekstvak 119"/>
          <p:cNvSpPr txBox="1"/>
          <p:nvPr/>
        </p:nvSpPr>
        <p:spPr>
          <a:xfrm>
            <a:off x="9345375" y="3865784"/>
            <a:ext cx="3221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SURF: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(ORP-)EIS Bode plot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Ɛ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Water </a:t>
            </a:r>
            <a:r>
              <a:rPr lang="nl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uptake</a:t>
            </a:r>
            <a:endParaRPr lang="nl-B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Rechthoek 120"/>
          <p:cNvSpPr/>
          <p:nvPr/>
        </p:nvSpPr>
        <p:spPr>
          <a:xfrm>
            <a:off x="9367320" y="3824090"/>
            <a:ext cx="2802226" cy="210080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2" name="Rechthoek 121"/>
          <p:cNvSpPr/>
          <p:nvPr/>
        </p:nvSpPr>
        <p:spPr>
          <a:xfrm>
            <a:off x="42710" y="3665966"/>
            <a:ext cx="3123072" cy="172186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3" name="Tekstvak 122"/>
          <p:cNvSpPr txBox="1"/>
          <p:nvPr/>
        </p:nvSpPr>
        <p:spPr>
          <a:xfrm>
            <a:off x="62171" y="3761098"/>
            <a:ext cx="37512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SURF: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ATR-FTIR Kretchmann</a:t>
            </a:r>
          </a:p>
          <a:p>
            <a:r>
              <a:rPr lang="nl-BE" sz="2000" dirty="0"/>
              <a:t>	</a:t>
            </a:r>
            <a:r>
              <a:rPr lang="nl-BE" sz="2000" dirty="0" smtClean="0"/>
              <a:t>(coating/metal)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Rel.</a:t>
            </a:r>
            <a:r>
              <a:rPr lang="nl-BE" sz="2000" dirty="0"/>
              <a:t> Conc </a:t>
            </a:r>
            <a:r>
              <a:rPr lang="nl-BE" sz="1200" dirty="0" smtClean="0"/>
              <a:t>free</a:t>
            </a:r>
            <a:endParaRPr lang="nl-BE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000" dirty="0" smtClean="0"/>
              <a:t>Rel. </a:t>
            </a:r>
            <a:r>
              <a:rPr lang="nl-BE" sz="2000" dirty="0" err="1"/>
              <a:t>Conc</a:t>
            </a:r>
            <a:r>
              <a:rPr lang="nl-BE" sz="2000" dirty="0"/>
              <a:t> </a:t>
            </a:r>
            <a:r>
              <a:rPr lang="nl-BE" sz="1200" dirty="0" err="1" smtClean="0"/>
              <a:t>bound</a:t>
            </a:r>
            <a:endParaRPr lang="nl-BE" sz="1200" dirty="0" smtClean="0"/>
          </a:p>
        </p:txBody>
      </p:sp>
      <p:sp>
        <p:nvSpPr>
          <p:cNvPr id="124" name="Tekstvak 123"/>
          <p:cNvSpPr txBox="1"/>
          <p:nvPr/>
        </p:nvSpPr>
        <p:spPr>
          <a:xfrm>
            <a:off x="9817503" y="2717048"/>
            <a:ext cx="25665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Conc	      </a:t>
            </a:r>
            <a:r>
              <a:rPr lang="nl-BE" sz="2000" dirty="0">
                <a:latin typeface="Calibri" panose="020F0502020204030204" pitchFamily="34" charset="0"/>
                <a:cs typeface="Calibri" panose="020F0502020204030204" pitchFamily="34" charset="0"/>
              </a:rPr>
              <a:t>Ɛ</a:t>
            </a:r>
            <a:endParaRPr lang="nl-BE" sz="2000" dirty="0"/>
          </a:p>
          <a:p>
            <a:r>
              <a:rPr lang="nl-BE" sz="2000" dirty="0" smtClean="0"/>
              <a:t>	      C</a:t>
            </a:r>
          </a:p>
          <a:p>
            <a:r>
              <a:rPr lang="nl-BE" sz="2000" dirty="0"/>
              <a:t>	</a:t>
            </a:r>
            <a:r>
              <a:rPr lang="nl-BE" sz="2000" dirty="0" smtClean="0"/>
              <a:t>    Bode plot </a:t>
            </a:r>
            <a:endParaRPr lang="nl-NL" sz="2000" dirty="0"/>
          </a:p>
        </p:txBody>
      </p:sp>
      <p:cxnSp>
        <p:nvCxnSpPr>
          <p:cNvPr id="125" name="Rechte verbindingslijn met pijl 124"/>
          <p:cNvCxnSpPr/>
          <p:nvPr/>
        </p:nvCxnSpPr>
        <p:spPr>
          <a:xfrm>
            <a:off x="10590947" y="2913075"/>
            <a:ext cx="43018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met pijl 125"/>
          <p:cNvCxnSpPr/>
          <p:nvPr/>
        </p:nvCxnSpPr>
        <p:spPr>
          <a:xfrm>
            <a:off x="10590947" y="3211349"/>
            <a:ext cx="43018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Ovaal 126"/>
          <p:cNvSpPr/>
          <p:nvPr/>
        </p:nvSpPr>
        <p:spPr>
          <a:xfrm>
            <a:off x="11147610" y="2644697"/>
            <a:ext cx="356836" cy="7979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8" name="Ovaal 127"/>
          <p:cNvSpPr/>
          <p:nvPr/>
        </p:nvSpPr>
        <p:spPr>
          <a:xfrm>
            <a:off x="10124192" y="4510664"/>
            <a:ext cx="396025" cy="64923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29" name="Rechte verbindingslijn 128"/>
          <p:cNvCxnSpPr>
            <a:stCxn id="127" idx="2"/>
            <a:endCxn id="128" idx="0"/>
          </p:cNvCxnSpPr>
          <p:nvPr/>
        </p:nvCxnSpPr>
        <p:spPr>
          <a:xfrm flipH="1">
            <a:off x="10548792" y="3071062"/>
            <a:ext cx="528940" cy="17779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kstvak 129"/>
          <p:cNvSpPr txBox="1"/>
          <p:nvPr/>
        </p:nvSpPr>
        <p:spPr>
          <a:xfrm>
            <a:off x="5218817" y="4571591"/>
            <a:ext cx="3524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k</a:t>
            </a:r>
            <a:r>
              <a:rPr lang="nl-BE" sz="1200" dirty="0" smtClean="0"/>
              <a:t>ads</a:t>
            </a:r>
            <a:r>
              <a:rPr lang="nl-BE" sz="2000" dirty="0" smtClean="0"/>
              <a:t> – k</a:t>
            </a:r>
            <a:r>
              <a:rPr lang="nl-BE" sz="1200" dirty="0" smtClean="0"/>
              <a:t>des</a:t>
            </a:r>
            <a:r>
              <a:rPr lang="nl-BE" sz="2000" dirty="0" smtClean="0"/>
              <a:t> – </a:t>
            </a:r>
            <a:r>
              <a:rPr lang="el-GR" sz="2000" dirty="0" smtClean="0"/>
              <a:t>θ</a:t>
            </a:r>
            <a:r>
              <a:rPr lang="nl-BE" sz="1200" dirty="0" smtClean="0"/>
              <a:t>sat</a:t>
            </a:r>
            <a:r>
              <a:rPr lang="nl-BE" sz="2000" dirty="0" smtClean="0"/>
              <a:t> – </a:t>
            </a:r>
            <a:r>
              <a:rPr lang="el-GR" sz="2000" dirty="0" smtClean="0"/>
              <a:t>θ</a:t>
            </a:r>
            <a:r>
              <a:rPr lang="nl-BE" sz="1200" dirty="0" err="1" smtClean="0"/>
              <a:t>bound_sat</a:t>
            </a:r>
            <a:endParaRPr lang="nl-NL" sz="2000" dirty="0"/>
          </a:p>
        </p:txBody>
      </p:sp>
      <p:sp>
        <p:nvSpPr>
          <p:cNvPr id="131" name="Tekstvak 130"/>
          <p:cNvSpPr txBox="1"/>
          <p:nvPr/>
        </p:nvSpPr>
        <p:spPr>
          <a:xfrm>
            <a:off x="5380611" y="506773"/>
            <a:ext cx="27940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BE" dirty="0" smtClean="0"/>
              <a:t>Diffusion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Adsorption/Desorption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…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EC (Corrosion)</a:t>
            </a:r>
          </a:p>
          <a:p>
            <a:pPr marL="285750" indent="-285750">
              <a:buFontTx/>
              <a:buChar char="-"/>
            </a:pPr>
            <a:r>
              <a:rPr lang="nl-BE" dirty="0" smtClean="0"/>
              <a:t>Delamination</a:t>
            </a:r>
            <a:endParaRPr lang="nl-NL" dirty="0"/>
          </a:p>
        </p:txBody>
      </p:sp>
      <p:sp>
        <p:nvSpPr>
          <p:cNvPr id="132" name="Ovaal 131"/>
          <p:cNvSpPr/>
          <p:nvPr/>
        </p:nvSpPr>
        <p:spPr>
          <a:xfrm>
            <a:off x="731879" y="2867467"/>
            <a:ext cx="2406223" cy="809024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3" name="Ovaal 132"/>
          <p:cNvSpPr/>
          <p:nvPr/>
        </p:nvSpPr>
        <p:spPr>
          <a:xfrm>
            <a:off x="10029825" y="5116371"/>
            <a:ext cx="1818807" cy="705152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34" name="Rechte verbindingslijn met pijl 133"/>
          <p:cNvCxnSpPr/>
          <p:nvPr/>
        </p:nvCxnSpPr>
        <p:spPr>
          <a:xfrm>
            <a:off x="10586591" y="3520505"/>
            <a:ext cx="43018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al 134"/>
          <p:cNvSpPr/>
          <p:nvPr/>
        </p:nvSpPr>
        <p:spPr>
          <a:xfrm>
            <a:off x="11055834" y="3324618"/>
            <a:ext cx="1175654" cy="43359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6" name="Ovaal 135"/>
          <p:cNvSpPr/>
          <p:nvPr/>
        </p:nvSpPr>
        <p:spPr>
          <a:xfrm>
            <a:off x="11028831" y="4166310"/>
            <a:ext cx="1175654" cy="43359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37" name="Rechte verbindingslijn 136"/>
          <p:cNvCxnSpPr>
            <a:endCxn id="136" idx="0"/>
          </p:cNvCxnSpPr>
          <p:nvPr/>
        </p:nvCxnSpPr>
        <p:spPr>
          <a:xfrm flipH="1">
            <a:off x="11616658" y="3732711"/>
            <a:ext cx="27492" cy="433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Ovaal 137"/>
          <p:cNvSpPr/>
          <p:nvPr/>
        </p:nvSpPr>
        <p:spPr>
          <a:xfrm>
            <a:off x="742386" y="4674059"/>
            <a:ext cx="2193793" cy="7112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39" name="Rechte verbindingslijn met pijl 138"/>
          <p:cNvCxnSpPr>
            <a:stCxn id="138" idx="6"/>
            <a:endCxn id="130" idx="1"/>
          </p:cNvCxnSpPr>
          <p:nvPr/>
        </p:nvCxnSpPr>
        <p:spPr>
          <a:xfrm flipV="1">
            <a:off x="2936179" y="4771646"/>
            <a:ext cx="2282638" cy="2580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kstvak 139"/>
          <p:cNvSpPr txBox="1"/>
          <p:nvPr/>
        </p:nvSpPr>
        <p:spPr>
          <a:xfrm>
            <a:off x="8846135" y="71601"/>
            <a:ext cx="460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 smtClean="0">
                <a:solidFill>
                  <a:srgbClr val="0070C0"/>
                </a:solidFill>
              </a:rPr>
              <a:t>Blue: 	</a:t>
            </a:r>
            <a:r>
              <a:rPr lang="nl-BE" sz="1400" dirty="0" err="1" smtClean="0">
                <a:solidFill>
                  <a:srgbClr val="0070C0"/>
                </a:solidFill>
              </a:rPr>
              <a:t>modelling</a:t>
            </a:r>
            <a:endParaRPr lang="nl-BE" sz="1400" dirty="0" smtClean="0">
              <a:solidFill>
                <a:srgbClr val="0070C0"/>
              </a:solidFill>
            </a:endParaRPr>
          </a:p>
          <a:p>
            <a:r>
              <a:rPr lang="nl-BE" sz="1400" dirty="0" smtClean="0">
                <a:solidFill>
                  <a:srgbClr val="00B050"/>
                </a:solidFill>
              </a:rPr>
              <a:t>Green: 	</a:t>
            </a:r>
            <a:r>
              <a:rPr lang="nl-BE" sz="1400" dirty="0" err="1" smtClean="0">
                <a:solidFill>
                  <a:srgbClr val="00B050"/>
                </a:solidFill>
              </a:rPr>
              <a:t>verification</a:t>
            </a:r>
            <a:r>
              <a:rPr lang="nl-BE" sz="1400" dirty="0" smtClean="0">
                <a:solidFill>
                  <a:srgbClr val="00B050"/>
                </a:solidFill>
              </a:rPr>
              <a:t> </a:t>
            </a:r>
            <a:r>
              <a:rPr lang="nl-BE" sz="1400" dirty="0" err="1" smtClean="0">
                <a:solidFill>
                  <a:srgbClr val="00B050"/>
                </a:solidFill>
              </a:rPr>
              <a:t>exp</a:t>
            </a:r>
            <a:r>
              <a:rPr lang="nl-BE" sz="1400" dirty="0" smtClean="0">
                <a:solidFill>
                  <a:srgbClr val="00B050"/>
                </a:solidFill>
              </a:rPr>
              <a:t>. parameters</a:t>
            </a:r>
          </a:p>
          <a:p>
            <a:r>
              <a:rPr lang="nl-BE" sz="1400" dirty="0" smtClean="0">
                <a:solidFill>
                  <a:srgbClr val="FF0000"/>
                </a:solidFill>
              </a:rPr>
              <a:t>Red: 	</a:t>
            </a:r>
            <a:r>
              <a:rPr lang="nl-BE" sz="1400" dirty="0" err="1" smtClean="0">
                <a:solidFill>
                  <a:srgbClr val="FF0000"/>
                </a:solidFill>
              </a:rPr>
              <a:t>verification</a:t>
            </a:r>
            <a:r>
              <a:rPr lang="nl-BE" sz="1400" dirty="0" smtClean="0">
                <a:solidFill>
                  <a:srgbClr val="FF0000"/>
                </a:solidFill>
              </a:rPr>
              <a:t> modelling results</a:t>
            </a:r>
            <a:endParaRPr lang="nl-NL" sz="1400" dirty="0">
              <a:solidFill>
                <a:srgbClr val="FF0000"/>
              </a:solidFill>
            </a:endParaRPr>
          </a:p>
        </p:txBody>
      </p:sp>
      <p:sp>
        <p:nvSpPr>
          <p:cNvPr id="141" name="Ovaal 140"/>
          <p:cNvSpPr/>
          <p:nvPr/>
        </p:nvSpPr>
        <p:spPr>
          <a:xfrm>
            <a:off x="338386" y="1986714"/>
            <a:ext cx="2658694" cy="46131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42" name="Rechte verbindingslijn met pijl 141"/>
          <p:cNvCxnSpPr>
            <a:stCxn id="141" idx="6"/>
          </p:cNvCxnSpPr>
          <p:nvPr/>
        </p:nvCxnSpPr>
        <p:spPr>
          <a:xfrm>
            <a:off x="2997080" y="2217372"/>
            <a:ext cx="1053086" cy="2873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Rechte verbindingslijn met pijl 142"/>
          <p:cNvCxnSpPr>
            <a:endCxn id="131" idx="1"/>
          </p:cNvCxnSpPr>
          <p:nvPr/>
        </p:nvCxnSpPr>
        <p:spPr>
          <a:xfrm>
            <a:off x="4542098" y="1037996"/>
            <a:ext cx="7580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kstvak 143"/>
          <p:cNvSpPr txBox="1"/>
          <p:nvPr/>
        </p:nvSpPr>
        <p:spPr>
          <a:xfrm>
            <a:off x="4577405" y="732482"/>
            <a:ext cx="72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Now</a:t>
            </a:r>
            <a:endParaRPr lang="nl-NL" dirty="0"/>
          </a:p>
        </p:txBody>
      </p:sp>
      <p:sp>
        <p:nvSpPr>
          <p:cNvPr id="145" name="Vrije vorm 144"/>
          <p:cNvSpPr/>
          <p:nvPr/>
        </p:nvSpPr>
        <p:spPr>
          <a:xfrm>
            <a:off x="3043847" y="3442664"/>
            <a:ext cx="6916100" cy="2100885"/>
          </a:xfrm>
          <a:custGeom>
            <a:avLst/>
            <a:gdLst>
              <a:gd name="connsiteX0" fmla="*/ 7058025 w 7058025"/>
              <a:gd name="connsiteY0" fmla="*/ 2800350 h 2801307"/>
              <a:gd name="connsiteX1" fmla="*/ 2471738 w 7058025"/>
              <a:gd name="connsiteY1" fmla="*/ 2343150 h 2801307"/>
              <a:gd name="connsiteX2" fmla="*/ 0 w 7058025"/>
              <a:gd name="connsiteY2" fmla="*/ 0 h 280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8025" h="2801307">
                <a:moveTo>
                  <a:pt x="7058025" y="2800350"/>
                </a:moveTo>
                <a:cubicBezTo>
                  <a:pt x="5353050" y="2805112"/>
                  <a:pt x="3648075" y="2809875"/>
                  <a:pt x="2471738" y="2343150"/>
                </a:cubicBezTo>
                <a:cubicBezTo>
                  <a:pt x="1295401" y="1876425"/>
                  <a:pt x="647700" y="938212"/>
                  <a:pt x="0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Audiobesta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72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113"/>
    </mc:Choice>
    <mc:Fallback>
      <p:transition spd="slow" advTm="110113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9F"/>
      </a:accent1>
      <a:accent2>
        <a:srgbClr val="FF6600"/>
      </a:accent2>
      <a:accent3>
        <a:srgbClr val="E7E6E5"/>
      </a:accent3>
      <a:accent4>
        <a:srgbClr val="4B4B4B"/>
      </a:accent4>
      <a:accent5>
        <a:srgbClr val="577EC1"/>
      </a:accent5>
      <a:accent6>
        <a:srgbClr val="FFAA8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VUB-tmp2017</Template>
  <TotalTime>6594</TotalTime>
  <Words>1006</Words>
  <Application>Microsoft Office PowerPoint</Application>
  <PresentationFormat>Breedbeeld</PresentationFormat>
  <Paragraphs>209</Paragraphs>
  <Slides>10</Slides>
  <Notes>1</Notes>
  <HiddenSlides>0</HiddenSlides>
  <MMClips>10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10</vt:i4>
      </vt:variant>
    </vt:vector>
  </HeadingPairs>
  <TitlesOfParts>
    <vt:vector size="30" baseType="lpstr">
      <vt:lpstr>Arial</vt:lpstr>
      <vt:lpstr>Calibri</vt:lpstr>
      <vt:lpstr>Cambria Math</vt:lpstr>
      <vt:lpstr>DejaVu Sans</vt:lpstr>
      <vt:lpstr>Symbol</vt:lpstr>
      <vt:lpstr>Times New Roman</vt:lpstr>
      <vt:lpstr>Verdana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Joyce</dc:creator>
  <dc:description/>
  <cp:lastModifiedBy>Mats Meeusen - 3ME</cp:lastModifiedBy>
  <cp:revision>99</cp:revision>
  <cp:lastPrinted>2016-12-08T10:40:15Z</cp:lastPrinted>
  <dcterms:created xsi:type="dcterms:W3CDTF">2016-12-09T08:44:09Z</dcterms:created>
  <dcterms:modified xsi:type="dcterms:W3CDTF">2020-10-02T16:13:45Z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4</vt:i4>
  </property>
  <property fmtid="{D5CDD505-2E9C-101B-9397-08002B2CF9AE}" pid="7" name="PresentationFormat">
    <vt:lpwstr>Widescreen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17</vt:i4>
  </property>
</Properties>
</file>