
<file path=[Content_Types].xml><?xml version="1.0" encoding="utf-8"?>
<Types xmlns="http://schemas.openxmlformats.org/package/2006/content-types">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media/image42.png" ContentType="image/png"/>
  <Override PartName="/ppt/media/image41.png" ContentType="image/png"/>
  <Override PartName="/ppt/media/image40.png" ContentType="image/png"/>
  <Override PartName="/ppt/media/image16.png" ContentType="image/png"/>
  <Override PartName="/ppt/media/image15.png" ContentType="image/png"/>
  <Override PartName="/ppt/media/image39.png" ContentType="image/png"/>
  <Override PartName="/ppt/media/image14.png" ContentType="image/png"/>
  <Override PartName="/ppt/media/image38.png" ContentType="image/png"/>
  <Override PartName="/ppt/media/image13.png" ContentType="image/png"/>
  <Override PartName="/ppt/media/image2.jpeg" ContentType="image/jpeg"/>
  <Override PartName="/ppt/media/image37.png" ContentType="image/png"/>
  <Override PartName="/ppt/media/image12.png" ContentType="image/png"/>
  <Override PartName="/ppt/media/image43.tif" ContentType="image/tiff"/>
  <Override PartName="/ppt/media/image18.png" ContentType="image/png"/>
  <Override PartName="/ppt/media/image19.png" ContentType="image/png"/>
  <Override PartName="/ppt/media/image20.png" ContentType="image/png"/>
  <Override PartName="/ppt/media/image9.jpeg" ContentType="image/jpe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media/image28.png" ContentType="image/png"/>
  <Override PartName="/ppt/media/image29.png" ContentType="image/png"/>
  <Override PartName="/ppt/media/image30.png" ContentType="image/png"/>
  <Override PartName="/ppt/media/image32.png" ContentType="image/png"/>
  <Override PartName="/ppt/media/image34.png" ContentType="image/png"/>
  <Override PartName="/ppt/media/image10.png" ContentType="image/png"/>
  <Override PartName="/ppt/media/image35.png" ContentType="image/png"/>
  <Override PartName="/ppt/media/image36.png" ContentType="image/png"/>
  <Override PartName="/ppt/media/image11.tif" ContentType="image/tiff"/>
  <Override PartName="/ppt/media/image17.tif" ContentType="image/tiff"/>
  <Override PartName="/ppt/media/image8.png" ContentType="image/png"/>
  <Override PartName="/ppt/media/image7.png" ContentType="image/png"/>
  <Override PartName="/ppt/media/image4.png" ContentType="image/png"/>
  <Override PartName="/ppt/media/image5.png" ContentType="image/png"/>
  <Override PartName="/ppt/media/image6.png" ContentType="image/png"/>
  <Override PartName="/ppt/media/image31.png" ContentType="image/png"/>
  <Override PartName="/ppt/media/image1.tif" ContentType="image/tiff"/>
  <Override PartName="/ppt/media/image33.png" ContentType="image/png"/>
  <Override PartName="/ppt/media/image3.tif" ContentType="image/tiff"/>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presentation.xml" ContentType="application/vnd.openxmlformats-officedocument.presentationml.presentation.main+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15.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16.xml.rels" ContentType="application/vnd.openxmlformats-package.relationships+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11.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7340262" cy="97536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PlaceHolder 1"/>
          <p:cNvSpPr>
            <a:spLocks noGrp="1"/>
          </p:cNvSpPr>
          <p:nvPr>
            <p:ph type="sldImg"/>
          </p:nvPr>
        </p:nvSpPr>
        <p:spPr>
          <a:xfrm>
            <a:off x="533520" y="764280"/>
            <a:ext cx="6704640" cy="3771360"/>
          </a:xfrm>
          <a:prstGeom prst="rect">
            <a:avLst/>
          </a:prstGeom>
        </p:spPr>
        <p:txBody>
          <a:bodyPr lIns="0" rIns="0" tIns="0" bIns="0" anchor="ctr"/>
          <a:p>
            <a:pPr algn="ctr"/>
            <a:r>
              <a:rPr b="0" lang="en-GB" sz="4400" spc="-1" strike="noStrike">
                <a:latin typeface="Arial"/>
              </a:rPr>
              <a:t>Click to move the slide</a:t>
            </a:r>
            <a:endParaRPr b="0" lang="en-GB" sz="4400" spc="-1" strike="noStrike">
              <a:latin typeface="Arial"/>
            </a:endParaRPr>
          </a:p>
        </p:txBody>
      </p:sp>
      <p:sp>
        <p:nvSpPr>
          <p:cNvPr id="81" name="PlaceHolder 2"/>
          <p:cNvSpPr>
            <a:spLocks noGrp="1"/>
          </p:cNvSpPr>
          <p:nvPr>
            <p:ph type="body"/>
          </p:nvPr>
        </p:nvSpPr>
        <p:spPr>
          <a:xfrm>
            <a:off x="777240" y="4777560"/>
            <a:ext cx="6217560" cy="4525920"/>
          </a:xfrm>
          <a:prstGeom prst="rect">
            <a:avLst/>
          </a:prstGeom>
        </p:spPr>
        <p:txBody>
          <a:bodyPr lIns="0" rIns="0" tIns="0" bIns="0"/>
          <a:p>
            <a:r>
              <a:rPr b="0" lang="en-GB" sz="2000" spc="-1" strike="noStrike">
                <a:latin typeface="Arial"/>
              </a:rPr>
              <a:t>Click to edit the notes format</a:t>
            </a:r>
            <a:endParaRPr b="0" lang="en-GB" sz="2000" spc="-1" strike="noStrike">
              <a:latin typeface="Arial"/>
            </a:endParaRPr>
          </a:p>
        </p:txBody>
      </p:sp>
      <p:sp>
        <p:nvSpPr>
          <p:cNvPr id="82" name="PlaceHolder 3"/>
          <p:cNvSpPr>
            <a:spLocks noGrp="1"/>
          </p:cNvSpPr>
          <p:nvPr>
            <p:ph type="hdr"/>
          </p:nvPr>
        </p:nvSpPr>
        <p:spPr>
          <a:xfrm>
            <a:off x="0" y="0"/>
            <a:ext cx="3372840" cy="502560"/>
          </a:xfrm>
          <a:prstGeom prst="rect">
            <a:avLst/>
          </a:prstGeom>
        </p:spPr>
        <p:txBody>
          <a:bodyPr lIns="0" rIns="0" tIns="0" bIns="0"/>
          <a:p>
            <a:r>
              <a:rPr b="0" lang="en-GB" sz="1400" spc="-1" strike="noStrike">
                <a:latin typeface="Times New Roman"/>
              </a:rPr>
              <a:t>&lt;header&gt;</a:t>
            </a:r>
            <a:endParaRPr b="0" lang="en-GB" sz="1400" spc="-1" strike="noStrike">
              <a:latin typeface="Times New Roman"/>
            </a:endParaRPr>
          </a:p>
        </p:txBody>
      </p:sp>
      <p:sp>
        <p:nvSpPr>
          <p:cNvPr id="83" name="PlaceHolder 4"/>
          <p:cNvSpPr>
            <a:spLocks noGrp="1"/>
          </p:cNvSpPr>
          <p:nvPr>
            <p:ph type="dt"/>
          </p:nvPr>
        </p:nvSpPr>
        <p:spPr>
          <a:xfrm>
            <a:off x="4399200" y="0"/>
            <a:ext cx="3372840" cy="502560"/>
          </a:xfrm>
          <a:prstGeom prst="rect">
            <a:avLst/>
          </a:prstGeom>
        </p:spPr>
        <p:txBody>
          <a:bodyPr lIns="0" rIns="0" tIns="0" bIns="0"/>
          <a:p>
            <a:pPr algn="r"/>
            <a:r>
              <a:rPr b="0" lang="en-GB" sz="1400" spc="-1" strike="noStrike">
                <a:latin typeface="Times New Roman"/>
              </a:rPr>
              <a:t>&lt;date/time&gt;</a:t>
            </a:r>
            <a:endParaRPr b="0" lang="en-GB" sz="1400" spc="-1" strike="noStrike">
              <a:latin typeface="Times New Roman"/>
            </a:endParaRPr>
          </a:p>
        </p:txBody>
      </p:sp>
      <p:sp>
        <p:nvSpPr>
          <p:cNvPr id="84" name="PlaceHolder 5"/>
          <p:cNvSpPr>
            <a:spLocks noGrp="1"/>
          </p:cNvSpPr>
          <p:nvPr>
            <p:ph type="ftr"/>
          </p:nvPr>
        </p:nvSpPr>
        <p:spPr>
          <a:xfrm>
            <a:off x="0" y="9555480"/>
            <a:ext cx="3372840" cy="502560"/>
          </a:xfrm>
          <a:prstGeom prst="rect">
            <a:avLst/>
          </a:prstGeom>
        </p:spPr>
        <p:txBody>
          <a:bodyPr lIns="0" rIns="0" tIns="0" bIns="0" anchor="b"/>
          <a:p>
            <a:r>
              <a:rPr b="0" lang="en-GB" sz="1400" spc="-1" strike="noStrike">
                <a:latin typeface="Times New Roman"/>
              </a:rPr>
              <a:t>&lt;footer&gt;</a:t>
            </a:r>
            <a:endParaRPr b="0" lang="en-GB" sz="1400" spc="-1" strike="noStrike">
              <a:latin typeface="Times New Roman"/>
            </a:endParaRPr>
          </a:p>
        </p:txBody>
      </p:sp>
      <p:sp>
        <p:nvSpPr>
          <p:cNvPr id="85" name="PlaceHolder 6"/>
          <p:cNvSpPr>
            <a:spLocks noGrp="1"/>
          </p:cNvSpPr>
          <p:nvPr>
            <p:ph type="sldNum"/>
          </p:nvPr>
        </p:nvSpPr>
        <p:spPr>
          <a:xfrm>
            <a:off x="4399200" y="9555480"/>
            <a:ext cx="3372840" cy="502560"/>
          </a:xfrm>
          <a:prstGeom prst="rect">
            <a:avLst/>
          </a:prstGeom>
        </p:spPr>
        <p:txBody>
          <a:bodyPr lIns="0" rIns="0" tIns="0" bIns="0" anchor="b"/>
          <a:p>
            <a:pPr algn="r"/>
            <a:fld id="{FA897683-3F22-41F5-946C-3AE5C86B65B4}" type="slidenum">
              <a:rPr b="0" lang="en-GB" sz="1400" spc="-1" strike="noStrike">
                <a:latin typeface="Times New Roman"/>
              </a:rPr>
              <a:t>&lt;number&gt;</a:t>
            </a:fld>
            <a:endParaRPr b="0" lang="en-GB"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PlaceHolder 1"/>
          <p:cNvSpPr>
            <a:spLocks noGrp="1"/>
          </p:cNvSpPr>
          <p:nvPr>
            <p:ph type="sldImg"/>
          </p:nvPr>
        </p:nvSpPr>
        <p:spPr>
          <a:xfrm>
            <a:off x="380880" y="685800"/>
            <a:ext cx="6094800" cy="3427920"/>
          </a:xfrm>
          <a:prstGeom prst="rect">
            <a:avLst/>
          </a:prstGeom>
        </p:spPr>
      </p:sp>
      <p:sp>
        <p:nvSpPr>
          <p:cNvPr id="220" name="PlaceHolder 2"/>
          <p:cNvSpPr>
            <a:spLocks noGrp="1"/>
          </p:cNvSpPr>
          <p:nvPr>
            <p:ph type="body"/>
          </p:nvPr>
        </p:nvSpPr>
        <p:spPr>
          <a:xfrm>
            <a:off x="914400" y="4343400"/>
            <a:ext cx="5028120" cy="4113720"/>
          </a:xfrm>
          <a:prstGeom prst="rect">
            <a:avLst/>
          </a:prstGeom>
        </p:spPr>
        <p:txBody>
          <a:bodyPr lIns="90000" rIns="90000" tIns="45000" bIns="45000"/>
          <a:p>
            <a:pPr marL="216000" indent="-215280">
              <a:lnSpc>
                <a:spcPct val="100000"/>
              </a:lnSpc>
            </a:pPr>
            <a:r>
              <a:rPr b="0" lang="en-GB" sz="2000" spc="-1" strike="noStrike">
                <a:latin typeface="Arial"/>
              </a:rPr>
              <a:t>The aim of this presentation is to introduce the work we did within the MADMAX collaboration to include Axion physics in COMSOL to be able to use this tool to optimize a detector for dark matter search </a:t>
            </a:r>
            <a:endParaRPr b="0" lang="en-GB" sz="20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26" name="PlaceHolder 2"/>
          <p:cNvSpPr>
            <a:spLocks noGrp="1"/>
          </p:cNvSpPr>
          <p:nvPr>
            <p:ph type="body"/>
          </p:nvPr>
        </p:nvSpPr>
        <p:spPr>
          <a:xfrm>
            <a:off x="866880" y="2282040"/>
            <a:ext cx="15605640" cy="2697840"/>
          </a:xfrm>
          <a:prstGeom prst="rect">
            <a:avLst/>
          </a:prstGeom>
        </p:spPr>
        <p:txBody>
          <a:bodyPr lIns="0" rIns="0" tIns="0" bIns="0">
            <a:normAutofit/>
          </a:bodyPr>
          <a:p>
            <a:endParaRPr b="0" lang="en-GB" sz="3200" spc="-1" strike="noStrike">
              <a:latin typeface="Arial"/>
            </a:endParaRPr>
          </a:p>
        </p:txBody>
      </p:sp>
      <p:sp>
        <p:nvSpPr>
          <p:cNvPr id="27" name="PlaceHolder 3"/>
          <p:cNvSpPr>
            <a:spLocks noGrp="1"/>
          </p:cNvSpPr>
          <p:nvPr>
            <p:ph type="body"/>
          </p:nvPr>
        </p:nvSpPr>
        <p:spPr>
          <a:xfrm>
            <a:off x="866880" y="5236560"/>
            <a:ext cx="156056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29"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30"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31" name="PlaceHolder 4"/>
          <p:cNvSpPr>
            <a:spLocks noGrp="1"/>
          </p:cNvSpPr>
          <p:nvPr>
            <p:ph type="body"/>
          </p:nvPr>
        </p:nvSpPr>
        <p:spPr>
          <a:xfrm>
            <a:off x="866880" y="5236560"/>
            <a:ext cx="7615440" cy="2697840"/>
          </a:xfrm>
          <a:prstGeom prst="rect">
            <a:avLst/>
          </a:prstGeom>
        </p:spPr>
        <p:txBody>
          <a:bodyPr lIns="0" rIns="0" tIns="0" bIns="0">
            <a:normAutofit/>
          </a:bodyPr>
          <a:p>
            <a:endParaRPr b="0" lang="en-GB" sz="3200" spc="-1" strike="noStrike">
              <a:latin typeface="Arial"/>
            </a:endParaRPr>
          </a:p>
        </p:txBody>
      </p:sp>
      <p:sp>
        <p:nvSpPr>
          <p:cNvPr id="32" name="PlaceHolder 5"/>
          <p:cNvSpPr>
            <a:spLocks noGrp="1"/>
          </p:cNvSpPr>
          <p:nvPr>
            <p:ph type="body"/>
          </p:nvPr>
        </p:nvSpPr>
        <p:spPr>
          <a:xfrm>
            <a:off x="886356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34" name="PlaceHolder 2"/>
          <p:cNvSpPr>
            <a:spLocks noGrp="1"/>
          </p:cNvSpPr>
          <p:nvPr>
            <p:ph type="body"/>
          </p:nvPr>
        </p:nvSpPr>
        <p:spPr>
          <a:xfrm>
            <a:off x="866880" y="2282040"/>
            <a:ext cx="5024880" cy="2697840"/>
          </a:xfrm>
          <a:prstGeom prst="rect">
            <a:avLst/>
          </a:prstGeom>
        </p:spPr>
        <p:txBody>
          <a:bodyPr lIns="0" rIns="0" tIns="0" bIns="0">
            <a:normAutofit/>
          </a:bodyPr>
          <a:p>
            <a:endParaRPr b="0" lang="en-GB" sz="3200" spc="-1" strike="noStrike">
              <a:latin typeface="Arial"/>
            </a:endParaRPr>
          </a:p>
        </p:txBody>
      </p:sp>
      <p:sp>
        <p:nvSpPr>
          <p:cNvPr id="35" name="PlaceHolder 3"/>
          <p:cNvSpPr>
            <a:spLocks noGrp="1"/>
          </p:cNvSpPr>
          <p:nvPr>
            <p:ph type="body"/>
          </p:nvPr>
        </p:nvSpPr>
        <p:spPr>
          <a:xfrm>
            <a:off x="6143400" y="2282040"/>
            <a:ext cx="5024880" cy="2697840"/>
          </a:xfrm>
          <a:prstGeom prst="rect">
            <a:avLst/>
          </a:prstGeom>
        </p:spPr>
        <p:txBody>
          <a:bodyPr lIns="0" rIns="0" tIns="0" bIns="0">
            <a:normAutofit/>
          </a:bodyPr>
          <a:p>
            <a:endParaRPr b="0" lang="en-GB" sz="3200" spc="-1" strike="noStrike">
              <a:latin typeface="Arial"/>
            </a:endParaRPr>
          </a:p>
        </p:txBody>
      </p:sp>
      <p:sp>
        <p:nvSpPr>
          <p:cNvPr id="36" name="PlaceHolder 4"/>
          <p:cNvSpPr>
            <a:spLocks noGrp="1"/>
          </p:cNvSpPr>
          <p:nvPr>
            <p:ph type="body"/>
          </p:nvPr>
        </p:nvSpPr>
        <p:spPr>
          <a:xfrm>
            <a:off x="11419920" y="2282040"/>
            <a:ext cx="5024880" cy="2697840"/>
          </a:xfrm>
          <a:prstGeom prst="rect">
            <a:avLst/>
          </a:prstGeom>
        </p:spPr>
        <p:txBody>
          <a:bodyPr lIns="0" rIns="0" tIns="0" bIns="0">
            <a:normAutofit/>
          </a:bodyPr>
          <a:p>
            <a:endParaRPr b="0" lang="en-GB" sz="3200" spc="-1" strike="noStrike">
              <a:latin typeface="Arial"/>
            </a:endParaRPr>
          </a:p>
        </p:txBody>
      </p:sp>
      <p:sp>
        <p:nvSpPr>
          <p:cNvPr id="37" name="PlaceHolder 5"/>
          <p:cNvSpPr>
            <a:spLocks noGrp="1"/>
          </p:cNvSpPr>
          <p:nvPr>
            <p:ph type="body"/>
          </p:nvPr>
        </p:nvSpPr>
        <p:spPr>
          <a:xfrm>
            <a:off x="866880" y="5236560"/>
            <a:ext cx="5024880" cy="2697840"/>
          </a:xfrm>
          <a:prstGeom prst="rect">
            <a:avLst/>
          </a:prstGeom>
        </p:spPr>
        <p:txBody>
          <a:bodyPr lIns="0" rIns="0" tIns="0" bIns="0">
            <a:normAutofit/>
          </a:bodyPr>
          <a:p>
            <a:endParaRPr b="0" lang="en-GB" sz="3200" spc="-1" strike="noStrike">
              <a:latin typeface="Arial"/>
            </a:endParaRPr>
          </a:p>
        </p:txBody>
      </p:sp>
      <p:sp>
        <p:nvSpPr>
          <p:cNvPr id="38" name="PlaceHolder 6"/>
          <p:cNvSpPr>
            <a:spLocks noGrp="1"/>
          </p:cNvSpPr>
          <p:nvPr>
            <p:ph type="body"/>
          </p:nvPr>
        </p:nvSpPr>
        <p:spPr>
          <a:xfrm>
            <a:off x="6143400" y="5236560"/>
            <a:ext cx="5024880" cy="2697840"/>
          </a:xfrm>
          <a:prstGeom prst="rect">
            <a:avLst/>
          </a:prstGeom>
        </p:spPr>
        <p:txBody>
          <a:bodyPr lIns="0" rIns="0" tIns="0" bIns="0">
            <a:normAutofit/>
          </a:bodyPr>
          <a:p>
            <a:endParaRPr b="0" lang="en-GB" sz="3200" spc="-1" strike="noStrike">
              <a:latin typeface="Arial"/>
            </a:endParaRPr>
          </a:p>
        </p:txBody>
      </p:sp>
      <p:sp>
        <p:nvSpPr>
          <p:cNvPr id="39" name="PlaceHolder 7"/>
          <p:cNvSpPr>
            <a:spLocks noGrp="1"/>
          </p:cNvSpPr>
          <p:nvPr>
            <p:ph type="body"/>
          </p:nvPr>
        </p:nvSpPr>
        <p:spPr>
          <a:xfrm>
            <a:off x="11419920" y="5236560"/>
            <a:ext cx="502488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45" name="PlaceHolder 2"/>
          <p:cNvSpPr>
            <a:spLocks noGrp="1"/>
          </p:cNvSpPr>
          <p:nvPr>
            <p:ph type="subTitle"/>
          </p:nvPr>
        </p:nvSpPr>
        <p:spPr>
          <a:xfrm>
            <a:off x="866880" y="2282040"/>
            <a:ext cx="15605640" cy="565632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47" name="PlaceHolder 2"/>
          <p:cNvSpPr>
            <a:spLocks noGrp="1"/>
          </p:cNvSpPr>
          <p:nvPr>
            <p:ph type="body"/>
          </p:nvPr>
        </p:nvSpPr>
        <p:spPr>
          <a:xfrm>
            <a:off x="866880" y="2282040"/>
            <a:ext cx="15605640" cy="5656320"/>
          </a:xfrm>
          <a:prstGeom prst="rect">
            <a:avLst/>
          </a:prstGeom>
        </p:spPr>
        <p:txBody>
          <a:bodyPr lIns="0" rIns="0" tIns="0" bIns="0">
            <a:normAutofit/>
          </a:bodyPr>
          <a:p>
            <a:endParaRPr b="0" lang="en-GB"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49" name="PlaceHolder 2"/>
          <p:cNvSpPr>
            <a:spLocks noGrp="1"/>
          </p:cNvSpPr>
          <p:nvPr>
            <p:ph type="body"/>
          </p:nvPr>
        </p:nvSpPr>
        <p:spPr>
          <a:xfrm>
            <a:off x="866880" y="2282040"/>
            <a:ext cx="7615440" cy="5656320"/>
          </a:xfrm>
          <a:prstGeom prst="rect">
            <a:avLst/>
          </a:prstGeom>
        </p:spPr>
        <p:txBody>
          <a:bodyPr lIns="0" rIns="0" tIns="0" bIns="0">
            <a:normAutofit/>
          </a:bodyPr>
          <a:p>
            <a:endParaRPr b="0" lang="en-GB" sz="3200" spc="-1" strike="noStrike">
              <a:latin typeface="Arial"/>
            </a:endParaRPr>
          </a:p>
        </p:txBody>
      </p:sp>
      <p:sp>
        <p:nvSpPr>
          <p:cNvPr id="50" name="PlaceHolder 3"/>
          <p:cNvSpPr>
            <a:spLocks noGrp="1"/>
          </p:cNvSpPr>
          <p:nvPr>
            <p:ph type="body"/>
          </p:nvPr>
        </p:nvSpPr>
        <p:spPr>
          <a:xfrm>
            <a:off x="8863560" y="2282040"/>
            <a:ext cx="7615440" cy="5656320"/>
          </a:xfrm>
          <a:prstGeom prst="rect">
            <a:avLst/>
          </a:prstGeom>
        </p:spPr>
        <p:txBody>
          <a:bodyPr lIns="0" rIns="0" tIns="0" bIns="0">
            <a:normAutofit/>
          </a:bodyPr>
          <a:p>
            <a:endParaRPr b="0" lang="en-GB"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866880" y="389160"/>
            <a:ext cx="15605640" cy="754920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54"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55" name="PlaceHolder 3"/>
          <p:cNvSpPr>
            <a:spLocks noGrp="1"/>
          </p:cNvSpPr>
          <p:nvPr>
            <p:ph type="body"/>
          </p:nvPr>
        </p:nvSpPr>
        <p:spPr>
          <a:xfrm>
            <a:off x="8863560" y="2282040"/>
            <a:ext cx="7615440" cy="5656320"/>
          </a:xfrm>
          <a:prstGeom prst="rect">
            <a:avLst/>
          </a:prstGeom>
        </p:spPr>
        <p:txBody>
          <a:bodyPr lIns="0" rIns="0" tIns="0" bIns="0">
            <a:normAutofit/>
          </a:bodyPr>
          <a:p>
            <a:endParaRPr b="0" lang="en-GB" sz="3200" spc="-1" strike="noStrike">
              <a:latin typeface="Arial"/>
            </a:endParaRPr>
          </a:p>
        </p:txBody>
      </p:sp>
      <p:sp>
        <p:nvSpPr>
          <p:cNvPr id="56" name="PlaceHolder 4"/>
          <p:cNvSpPr>
            <a:spLocks noGrp="1"/>
          </p:cNvSpPr>
          <p:nvPr>
            <p:ph type="body"/>
          </p:nvPr>
        </p:nvSpPr>
        <p:spPr>
          <a:xfrm>
            <a:off x="86688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5" name="PlaceHolder 2"/>
          <p:cNvSpPr>
            <a:spLocks noGrp="1"/>
          </p:cNvSpPr>
          <p:nvPr>
            <p:ph type="subTitle"/>
          </p:nvPr>
        </p:nvSpPr>
        <p:spPr>
          <a:xfrm>
            <a:off x="866880" y="2282040"/>
            <a:ext cx="15605640" cy="565632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58" name="PlaceHolder 2"/>
          <p:cNvSpPr>
            <a:spLocks noGrp="1"/>
          </p:cNvSpPr>
          <p:nvPr>
            <p:ph type="body"/>
          </p:nvPr>
        </p:nvSpPr>
        <p:spPr>
          <a:xfrm>
            <a:off x="866880" y="2282040"/>
            <a:ext cx="7615440" cy="5656320"/>
          </a:xfrm>
          <a:prstGeom prst="rect">
            <a:avLst/>
          </a:prstGeom>
        </p:spPr>
        <p:txBody>
          <a:bodyPr lIns="0" rIns="0" tIns="0" bIns="0">
            <a:normAutofit/>
          </a:bodyPr>
          <a:p>
            <a:endParaRPr b="0" lang="en-GB" sz="3200" spc="-1" strike="noStrike">
              <a:latin typeface="Arial"/>
            </a:endParaRPr>
          </a:p>
        </p:txBody>
      </p:sp>
      <p:sp>
        <p:nvSpPr>
          <p:cNvPr id="59"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60" name="PlaceHolder 4"/>
          <p:cNvSpPr>
            <a:spLocks noGrp="1"/>
          </p:cNvSpPr>
          <p:nvPr>
            <p:ph type="body"/>
          </p:nvPr>
        </p:nvSpPr>
        <p:spPr>
          <a:xfrm>
            <a:off x="886356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62"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63"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64" name="PlaceHolder 4"/>
          <p:cNvSpPr>
            <a:spLocks noGrp="1"/>
          </p:cNvSpPr>
          <p:nvPr>
            <p:ph type="body"/>
          </p:nvPr>
        </p:nvSpPr>
        <p:spPr>
          <a:xfrm>
            <a:off x="866880" y="5236560"/>
            <a:ext cx="156056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66" name="PlaceHolder 2"/>
          <p:cNvSpPr>
            <a:spLocks noGrp="1"/>
          </p:cNvSpPr>
          <p:nvPr>
            <p:ph type="body"/>
          </p:nvPr>
        </p:nvSpPr>
        <p:spPr>
          <a:xfrm>
            <a:off x="866880" y="2282040"/>
            <a:ext cx="15605640" cy="2697840"/>
          </a:xfrm>
          <a:prstGeom prst="rect">
            <a:avLst/>
          </a:prstGeom>
        </p:spPr>
        <p:txBody>
          <a:bodyPr lIns="0" rIns="0" tIns="0" bIns="0">
            <a:normAutofit/>
          </a:bodyPr>
          <a:p>
            <a:endParaRPr b="0" lang="en-GB" sz="3200" spc="-1" strike="noStrike">
              <a:latin typeface="Arial"/>
            </a:endParaRPr>
          </a:p>
        </p:txBody>
      </p:sp>
      <p:sp>
        <p:nvSpPr>
          <p:cNvPr id="67" name="PlaceHolder 3"/>
          <p:cNvSpPr>
            <a:spLocks noGrp="1"/>
          </p:cNvSpPr>
          <p:nvPr>
            <p:ph type="body"/>
          </p:nvPr>
        </p:nvSpPr>
        <p:spPr>
          <a:xfrm>
            <a:off x="866880" y="5236560"/>
            <a:ext cx="156056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69"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70"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71" name="PlaceHolder 4"/>
          <p:cNvSpPr>
            <a:spLocks noGrp="1"/>
          </p:cNvSpPr>
          <p:nvPr>
            <p:ph type="body"/>
          </p:nvPr>
        </p:nvSpPr>
        <p:spPr>
          <a:xfrm>
            <a:off x="866880" y="5236560"/>
            <a:ext cx="7615440" cy="2697840"/>
          </a:xfrm>
          <a:prstGeom prst="rect">
            <a:avLst/>
          </a:prstGeom>
        </p:spPr>
        <p:txBody>
          <a:bodyPr lIns="0" rIns="0" tIns="0" bIns="0">
            <a:normAutofit/>
          </a:bodyPr>
          <a:p>
            <a:endParaRPr b="0" lang="en-GB" sz="3200" spc="-1" strike="noStrike">
              <a:latin typeface="Arial"/>
            </a:endParaRPr>
          </a:p>
        </p:txBody>
      </p:sp>
      <p:sp>
        <p:nvSpPr>
          <p:cNvPr id="72" name="PlaceHolder 5"/>
          <p:cNvSpPr>
            <a:spLocks noGrp="1"/>
          </p:cNvSpPr>
          <p:nvPr>
            <p:ph type="body"/>
          </p:nvPr>
        </p:nvSpPr>
        <p:spPr>
          <a:xfrm>
            <a:off x="886356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74" name="PlaceHolder 2"/>
          <p:cNvSpPr>
            <a:spLocks noGrp="1"/>
          </p:cNvSpPr>
          <p:nvPr>
            <p:ph type="body"/>
          </p:nvPr>
        </p:nvSpPr>
        <p:spPr>
          <a:xfrm>
            <a:off x="866880" y="2282040"/>
            <a:ext cx="5024880" cy="2697840"/>
          </a:xfrm>
          <a:prstGeom prst="rect">
            <a:avLst/>
          </a:prstGeom>
        </p:spPr>
        <p:txBody>
          <a:bodyPr lIns="0" rIns="0" tIns="0" bIns="0">
            <a:normAutofit/>
          </a:bodyPr>
          <a:p>
            <a:endParaRPr b="0" lang="en-GB" sz="3200" spc="-1" strike="noStrike">
              <a:latin typeface="Arial"/>
            </a:endParaRPr>
          </a:p>
        </p:txBody>
      </p:sp>
      <p:sp>
        <p:nvSpPr>
          <p:cNvPr id="75" name="PlaceHolder 3"/>
          <p:cNvSpPr>
            <a:spLocks noGrp="1"/>
          </p:cNvSpPr>
          <p:nvPr>
            <p:ph type="body"/>
          </p:nvPr>
        </p:nvSpPr>
        <p:spPr>
          <a:xfrm>
            <a:off x="6143400" y="2282040"/>
            <a:ext cx="5024880" cy="2697840"/>
          </a:xfrm>
          <a:prstGeom prst="rect">
            <a:avLst/>
          </a:prstGeom>
        </p:spPr>
        <p:txBody>
          <a:bodyPr lIns="0" rIns="0" tIns="0" bIns="0">
            <a:normAutofit/>
          </a:bodyPr>
          <a:p>
            <a:endParaRPr b="0" lang="en-GB" sz="3200" spc="-1" strike="noStrike">
              <a:latin typeface="Arial"/>
            </a:endParaRPr>
          </a:p>
        </p:txBody>
      </p:sp>
      <p:sp>
        <p:nvSpPr>
          <p:cNvPr id="76" name="PlaceHolder 4"/>
          <p:cNvSpPr>
            <a:spLocks noGrp="1"/>
          </p:cNvSpPr>
          <p:nvPr>
            <p:ph type="body"/>
          </p:nvPr>
        </p:nvSpPr>
        <p:spPr>
          <a:xfrm>
            <a:off x="11419920" y="2282040"/>
            <a:ext cx="5024880" cy="2697840"/>
          </a:xfrm>
          <a:prstGeom prst="rect">
            <a:avLst/>
          </a:prstGeom>
        </p:spPr>
        <p:txBody>
          <a:bodyPr lIns="0" rIns="0" tIns="0" bIns="0">
            <a:normAutofit/>
          </a:bodyPr>
          <a:p>
            <a:endParaRPr b="0" lang="en-GB" sz="3200" spc="-1" strike="noStrike">
              <a:latin typeface="Arial"/>
            </a:endParaRPr>
          </a:p>
        </p:txBody>
      </p:sp>
      <p:sp>
        <p:nvSpPr>
          <p:cNvPr id="77" name="PlaceHolder 5"/>
          <p:cNvSpPr>
            <a:spLocks noGrp="1"/>
          </p:cNvSpPr>
          <p:nvPr>
            <p:ph type="body"/>
          </p:nvPr>
        </p:nvSpPr>
        <p:spPr>
          <a:xfrm>
            <a:off x="866880" y="5236560"/>
            <a:ext cx="5024880" cy="2697840"/>
          </a:xfrm>
          <a:prstGeom prst="rect">
            <a:avLst/>
          </a:prstGeom>
        </p:spPr>
        <p:txBody>
          <a:bodyPr lIns="0" rIns="0" tIns="0" bIns="0">
            <a:normAutofit/>
          </a:bodyPr>
          <a:p>
            <a:endParaRPr b="0" lang="en-GB" sz="3200" spc="-1" strike="noStrike">
              <a:latin typeface="Arial"/>
            </a:endParaRPr>
          </a:p>
        </p:txBody>
      </p:sp>
      <p:sp>
        <p:nvSpPr>
          <p:cNvPr id="78" name="PlaceHolder 6"/>
          <p:cNvSpPr>
            <a:spLocks noGrp="1"/>
          </p:cNvSpPr>
          <p:nvPr>
            <p:ph type="body"/>
          </p:nvPr>
        </p:nvSpPr>
        <p:spPr>
          <a:xfrm>
            <a:off x="6143400" y="5236560"/>
            <a:ext cx="5024880" cy="2697840"/>
          </a:xfrm>
          <a:prstGeom prst="rect">
            <a:avLst/>
          </a:prstGeom>
        </p:spPr>
        <p:txBody>
          <a:bodyPr lIns="0" rIns="0" tIns="0" bIns="0">
            <a:normAutofit/>
          </a:bodyPr>
          <a:p>
            <a:endParaRPr b="0" lang="en-GB" sz="3200" spc="-1" strike="noStrike">
              <a:latin typeface="Arial"/>
            </a:endParaRPr>
          </a:p>
        </p:txBody>
      </p:sp>
      <p:sp>
        <p:nvSpPr>
          <p:cNvPr id="79" name="PlaceHolder 7"/>
          <p:cNvSpPr>
            <a:spLocks noGrp="1"/>
          </p:cNvSpPr>
          <p:nvPr>
            <p:ph type="body"/>
          </p:nvPr>
        </p:nvSpPr>
        <p:spPr>
          <a:xfrm>
            <a:off x="11419920" y="5236560"/>
            <a:ext cx="502488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7" name="PlaceHolder 2"/>
          <p:cNvSpPr>
            <a:spLocks noGrp="1"/>
          </p:cNvSpPr>
          <p:nvPr>
            <p:ph type="body"/>
          </p:nvPr>
        </p:nvSpPr>
        <p:spPr>
          <a:xfrm>
            <a:off x="866880" y="2282040"/>
            <a:ext cx="15605640" cy="5656320"/>
          </a:xfrm>
          <a:prstGeom prst="rect">
            <a:avLst/>
          </a:prstGeom>
        </p:spPr>
        <p:txBody>
          <a:bodyPr lIns="0" rIns="0" tIns="0" bIns="0">
            <a:normAutofit/>
          </a:bodyPr>
          <a:p>
            <a:endParaRPr b="0" lang="en-GB"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9" name="PlaceHolder 2"/>
          <p:cNvSpPr>
            <a:spLocks noGrp="1"/>
          </p:cNvSpPr>
          <p:nvPr>
            <p:ph type="body"/>
          </p:nvPr>
        </p:nvSpPr>
        <p:spPr>
          <a:xfrm>
            <a:off x="866880" y="2282040"/>
            <a:ext cx="7615440" cy="5656320"/>
          </a:xfrm>
          <a:prstGeom prst="rect">
            <a:avLst/>
          </a:prstGeom>
        </p:spPr>
        <p:txBody>
          <a:bodyPr lIns="0" rIns="0" tIns="0" bIns="0">
            <a:normAutofit/>
          </a:bodyPr>
          <a:p>
            <a:endParaRPr b="0" lang="en-GB" sz="3200" spc="-1" strike="noStrike">
              <a:latin typeface="Arial"/>
            </a:endParaRPr>
          </a:p>
        </p:txBody>
      </p:sp>
      <p:sp>
        <p:nvSpPr>
          <p:cNvPr id="10" name="PlaceHolder 3"/>
          <p:cNvSpPr>
            <a:spLocks noGrp="1"/>
          </p:cNvSpPr>
          <p:nvPr>
            <p:ph type="body"/>
          </p:nvPr>
        </p:nvSpPr>
        <p:spPr>
          <a:xfrm>
            <a:off x="8863560" y="2282040"/>
            <a:ext cx="7615440" cy="5656320"/>
          </a:xfrm>
          <a:prstGeom prst="rect">
            <a:avLst/>
          </a:prstGeom>
        </p:spPr>
        <p:txBody>
          <a:bodyPr lIns="0" rIns="0" tIns="0" bIns="0">
            <a:normAutofit/>
          </a:bodyPr>
          <a:p>
            <a:endParaRPr b="0" lang="en-GB"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866880" y="389160"/>
            <a:ext cx="15605640" cy="754920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14"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15" name="PlaceHolder 3"/>
          <p:cNvSpPr>
            <a:spLocks noGrp="1"/>
          </p:cNvSpPr>
          <p:nvPr>
            <p:ph type="body"/>
          </p:nvPr>
        </p:nvSpPr>
        <p:spPr>
          <a:xfrm>
            <a:off x="8863560" y="2282040"/>
            <a:ext cx="7615440" cy="5656320"/>
          </a:xfrm>
          <a:prstGeom prst="rect">
            <a:avLst/>
          </a:prstGeom>
        </p:spPr>
        <p:txBody>
          <a:bodyPr lIns="0" rIns="0" tIns="0" bIns="0">
            <a:normAutofit/>
          </a:bodyPr>
          <a:p>
            <a:endParaRPr b="0" lang="en-GB" sz="3200" spc="-1" strike="noStrike">
              <a:latin typeface="Arial"/>
            </a:endParaRPr>
          </a:p>
        </p:txBody>
      </p:sp>
      <p:sp>
        <p:nvSpPr>
          <p:cNvPr id="16" name="PlaceHolder 4"/>
          <p:cNvSpPr>
            <a:spLocks noGrp="1"/>
          </p:cNvSpPr>
          <p:nvPr>
            <p:ph type="body"/>
          </p:nvPr>
        </p:nvSpPr>
        <p:spPr>
          <a:xfrm>
            <a:off x="86688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18" name="PlaceHolder 2"/>
          <p:cNvSpPr>
            <a:spLocks noGrp="1"/>
          </p:cNvSpPr>
          <p:nvPr>
            <p:ph type="body"/>
          </p:nvPr>
        </p:nvSpPr>
        <p:spPr>
          <a:xfrm>
            <a:off x="866880" y="2282040"/>
            <a:ext cx="7615440" cy="5656320"/>
          </a:xfrm>
          <a:prstGeom prst="rect">
            <a:avLst/>
          </a:prstGeom>
        </p:spPr>
        <p:txBody>
          <a:bodyPr lIns="0" rIns="0" tIns="0" bIns="0">
            <a:normAutofit/>
          </a:bodyPr>
          <a:p>
            <a:endParaRPr b="0" lang="en-GB" sz="3200" spc="-1" strike="noStrike">
              <a:latin typeface="Arial"/>
            </a:endParaRPr>
          </a:p>
        </p:txBody>
      </p:sp>
      <p:sp>
        <p:nvSpPr>
          <p:cNvPr id="19"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20" name="PlaceHolder 4"/>
          <p:cNvSpPr>
            <a:spLocks noGrp="1"/>
          </p:cNvSpPr>
          <p:nvPr>
            <p:ph type="body"/>
          </p:nvPr>
        </p:nvSpPr>
        <p:spPr>
          <a:xfrm>
            <a:off x="8863560" y="5236560"/>
            <a:ext cx="7615440" cy="2697840"/>
          </a:xfrm>
          <a:prstGeom prst="rect">
            <a:avLst/>
          </a:prstGeom>
        </p:spPr>
        <p:txBody>
          <a:bodyPr lIns="0" rIns="0" tIns="0" bIns="0">
            <a:normAutofit/>
          </a:bodyPr>
          <a:p>
            <a:endParaRPr b="0" lang="en-GB"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866880" y="389160"/>
            <a:ext cx="15605640" cy="1628280"/>
          </a:xfrm>
          <a:prstGeom prst="rect">
            <a:avLst/>
          </a:prstGeom>
        </p:spPr>
        <p:txBody>
          <a:bodyPr lIns="0" rIns="0" tIns="0" bIns="0" anchor="ctr"/>
          <a:p>
            <a:pPr algn="ctr"/>
            <a:endParaRPr b="0" lang="en-GB" sz="4400" spc="-1" strike="noStrike">
              <a:latin typeface="Arial"/>
            </a:endParaRPr>
          </a:p>
        </p:txBody>
      </p:sp>
      <p:sp>
        <p:nvSpPr>
          <p:cNvPr id="22" name="PlaceHolder 2"/>
          <p:cNvSpPr>
            <a:spLocks noGrp="1"/>
          </p:cNvSpPr>
          <p:nvPr>
            <p:ph type="body"/>
          </p:nvPr>
        </p:nvSpPr>
        <p:spPr>
          <a:xfrm>
            <a:off x="866880" y="2282040"/>
            <a:ext cx="7615440" cy="2697840"/>
          </a:xfrm>
          <a:prstGeom prst="rect">
            <a:avLst/>
          </a:prstGeom>
        </p:spPr>
        <p:txBody>
          <a:bodyPr lIns="0" rIns="0" tIns="0" bIns="0">
            <a:normAutofit/>
          </a:bodyPr>
          <a:p>
            <a:endParaRPr b="0" lang="en-GB" sz="3200" spc="-1" strike="noStrike">
              <a:latin typeface="Arial"/>
            </a:endParaRPr>
          </a:p>
        </p:txBody>
      </p:sp>
      <p:sp>
        <p:nvSpPr>
          <p:cNvPr id="23" name="PlaceHolder 3"/>
          <p:cNvSpPr>
            <a:spLocks noGrp="1"/>
          </p:cNvSpPr>
          <p:nvPr>
            <p:ph type="body"/>
          </p:nvPr>
        </p:nvSpPr>
        <p:spPr>
          <a:xfrm>
            <a:off x="8863560" y="2282040"/>
            <a:ext cx="7615440" cy="2697840"/>
          </a:xfrm>
          <a:prstGeom prst="rect">
            <a:avLst/>
          </a:prstGeom>
        </p:spPr>
        <p:txBody>
          <a:bodyPr lIns="0" rIns="0" tIns="0" bIns="0">
            <a:normAutofit/>
          </a:bodyPr>
          <a:p>
            <a:endParaRPr b="0" lang="en-GB" sz="3200" spc="-1" strike="noStrike">
              <a:latin typeface="Arial"/>
            </a:endParaRPr>
          </a:p>
        </p:txBody>
      </p:sp>
      <p:sp>
        <p:nvSpPr>
          <p:cNvPr id="24" name="PlaceHolder 4"/>
          <p:cNvSpPr>
            <a:spLocks noGrp="1"/>
          </p:cNvSpPr>
          <p:nvPr>
            <p:ph type="body"/>
          </p:nvPr>
        </p:nvSpPr>
        <p:spPr>
          <a:xfrm>
            <a:off x="866880" y="5236560"/>
            <a:ext cx="15605640" cy="2697840"/>
          </a:xfrm>
          <a:prstGeom prst="rect">
            <a:avLst/>
          </a:prstGeom>
        </p:spPr>
        <p:txBody>
          <a:bodyPr lIns="0" rIns="0" tIns="0" bIns="0">
            <a:normAutofit/>
          </a:bodyPr>
          <a:p>
            <a:endParaRPr b="0" lang="en-GB"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hidden="1"/>
          <p:cNvSpPr/>
          <p:nvPr/>
        </p:nvSpPr>
        <p:spPr>
          <a:xfrm>
            <a:off x="6948360" y="9296280"/>
            <a:ext cx="3442680" cy="460080"/>
          </a:xfrm>
          <a:prstGeom prst="rect">
            <a:avLst/>
          </a:prstGeom>
          <a:noFill/>
          <a:ln w="12600">
            <a:noFill/>
          </a:ln>
        </p:spPr>
        <p:style>
          <a:lnRef idx="0"/>
          <a:fillRef idx="0"/>
          <a:effectRef idx="0"/>
          <a:fontRef idx="minor"/>
        </p:style>
        <p:txBody>
          <a:bodyPr wrap="none" lIns="67680" rIns="67680" tIns="67680" bIns="67680"/>
          <a:p>
            <a:pPr algn="ctr">
              <a:lnSpc>
                <a:spcPct val="100000"/>
              </a:lnSpc>
            </a:pPr>
            <a:r>
              <a:rPr b="0" lang="en-GB" sz="2140" spc="-1" strike="noStrike" u="sng">
                <a:solidFill>
                  <a:srgbClr val="ffffff"/>
                </a:solidFill>
                <a:uFillTx/>
                <a:latin typeface="Calibri"/>
                <a:ea typeface="Calibri"/>
              </a:rPr>
              <a:t>Antonios.Gardikiotis@desy.de</a:t>
            </a:r>
            <a:endParaRPr b="0" lang="en-GB" sz="2140" spc="-1" strike="noStrike">
              <a:latin typeface="Arial"/>
            </a:endParaRPr>
          </a:p>
        </p:txBody>
      </p:sp>
      <p:sp>
        <p:nvSpPr>
          <p:cNvPr id="1" name="CustomShape 2" hidden="1"/>
          <p:cNvSpPr/>
          <p:nvPr/>
        </p:nvSpPr>
        <p:spPr>
          <a:xfrm>
            <a:off x="16099560" y="9296280"/>
            <a:ext cx="438840" cy="460080"/>
          </a:xfrm>
          <a:prstGeom prst="rect">
            <a:avLst/>
          </a:prstGeom>
          <a:noFill/>
          <a:ln w="12600">
            <a:noFill/>
          </a:ln>
        </p:spPr>
        <p:style>
          <a:lnRef idx="0"/>
          <a:fillRef idx="0"/>
          <a:effectRef idx="0"/>
          <a:fontRef idx="minor"/>
        </p:style>
        <p:txBody>
          <a:bodyPr wrap="none" lIns="67680" rIns="67680" tIns="67680" bIns="67680"/>
          <a:p>
            <a:pPr algn="ctr">
              <a:lnSpc>
                <a:spcPct val="100000"/>
              </a:lnSpc>
            </a:pPr>
            <a:r>
              <a:rPr b="0" lang="en-GB" sz="2140" spc="-1" strike="noStrike">
                <a:solidFill>
                  <a:srgbClr val="ffffff"/>
                </a:solidFill>
                <a:latin typeface="Calibri"/>
                <a:ea typeface="Calibri"/>
              </a:rPr>
              <a:t>/ 8</a:t>
            </a:r>
            <a:endParaRPr b="0" lang="en-GB" sz="2140" spc="-1" strike="noStrike">
              <a:latin typeface="Arial"/>
            </a:endParaRPr>
          </a:p>
        </p:txBody>
      </p:sp>
      <p:sp>
        <p:nvSpPr>
          <p:cNvPr id="2" name="PlaceHolder 3"/>
          <p:cNvSpPr>
            <a:spLocks noGrp="1"/>
          </p:cNvSpPr>
          <p:nvPr>
            <p:ph type="title"/>
          </p:nvPr>
        </p:nvSpPr>
        <p:spPr>
          <a:xfrm>
            <a:off x="1270080" y="254160"/>
            <a:ext cx="14799240" cy="1092240"/>
          </a:xfrm>
          <a:prstGeom prst="rect">
            <a:avLst/>
          </a:prstGeom>
        </p:spPr>
        <p:txBody>
          <a:bodyPr lIns="0" rIns="0" tIns="0" bIns="0" anchor="ctr"/>
          <a:p>
            <a:r>
              <a:rPr b="0" lang="en-GB" sz="1800" spc="-1" strike="noStrike">
                <a:latin typeface="Arial"/>
              </a:rPr>
              <a:t>Click </a:t>
            </a:r>
            <a:r>
              <a:rPr b="0" lang="en-GB" sz="1800" spc="-1" strike="noStrike">
                <a:latin typeface="Arial"/>
              </a:rPr>
              <a:t>to </a:t>
            </a:r>
            <a:r>
              <a:rPr b="0" lang="en-GB" sz="1800" spc="-1" strike="noStrike">
                <a:latin typeface="Arial"/>
              </a:rPr>
              <a:t>edit </a:t>
            </a:r>
            <a:r>
              <a:rPr b="0" lang="en-GB" sz="1800" spc="-1" strike="noStrike">
                <a:latin typeface="Arial"/>
              </a:rPr>
              <a:t>the </a:t>
            </a:r>
            <a:r>
              <a:rPr b="0" lang="en-GB" sz="1800" spc="-1" strike="noStrike">
                <a:latin typeface="Arial"/>
              </a:rPr>
              <a:t>title </a:t>
            </a:r>
            <a:r>
              <a:rPr b="0" lang="en-GB" sz="1800" spc="-1" strike="noStrike">
                <a:latin typeface="Arial"/>
              </a:rPr>
              <a:t>text </a:t>
            </a:r>
            <a:r>
              <a:rPr b="0" lang="en-GB" sz="1800" spc="-1" strike="noStrike">
                <a:latin typeface="Arial"/>
              </a:rPr>
              <a:t>forma</a:t>
            </a:r>
            <a:r>
              <a:rPr b="0" lang="en-GB" sz="1800" spc="-1" strike="noStrike">
                <a:latin typeface="Arial"/>
              </a:rPr>
              <a:t>t</a:t>
            </a:r>
            <a:endParaRPr b="0" lang="en-GB" sz="1800" spc="-1" strike="noStrike">
              <a:latin typeface="Arial"/>
            </a:endParaRPr>
          </a:p>
        </p:txBody>
      </p:sp>
      <p:sp>
        <p:nvSpPr>
          <p:cNvPr id="3" name="PlaceHolder 4"/>
          <p:cNvSpPr>
            <a:spLocks noGrp="1"/>
          </p:cNvSpPr>
          <p:nvPr>
            <p:ph type="body"/>
          </p:nvPr>
        </p:nvSpPr>
        <p:spPr>
          <a:xfrm>
            <a:off x="1270080" y="1772640"/>
            <a:ext cx="14799240" cy="710352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GB" sz="1800" spc="-1" strike="noStrike">
                <a:latin typeface="Arial"/>
              </a:rPr>
              <a:t>Click to edit the outline text format</a:t>
            </a:r>
            <a:endParaRPr b="0" lang="en-GB" sz="1800" spc="-1" strike="noStrike">
              <a:latin typeface="Arial"/>
            </a:endParaRPr>
          </a:p>
          <a:p>
            <a:pPr lvl="1" marL="864000" indent="-324000">
              <a:spcBef>
                <a:spcPts val="1134"/>
              </a:spcBef>
              <a:buClr>
                <a:srgbClr val="000000"/>
              </a:buClr>
              <a:buSzPct val="75000"/>
              <a:buFont typeface="Symbol" charset="2"/>
              <a:buChar char=""/>
            </a:pPr>
            <a:r>
              <a:rPr b="0" lang="en-GB" sz="1800" spc="-1" strike="noStrike">
                <a:latin typeface="Arial"/>
              </a:rPr>
              <a:t>Second Outline Level</a:t>
            </a:r>
            <a:endParaRPr b="0" lang="en-GB" sz="1800" spc="-1" strike="noStrike">
              <a:latin typeface="Arial"/>
            </a:endParaRPr>
          </a:p>
          <a:p>
            <a:pPr lvl="2" marL="1296000" indent="-288000">
              <a:spcBef>
                <a:spcPts val="850"/>
              </a:spcBef>
              <a:buClr>
                <a:srgbClr val="000000"/>
              </a:buClr>
              <a:buSzPct val="45000"/>
              <a:buFont typeface="Wingdings" charset="2"/>
              <a:buChar char=""/>
            </a:pPr>
            <a:r>
              <a:rPr b="0" lang="en-GB" sz="1800" spc="-1" strike="noStrike">
                <a:latin typeface="Arial"/>
              </a:rPr>
              <a:t>Third Outline Level</a:t>
            </a:r>
            <a:endParaRPr b="0" lang="en-GB" sz="1800" spc="-1" strike="noStrike">
              <a:latin typeface="Arial"/>
            </a:endParaRPr>
          </a:p>
          <a:p>
            <a:pPr lvl="3" marL="1728000" indent="-216000">
              <a:spcBef>
                <a:spcPts val="567"/>
              </a:spcBef>
              <a:buClr>
                <a:srgbClr val="000000"/>
              </a:buClr>
              <a:buSzPct val="75000"/>
              <a:buFont typeface="Symbol" charset="2"/>
              <a:buChar char=""/>
            </a:pPr>
            <a:r>
              <a:rPr b="0" lang="en-GB" sz="1800" spc="-1" strike="noStrike">
                <a:latin typeface="Arial"/>
              </a:rPr>
              <a:t>Fourth Outline Level</a:t>
            </a:r>
            <a:endParaRPr b="0" lang="en-GB" sz="1800" spc="-1" strike="noStrike">
              <a:latin typeface="Arial"/>
            </a:endParaRPr>
          </a:p>
          <a:p>
            <a:pPr lvl="4" marL="2160000" indent="-216000">
              <a:spcBef>
                <a:spcPts val="283"/>
              </a:spcBef>
              <a:buClr>
                <a:srgbClr val="000000"/>
              </a:buClr>
              <a:buSzPct val="45000"/>
              <a:buFont typeface="Wingdings" charset="2"/>
              <a:buChar char=""/>
            </a:pPr>
            <a:r>
              <a:rPr b="0" lang="en-GB" sz="1800" spc="-1" strike="noStrike">
                <a:latin typeface="Arial"/>
              </a:rPr>
              <a:t>Fifth Outline Level</a:t>
            </a:r>
            <a:endParaRPr b="0" lang="en-GB" sz="1800" spc="-1" strike="noStrike">
              <a:latin typeface="Arial"/>
            </a:endParaRPr>
          </a:p>
          <a:p>
            <a:pPr lvl="5" marL="2592000" indent="-216000">
              <a:spcBef>
                <a:spcPts val="283"/>
              </a:spcBef>
              <a:buClr>
                <a:srgbClr val="000000"/>
              </a:buClr>
              <a:buSzPct val="45000"/>
              <a:buFont typeface="Wingdings" charset="2"/>
              <a:buChar char=""/>
            </a:pPr>
            <a:r>
              <a:rPr b="0" lang="en-GB" sz="1800" spc="-1" strike="noStrike">
                <a:latin typeface="Arial"/>
              </a:rPr>
              <a:t>Sixth Outline Level</a:t>
            </a:r>
            <a:endParaRPr b="0" lang="en-GB" sz="1800" spc="-1" strike="noStrike">
              <a:latin typeface="Arial"/>
            </a:endParaRPr>
          </a:p>
          <a:p>
            <a:pPr lvl="6" marL="3024000" indent="-216000">
              <a:spcBef>
                <a:spcPts val="283"/>
              </a:spcBef>
              <a:buClr>
                <a:srgbClr val="000000"/>
              </a:buClr>
              <a:buSzPct val="45000"/>
              <a:buFont typeface="Wingdings" charset="2"/>
              <a:buChar char=""/>
            </a:pPr>
            <a:r>
              <a:rPr b="0" lang="en-GB" sz="1800" spc="-1" strike="noStrike">
                <a:latin typeface="Arial"/>
              </a:rPr>
              <a:t>Seventh Outline Level</a:t>
            </a:r>
            <a:endParaRPr b="0" lang="en-GB"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40" name="CustomShape 1"/>
          <p:cNvSpPr/>
          <p:nvPr/>
        </p:nvSpPr>
        <p:spPr>
          <a:xfrm>
            <a:off x="6948360" y="9296280"/>
            <a:ext cx="3442680" cy="460080"/>
          </a:xfrm>
          <a:prstGeom prst="rect">
            <a:avLst/>
          </a:prstGeom>
          <a:noFill/>
          <a:ln w="12600">
            <a:noFill/>
          </a:ln>
        </p:spPr>
        <p:style>
          <a:lnRef idx="0"/>
          <a:fillRef idx="0"/>
          <a:effectRef idx="0"/>
          <a:fontRef idx="minor"/>
        </p:style>
        <p:txBody>
          <a:bodyPr wrap="none" lIns="67680" rIns="67680" tIns="67680" bIns="67680"/>
          <a:p>
            <a:pPr algn="ctr">
              <a:lnSpc>
                <a:spcPct val="100000"/>
              </a:lnSpc>
            </a:pPr>
            <a:r>
              <a:rPr b="0" lang="en-GB" sz="2140" spc="-1" strike="noStrike" u="sng">
                <a:solidFill>
                  <a:srgbClr val="ffffff"/>
                </a:solidFill>
                <a:uFillTx/>
                <a:latin typeface="Calibri"/>
                <a:ea typeface="Calibri"/>
              </a:rPr>
              <a:t>Antonios.Gardikiotis@desy.de</a:t>
            </a:r>
            <a:endParaRPr b="0" lang="en-GB" sz="2140" spc="-1" strike="noStrike">
              <a:latin typeface="Arial"/>
            </a:endParaRPr>
          </a:p>
        </p:txBody>
      </p:sp>
      <p:sp>
        <p:nvSpPr>
          <p:cNvPr id="41" name="CustomShape 2"/>
          <p:cNvSpPr/>
          <p:nvPr/>
        </p:nvSpPr>
        <p:spPr>
          <a:xfrm>
            <a:off x="16099560" y="9296280"/>
            <a:ext cx="438840" cy="460080"/>
          </a:xfrm>
          <a:prstGeom prst="rect">
            <a:avLst/>
          </a:prstGeom>
          <a:noFill/>
          <a:ln w="12600">
            <a:noFill/>
          </a:ln>
        </p:spPr>
        <p:style>
          <a:lnRef idx="0"/>
          <a:fillRef idx="0"/>
          <a:effectRef idx="0"/>
          <a:fontRef idx="minor"/>
        </p:style>
        <p:txBody>
          <a:bodyPr wrap="none" lIns="67680" rIns="67680" tIns="67680" bIns="67680"/>
          <a:p>
            <a:pPr algn="ctr">
              <a:lnSpc>
                <a:spcPct val="100000"/>
              </a:lnSpc>
            </a:pPr>
            <a:r>
              <a:rPr b="0" lang="en-GB" sz="2140" spc="-1" strike="noStrike">
                <a:solidFill>
                  <a:srgbClr val="ffffff"/>
                </a:solidFill>
                <a:latin typeface="Calibri"/>
                <a:ea typeface="Calibri"/>
              </a:rPr>
              <a:t>/ 8</a:t>
            </a:r>
            <a:endParaRPr b="0" lang="en-GB" sz="2140" spc="-1" strike="noStrike">
              <a:latin typeface="Arial"/>
            </a:endParaRPr>
          </a:p>
        </p:txBody>
      </p:sp>
      <p:sp>
        <p:nvSpPr>
          <p:cNvPr id="42" name="PlaceHolder 3"/>
          <p:cNvSpPr>
            <a:spLocks noGrp="1"/>
          </p:cNvSpPr>
          <p:nvPr>
            <p:ph type="title"/>
          </p:nvPr>
        </p:nvSpPr>
        <p:spPr>
          <a:xfrm>
            <a:off x="866880" y="389160"/>
            <a:ext cx="15605640" cy="1628280"/>
          </a:xfrm>
          <a:prstGeom prst="rect">
            <a:avLst/>
          </a:prstGeom>
        </p:spPr>
        <p:txBody>
          <a:bodyPr lIns="0" rIns="0" tIns="0" bIns="0" anchor="ctr"/>
          <a:p>
            <a:pPr algn="ctr"/>
            <a:r>
              <a:rPr b="0" lang="en-GB" sz="4400" spc="-1" strike="noStrike">
                <a:latin typeface="Arial"/>
              </a:rPr>
              <a:t>Click to edit the title text format</a:t>
            </a:r>
            <a:endParaRPr b="0" lang="en-GB" sz="4400" spc="-1" strike="noStrike">
              <a:latin typeface="Arial"/>
            </a:endParaRPr>
          </a:p>
        </p:txBody>
      </p:sp>
      <p:sp>
        <p:nvSpPr>
          <p:cNvPr id="43" name="PlaceHolder 4"/>
          <p:cNvSpPr>
            <a:spLocks noGrp="1"/>
          </p:cNvSpPr>
          <p:nvPr>
            <p:ph type="body"/>
          </p:nvPr>
        </p:nvSpPr>
        <p:spPr>
          <a:xfrm>
            <a:off x="866880" y="2282040"/>
            <a:ext cx="15605640" cy="565632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ffffff"/>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ffffff"/>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ffffff"/>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ffffff"/>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ffffff"/>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ffffff"/>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tif"/><Relationship Id="rId2" Type="http://schemas.openxmlformats.org/officeDocument/2006/relationships/image" Target="../media/image2.jpeg"/><Relationship Id="rId3" Type="http://schemas.openxmlformats.org/officeDocument/2006/relationships/image" Target="../media/image3.tif"/><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jpeg"/><Relationship Id="rId10" Type="http://schemas.openxmlformats.org/officeDocument/2006/relationships/slideLayout" Target="../slideLayouts/slideLayout1.xml"/><Relationship Id="rId11"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43.tif"/><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tif"/><Relationship Id="rId3" Type="http://schemas.openxmlformats.org/officeDocument/2006/relationships/image" Target="../media/image12.png"/><Relationship Id="rId4"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tif"/><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hyperlink" Target="https://iopscience.iop.org/article/10.1088/1475-7516/2019/08/026" TargetMode="External"/><Relationship Id="rId6" Type="http://schemas.openxmlformats.org/officeDocument/2006/relationships/image" Target="../media/image28.png"/><Relationship Id="rId7"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image" Target="../media/image30.png"/><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image" Target="../media/image37.png"/><Relationship Id="rId3"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38.png"/><Relationship Id="rId2" Type="http://schemas.openxmlformats.org/officeDocument/2006/relationships/image" Target="../media/image39.png"/><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alpha val="85000"/>
          </a:srgbClr>
        </a:solidFill>
      </p:bgPr>
    </p:bg>
    <p:spTree>
      <p:nvGrpSpPr>
        <p:cNvPr id="1" name=""/>
        <p:cNvGrpSpPr/>
        <p:nvPr/>
      </p:nvGrpSpPr>
      <p:grpSpPr>
        <a:xfrm>
          <a:off x="0" y="0"/>
          <a:ext cx="0" cy="0"/>
          <a:chOff x="0" y="0"/>
          <a:chExt cx="0" cy="0"/>
        </a:xfrm>
      </p:grpSpPr>
      <p:sp>
        <p:nvSpPr>
          <p:cNvPr id="86" name="CustomShape 1"/>
          <p:cNvSpPr/>
          <p:nvPr/>
        </p:nvSpPr>
        <p:spPr>
          <a:xfrm>
            <a:off x="1270080" y="2590920"/>
            <a:ext cx="14799240" cy="6285600"/>
          </a:xfrm>
          <a:prstGeom prst="rect">
            <a:avLst/>
          </a:prstGeom>
          <a:noFill/>
          <a:ln w="12600">
            <a:noFill/>
          </a:ln>
        </p:spPr>
        <p:style>
          <a:lnRef idx="0"/>
          <a:fillRef idx="0"/>
          <a:effectRef idx="0"/>
          <a:fontRef idx="minor"/>
        </p:style>
      </p:sp>
      <p:pic>
        <p:nvPicPr>
          <p:cNvPr id="87" name="Image" descr=""/>
          <p:cNvPicPr/>
          <p:nvPr/>
        </p:nvPicPr>
        <p:blipFill>
          <a:blip r:embed="rId1"/>
          <a:stretch/>
        </p:blipFill>
        <p:spPr>
          <a:xfrm>
            <a:off x="-72000" y="0"/>
            <a:ext cx="17339040" cy="9752760"/>
          </a:xfrm>
          <a:prstGeom prst="rect">
            <a:avLst/>
          </a:prstGeom>
          <a:ln w="12600">
            <a:noFill/>
          </a:ln>
        </p:spPr>
      </p:pic>
      <p:sp>
        <p:nvSpPr>
          <p:cNvPr id="88" name="CustomShape 2"/>
          <p:cNvSpPr/>
          <p:nvPr/>
        </p:nvSpPr>
        <p:spPr>
          <a:xfrm>
            <a:off x="1693440" y="0"/>
            <a:ext cx="14797800" cy="316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4800" spc="-1" strike="noStrike">
                <a:solidFill>
                  <a:srgbClr val="ffffff"/>
                </a:solidFill>
                <a:latin typeface="Calibri"/>
                <a:ea typeface="Calibri"/>
              </a:rPr>
              <a:t>Enabling search for Dark Matter Axions</a:t>
            </a:r>
            <a:br/>
            <a:r>
              <a:rPr b="1" lang="en-GB" sz="4800" spc="-1" strike="noStrike">
                <a:solidFill>
                  <a:srgbClr val="ffffff"/>
                </a:solidFill>
                <a:latin typeface="Calibri"/>
                <a:ea typeface="Calibri"/>
              </a:rPr>
              <a:t>with COMSOL</a:t>
            </a:r>
            <a:br/>
            <a:br/>
            <a:r>
              <a:rPr b="1" lang="en-GB" sz="2900" spc="-1" strike="noStrike">
                <a:solidFill>
                  <a:srgbClr val="ffffff"/>
                </a:solidFill>
                <a:latin typeface="Calibri"/>
                <a:ea typeface="Calibri"/>
              </a:rPr>
              <a:t>Dr. Antonios </a:t>
            </a:r>
            <a:r>
              <a:rPr b="1" lang="en-GB" sz="3870" spc="-1" strike="noStrike">
                <a:solidFill>
                  <a:srgbClr val="ffffff"/>
                </a:solidFill>
                <a:latin typeface="Calibri"/>
                <a:ea typeface="Calibri"/>
              </a:rPr>
              <a:t>Gardikiotis</a:t>
            </a:r>
            <a:endParaRPr b="0" lang="en-GB" sz="3870" spc="-1" strike="noStrike">
              <a:latin typeface="Arial"/>
            </a:endParaRPr>
          </a:p>
        </p:txBody>
      </p:sp>
      <p:sp>
        <p:nvSpPr>
          <p:cNvPr id="89" name="CustomShape 3"/>
          <p:cNvSpPr/>
          <p:nvPr/>
        </p:nvSpPr>
        <p:spPr>
          <a:xfrm>
            <a:off x="8538120" y="10769760"/>
            <a:ext cx="253800" cy="429840"/>
          </a:xfrm>
          <a:prstGeom prst="rect">
            <a:avLst/>
          </a:prstGeom>
          <a:noFill/>
          <a:ln w="12600">
            <a:noFill/>
          </a:ln>
        </p:spPr>
        <p:style>
          <a:lnRef idx="0"/>
          <a:fillRef idx="0"/>
          <a:effectRef idx="0"/>
          <a:fontRef idx="minor"/>
        </p:style>
      </p:sp>
      <p:sp>
        <p:nvSpPr>
          <p:cNvPr id="90" name="CustomShape 4"/>
          <p:cNvSpPr/>
          <p:nvPr/>
        </p:nvSpPr>
        <p:spPr>
          <a:xfrm>
            <a:off x="214920" y="6694560"/>
            <a:ext cx="4822560" cy="577080"/>
          </a:xfrm>
          <a:prstGeom prst="rect">
            <a:avLst/>
          </a:prstGeom>
          <a:noFill/>
          <a:ln>
            <a:noFill/>
          </a:ln>
        </p:spPr>
        <p:style>
          <a:lnRef idx="0"/>
          <a:fillRef idx="0"/>
          <a:effectRef idx="0"/>
          <a:fontRef idx="minor"/>
        </p:style>
        <p:txBody>
          <a:bodyPr wrap="none" lIns="90000" rIns="90000" tIns="45000" bIns="45000"/>
          <a:p>
            <a:pPr>
              <a:lnSpc>
                <a:spcPct val="100000"/>
              </a:lnSpc>
            </a:pPr>
            <a:r>
              <a:rPr b="0" lang="en-GB" sz="3200" spc="-1" strike="noStrike">
                <a:solidFill>
                  <a:srgbClr val="ffffff"/>
                </a:solidFill>
                <a:latin typeface="Helvetica Neue"/>
                <a:ea typeface="Helvetica Neue"/>
              </a:rPr>
              <a:t>Dark Matter Candidate</a:t>
            </a:r>
            <a:endParaRPr b="0" lang="en-GB" sz="3200" spc="-1" strike="noStrike">
              <a:latin typeface="Arial"/>
            </a:endParaRPr>
          </a:p>
        </p:txBody>
      </p:sp>
      <p:sp>
        <p:nvSpPr>
          <p:cNvPr id="91" name="CustomShape 5"/>
          <p:cNvSpPr/>
          <p:nvPr/>
        </p:nvSpPr>
        <p:spPr>
          <a:xfrm>
            <a:off x="5688000" y="6694560"/>
            <a:ext cx="3566880" cy="577080"/>
          </a:xfrm>
          <a:prstGeom prst="rect">
            <a:avLst/>
          </a:prstGeom>
          <a:noFill/>
          <a:ln>
            <a:noFill/>
          </a:ln>
        </p:spPr>
        <p:style>
          <a:lnRef idx="0"/>
          <a:fillRef idx="0"/>
          <a:effectRef idx="0"/>
          <a:fontRef idx="minor"/>
        </p:style>
        <p:txBody>
          <a:bodyPr wrap="none" lIns="90000" rIns="90000" tIns="45000" bIns="45000"/>
          <a:p>
            <a:pPr>
              <a:lnSpc>
                <a:spcPct val="100000"/>
              </a:lnSpc>
            </a:pPr>
            <a:r>
              <a:rPr b="0" lang="en-GB" sz="3200" spc="-1" strike="noStrike">
                <a:solidFill>
                  <a:srgbClr val="ffffff"/>
                </a:solidFill>
                <a:latin typeface="Helvetica Neue"/>
                <a:ea typeface="Helvetica Neue"/>
              </a:rPr>
              <a:t>How to detect it </a:t>
            </a:r>
            <a:endParaRPr b="0" lang="en-GB" sz="3200" spc="-1" strike="noStrike">
              <a:latin typeface="Arial"/>
            </a:endParaRPr>
          </a:p>
        </p:txBody>
      </p:sp>
      <p:pic>
        <p:nvPicPr>
          <p:cNvPr id="92" name="DarkMatter_Axions.jpeg" descr=""/>
          <p:cNvPicPr/>
          <p:nvPr/>
        </p:nvPicPr>
        <p:blipFill>
          <a:blip r:embed="rId2"/>
          <a:stretch/>
        </p:blipFill>
        <p:spPr>
          <a:xfrm>
            <a:off x="504000" y="7416000"/>
            <a:ext cx="4140360" cy="2327400"/>
          </a:xfrm>
          <a:prstGeom prst="rect">
            <a:avLst/>
          </a:prstGeom>
          <a:ln w="12600">
            <a:noFill/>
          </a:ln>
        </p:spPr>
      </p:pic>
      <p:grpSp>
        <p:nvGrpSpPr>
          <p:cNvPr id="93" name="Group 6"/>
          <p:cNvGrpSpPr/>
          <p:nvPr/>
        </p:nvGrpSpPr>
        <p:grpSpPr>
          <a:xfrm>
            <a:off x="5112000" y="7344000"/>
            <a:ext cx="4609080" cy="2465280"/>
            <a:chOff x="5112000" y="7344000"/>
            <a:chExt cx="4609080" cy="2465280"/>
          </a:xfrm>
        </p:grpSpPr>
        <p:pic>
          <p:nvPicPr>
            <p:cNvPr id="94" name="Image" descr=""/>
            <p:cNvPicPr/>
            <p:nvPr/>
          </p:nvPicPr>
          <p:blipFill>
            <a:blip r:embed="rId3"/>
            <a:stretch/>
          </p:blipFill>
          <p:spPr>
            <a:xfrm>
              <a:off x="5112000" y="7344000"/>
              <a:ext cx="4609080" cy="2397960"/>
            </a:xfrm>
            <a:prstGeom prst="rect">
              <a:avLst/>
            </a:prstGeom>
            <a:ln w="12600">
              <a:noFill/>
            </a:ln>
          </p:spPr>
        </p:pic>
        <p:sp>
          <p:nvSpPr>
            <p:cNvPr id="95" name="CustomShape 7"/>
            <p:cNvSpPr/>
            <p:nvPr/>
          </p:nvSpPr>
          <p:spPr>
            <a:xfrm>
              <a:off x="7806240" y="8902080"/>
              <a:ext cx="486360" cy="90720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5070" spc="-1" strike="noStrike">
                  <a:solidFill>
                    <a:srgbClr val="ee230c"/>
                  </a:solidFill>
                  <a:latin typeface="Calibri"/>
                  <a:ea typeface="Calibri"/>
                </a:rPr>
                <a:t>B</a:t>
              </a:r>
              <a:endParaRPr b="0" lang="en-GB" sz="5070" spc="-1" strike="noStrike">
                <a:latin typeface="Arial"/>
              </a:endParaRPr>
            </a:p>
          </p:txBody>
        </p:sp>
        <p:pic>
          <p:nvPicPr>
            <p:cNvPr id="96" name="Image" descr=""/>
            <p:cNvPicPr/>
            <p:nvPr/>
          </p:nvPicPr>
          <p:blipFill>
            <a:blip r:embed="rId4"/>
            <a:stretch/>
          </p:blipFill>
          <p:spPr>
            <a:xfrm>
              <a:off x="5235120" y="7456320"/>
              <a:ext cx="465840" cy="508320"/>
            </a:xfrm>
            <a:prstGeom prst="rect">
              <a:avLst/>
            </a:prstGeom>
            <a:ln w="12600">
              <a:noFill/>
            </a:ln>
          </p:spPr>
        </p:pic>
        <p:pic>
          <p:nvPicPr>
            <p:cNvPr id="97" name="Image" descr=""/>
            <p:cNvPicPr/>
            <p:nvPr/>
          </p:nvPicPr>
          <p:blipFill>
            <a:blip r:embed="rId5"/>
            <a:stretch/>
          </p:blipFill>
          <p:spPr>
            <a:xfrm>
              <a:off x="9191520" y="7439400"/>
              <a:ext cx="501480" cy="542160"/>
            </a:xfrm>
            <a:prstGeom prst="rect">
              <a:avLst/>
            </a:prstGeom>
            <a:ln w="12600">
              <a:noFill/>
            </a:ln>
          </p:spPr>
        </p:pic>
      </p:grpSp>
      <p:sp>
        <p:nvSpPr>
          <p:cNvPr id="98" name="CustomShape 8"/>
          <p:cNvSpPr/>
          <p:nvPr/>
        </p:nvSpPr>
        <p:spPr>
          <a:xfrm>
            <a:off x="9720000" y="6622560"/>
            <a:ext cx="7446960" cy="577080"/>
          </a:xfrm>
          <a:prstGeom prst="rect">
            <a:avLst/>
          </a:prstGeom>
          <a:noFill/>
          <a:ln>
            <a:noFill/>
          </a:ln>
        </p:spPr>
        <p:style>
          <a:lnRef idx="0"/>
          <a:fillRef idx="0"/>
          <a:effectRef idx="0"/>
          <a:fontRef idx="minor"/>
        </p:style>
        <p:txBody>
          <a:bodyPr wrap="none" lIns="90000" rIns="90000" tIns="45000" bIns="45000"/>
          <a:p>
            <a:pPr>
              <a:lnSpc>
                <a:spcPct val="100000"/>
              </a:lnSpc>
            </a:pPr>
            <a:r>
              <a:rPr b="0" lang="en-GB" sz="3200" spc="-1" strike="noStrike">
                <a:solidFill>
                  <a:srgbClr val="ffffff"/>
                </a:solidFill>
                <a:latin typeface="Helvetica Neue"/>
                <a:ea typeface="Helvetica Neue"/>
              </a:rPr>
              <a:t>COMSOL to design an Axion detector</a:t>
            </a:r>
            <a:endParaRPr b="0" lang="en-GB" sz="3200" spc="-1" strike="noStrike">
              <a:latin typeface="Arial"/>
            </a:endParaRPr>
          </a:p>
        </p:txBody>
      </p:sp>
      <p:pic>
        <p:nvPicPr>
          <p:cNvPr id="99" name="Picture 7" descr=""/>
          <p:cNvPicPr/>
          <p:nvPr/>
        </p:nvPicPr>
        <p:blipFill>
          <a:blip r:embed="rId6"/>
          <a:srcRect l="30767" t="0" r="14502" b="0"/>
          <a:stretch/>
        </p:blipFill>
        <p:spPr>
          <a:xfrm rot="5400000">
            <a:off x="12617640" y="6447600"/>
            <a:ext cx="2397960" cy="4046760"/>
          </a:xfrm>
          <a:prstGeom prst="rect">
            <a:avLst/>
          </a:prstGeom>
          <a:ln>
            <a:noFill/>
          </a:ln>
        </p:spPr>
      </p:pic>
      <p:pic>
        <p:nvPicPr>
          <p:cNvPr id="100" name="Picture 5" descr=""/>
          <p:cNvPicPr/>
          <p:nvPr/>
        </p:nvPicPr>
        <p:blipFill>
          <a:blip r:embed="rId7"/>
          <a:stretch/>
        </p:blipFill>
        <p:spPr>
          <a:xfrm>
            <a:off x="12714480" y="2159280"/>
            <a:ext cx="2931480" cy="1376280"/>
          </a:xfrm>
          <a:prstGeom prst="rect">
            <a:avLst/>
          </a:prstGeom>
          <a:ln>
            <a:noFill/>
          </a:ln>
        </p:spPr>
      </p:pic>
      <p:grpSp>
        <p:nvGrpSpPr>
          <p:cNvPr id="101" name="Group 9"/>
          <p:cNvGrpSpPr/>
          <p:nvPr/>
        </p:nvGrpSpPr>
        <p:grpSpPr>
          <a:xfrm>
            <a:off x="1893240" y="2190240"/>
            <a:ext cx="3399840" cy="1359360"/>
            <a:chOff x="1893240" y="2190240"/>
            <a:chExt cx="3399840" cy="1359360"/>
          </a:xfrm>
        </p:grpSpPr>
        <p:pic>
          <p:nvPicPr>
            <p:cNvPr id="102" name="Picture 4" descr=""/>
            <p:cNvPicPr/>
            <p:nvPr/>
          </p:nvPicPr>
          <p:blipFill>
            <a:blip r:embed="rId8"/>
            <a:stretch/>
          </p:blipFill>
          <p:spPr>
            <a:xfrm>
              <a:off x="1893240" y="2190240"/>
              <a:ext cx="3399840" cy="1359360"/>
            </a:xfrm>
            <a:prstGeom prst="rect">
              <a:avLst/>
            </a:prstGeom>
            <a:ln>
              <a:noFill/>
            </a:ln>
          </p:spPr>
        </p:pic>
        <p:pic>
          <p:nvPicPr>
            <p:cNvPr id="103" name="Picture 2" descr=""/>
            <p:cNvPicPr/>
            <p:nvPr/>
          </p:nvPicPr>
          <p:blipFill>
            <a:blip r:embed="rId9"/>
            <a:stretch/>
          </p:blipFill>
          <p:spPr>
            <a:xfrm>
              <a:off x="3076920" y="2403720"/>
              <a:ext cx="2113560" cy="354240"/>
            </a:xfrm>
            <a:prstGeom prst="rect">
              <a:avLst/>
            </a:prstGeom>
            <a:ln>
              <a:noFill/>
            </a:ln>
          </p:spPr>
        </p:pic>
      </p:grpSp>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CustomShape 1"/>
          <p:cNvSpPr/>
          <p:nvPr/>
        </p:nvSpPr>
        <p:spPr>
          <a:xfrm>
            <a:off x="1292760" y="3149640"/>
            <a:ext cx="14799240" cy="145656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BACKUP</a:t>
            </a:r>
            <a:endParaRPr b="0" lang="en-GB" sz="6400" spc="-1" strike="noStrike">
              <a:latin typeface="Arial"/>
            </a:endParaRPr>
          </a:p>
        </p:txBody>
      </p:sp>
      <p:sp>
        <p:nvSpPr>
          <p:cNvPr id="214" name="CustomShape 2"/>
          <p:cNvSpPr/>
          <p:nvPr/>
        </p:nvSpPr>
        <p:spPr>
          <a:xfrm>
            <a:off x="15851160" y="9302760"/>
            <a:ext cx="239400" cy="429840"/>
          </a:xfrm>
          <a:prstGeom prst="rect">
            <a:avLst/>
          </a:prstGeom>
          <a:noFill/>
          <a:ln w="12600">
            <a:noFill/>
          </a:ln>
        </p:spPr>
        <p:style>
          <a:lnRef idx="0"/>
          <a:fillRef idx="0"/>
          <a:effectRef idx="0"/>
          <a:fontRef idx="minor"/>
        </p:style>
      </p:sp>
    </p:spTree>
  </p:cSld>
  <p:timing>
    <p:tnLst>
      <p:par>
        <p:cTn id="31" dur="indefinite" restart="never" nodeType="tmRoot">
          <p:childTnLst>
            <p:seq>
              <p:cTn id="32"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CustomShape 1"/>
          <p:cNvSpPr/>
          <p:nvPr/>
        </p:nvSpPr>
        <p:spPr>
          <a:xfrm>
            <a:off x="1270080" y="315000"/>
            <a:ext cx="14799240" cy="145656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MADMAX sensitivity projection</a:t>
            </a:r>
            <a:endParaRPr b="0" lang="en-GB" sz="6400" spc="-1" strike="noStrike">
              <a:latin typeface="Arial"/>
            </a:endParaRPr>
          </a:p>
        </p:txBody>
      </p:sp>
      <p:sp>
        <p:nvSpPr>
          <p:cNvPr id="216" name="CustomShape 2"/>
          <p:cNvSpPr/>
          <p:nvPr/>
        </p:nvSpPr>
        <p:spPr>
          <a:xfrm>
            <a:off x="1270080" y="1772640"/>
            <a:ext cx="14799240" cy="7103520"/>
          </a:xfrm>
          <a:prstGeom prst="rect">
            <a:avLst/>
          </a:prstGeom>
          <a:noFill/>
          <a:ln w="12600">
            <a:noFill/>
          </a:ln>
        </p:spPr>
        <p:style>
          <a:lnRef idx="0"/>
          <a:fillRef idx="0"/>
          <a:effectRef idx="0"/>
          <a:fontRef idx="minor"/>
        </p:style>
        <p:txBody>
          <a:bodyPr lIns="50760" rIns="50760" tIns="50760" bIns="50760"/>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Unique chance to discover axions in the theoretically favoured region </a:t>
            </a:r>
            <a:endParaRPr b="0" lang="en-GB" sz="3200" spc="-1" strike="noStrike">
              <a:latin typeface="Arial"/>
            </a:endParaRPr>
          </a:p>
        </p:txBody>
      </p:sp>
      <p:sp>
        <p:nvSpPr>
          <p:cNvPr id="217" name="CustomShape 3"/>
          <p:cNvSpPr/>
          <p:nvPr/>
        </p:nvSpPr>
        <p:spPr>
          <a:xfrm>
            <a:off x="15782040" y="9302760"/>
            <a:ext cx="377280" cy="429840"/>
          </a:xfrm>
          <a:prstGeom prst="rect">
            <a:avLst/>
          </a:prstGeom>
          <a:noFill/>
          <a:ln w="12600">
            <a:noFill/>
          </a:ln>
        </p:spPr>
        <p:style>
          <a:lnRef idx="0"/>
          <a:fillRef idx="0"/>
          <a:effectRef idx="0"/>
          <a:fontRef idx="minor"/>
        </p:style>
      </p:sp>
      <p:pic>
        <p:nvPicPr>
          <p:cNvPr id="218" name="Image" descr=""/>
          <p:cNvPicPr/>
          <p:nvPr/>
        </p:nvPicPr>
        <p:blipFill>
          <a:blip r:embed="rId1"/>
          <a:stretch/>
        </p:blipFill>
        <p:spPr>
          <a:xfrm>
            <a:off x="3450240" y="2576160"/>
            <a:ext cx="10021680" cy="6597360"/>
          </a:xfrm>
          <a:prstGeom prst="rect">
            <a:avLst/>
          </a:prstGeom>
          <a:ln w="12600">
            <a:noFill/>
          </a:ln>
        </p:spPr>
      </p:pic>
    </p:spTree>
  </p:cSld>
  <p:timing>
    <p:tnLst>
      <p:par>
        <p:cTn id="33" dur="indefinite" restart="never" nodeType="tmRoot">
          <p:childTnLst>
            <p:seq>
              <p:cTn id="34"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alpha val="85000"/>
          </a:srgbClr>
        </a:solidFill>
      </p:bgPr>
    </p:bg>
    <p:spTree>
      <p:nvGrpSpPr>
        <p:cNvPr id="1" name=""/>
        <p:cNvGrpSpPr/>
        <p:nvPr/>
      </p:nvGrpSpPr>
      <p:grpSpPr>
        <a:xfrm>
          <a:off x="0" y="0"/>
          <a:ext cx="0" cy="0"/>
          <a:chOff x="0" y="0"/>
          <a:chExt cx="0" cy="0"/>
        </a:xfrm>
      </p:grpSpPr>
      <p:pic>
        <p:nvPicPr>
          <p:cNvPr id="104" name="ilc-9yr-moll4096-1-1512401410.png" descr=""/>
          <p:cNvPicPr/>
          <p:nvPr/>
        </p:nvPicPr>
        <p:blipFill>
          <a:blip r:embed="rId1"/>
          <a:srcRect l="181" t="299" r="118" b="142"/>
          <a:stretch/>
        </p:blipFill>
        <p:spPr>
          <a:xfrm>
            <a:off x="562680" y="5040000"/>
            <a:ext cx="8364600" cy="4175640"/>
          </a:xfrm>
          <a:prstGeom prst="rect">
            <a:avLst/>
          </a:prstGeom>
          <a:ln w="12600">
            <a:noFill/>
          </a:ln>
        </p:spPr>
      </p:pic>
      <p:sp>
        <p:nvSpPr>
          <p:cNvPr id="105"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normAutofit/>
          </a:bodyPr>
          <a:p>
            <a:pPr algn="ctr">
              <a:lnSpc>
                <a:spcPct val="100000"/>
              </a:lnSpc>
            </a:pPr>
            <a:r>
              <a:rPr b="1" lang="en-GB" sz="6400" spc="-1" strike="noStrike">
                <a:solidFill>
                  <a:srgbClr val="ffffff"/>
                </a:solidFill>
                <a:latin typeface="Calibri"/>
                <a:ea typeface="Arial"/>
              </a:rPr>
              <a:t>Dark matter</a:t>
            </a:r>
            <a:endParaRPr b="0" lang="en-GB" sz="6400" spc="-1" strike="noStrike">
              <a:latin typeface="Arial"/>
            </a:endParaRPr>
          </a:p>
        </p:txBody>
      </p:sp>
      <p:sp>
        <p:nvSpPr>
          <p:cNvPr id="106" name="CustomShape 2"/>
          <p:cNvSpPr/>
          <p:nvPr/>
        </p:nvSpPr>
        <p:spPr>
          <a:xfrm>
            <a:off x="704520" y="1439280"/>
            <a:ext cx="14799240" cy="4713840"/>
          </a:xfrm>
          <a:prstGeom prst="rect">
            <a:avLst/>
          </a:prstGeom>
          <a:noFill/>
          <a:ln w="12600">
            <a:noFill/>
          </a:ln>
        </p:spPr>
        <p:style>
          <a:lnRef idx="0"/>
          <a:fillRef idx="0"/>
          <a:effectRef idx="0"/>
          <a:fontRef idx="minor"/>
        </p:style>
        <p:txBody>
          <a:bodyPr lIns="50760" rIns="50760" tIns="50760" bIns="50760">
            <a:normAutofit/>
          </a:bodyPr>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Cosmological indications hint to</a:t>
            </a:r>
            <a:endParaRPr b="0" lang="en-GB" sz="3200" spc="-1" strike="noStrike">
              <a:latin typeface="Arial"/>
            </a:endParaRPr>
          </a:p>
          <a:p>
            <a:pPr>
              <a:lnSpc>
                <a:spcPct val="100000"/>
              </a:lnSpc>
              <a:spcBef>
                <a:spcPts val="2999"/>
              </a:spcBef>
            </a:pPr>
            <a:endParaRPr b="0" lang="en-GB" sz="3200" spc="-1" strike="noStrike">
              <a:latin typeface="Arial"/>
            </a:endParaRPr>
          </a:p>
          <a:p>
            <a:pPr>
              <a:lnSpc>
                <a:spcPct val="100000"/>
              </a:lnSpc>
              <a:spcBef>
                <a:spcPts val="2999"/>
              </a:spcBef>
            </a:pPr>
            <a:br/>
            <a:r>
              <a:rPr b="0" lang="en-GB" sz="3200" spc="-1" strike="noStrike">
                <a:solidFill>
                  <a:srgbClr val="ffffff"/>
                </a:solidFill>
                <a:latin typeface="Calibri"/>
                <a:ea typeface="Calibri"/>
              </a:rPr>
              <a:t>We call it:    </a:t>
            </a:r>
            <a:r>
              <a:rPr b="1" lang="en-GB" sz="3200" spc="-1" strike="noStrike">
                <a:solidFill>
                  <a:srgbClr val="fdf3ad"/>
                </a:solidFill>
                <a:latin typeface="Calibri"/>
                <a:ea typeface="Calibri"/>
              </a:rPr>
              <a:t>Dark matter </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It makes up 26% of the Universe</a:t>
            </a:r>
            <a:endParaRPr b="0" lang="en-GB" sz="3200" spc="-1" strike="noStrike">
              <a:latin typeface="Arial"/>
            </a:endParaRPr>
          </a:p>
          <a:p>
            <a:pPr>
              <a:lnSpc>
                <a:spcPct val="100000"/>
              </a:lnSpc>
              <a:spcBef>
                <a:spcPts val="2999"/>
              </a:spcBef>
            </a:pPr>
            <a:endParaRPr b="0" lang="en-GB" sz="3200" spc="-1" strike="noStrike">
              <a:latin typeface="Arial"/>
            </a:endParaRPr>
          </a:p>
        </p:txBody>
      </p:sp>
      <p:pic>
        <p:nvPicPr>
          <p:cNvPr id="107" name="Image" descr=""/>
          <p:cNvPicPr/>
          <p:nvPr/>
        </p:nvPicPr>
        <p:blipFill>
          <a:blip r:embed="rId2"/>
          <a:stretch/>
        </p:blipFill>
        <p:spPr>
          <a:xfrm>
            <a:off x="10024920" y="1152000"/>
            <a:ext cx="6246360" cy="4068720"/>
          </a:xfrm>
          <a:prstGeom prst="rect">
            <a:avLst/>
          </a:prstGeom>
          <a:ln w="12600">
            <a:noFill/>
          </a:ln>
        </p:spPr>
      </p:pic>
      <p:sp>
        <p:nvSpPr>
          <p:cNvPr id="108" name="CustomShape 3"/>
          <p:cNvSpPr/>
          <p:nvPr/>
        </p:nvSpPr>
        <p:spPr>
          <a:xfrm>
            <a:off x="15759360" y="10778040"/>
            <a:ext cx="239400" cy="429840"/>
          </a:xfrm>
          <a:prstGeom prst="rect">
            <a:avLst/>
          </a:prstGeom>
          <a:noFill/>
          <a:ln w="12600">
            <a:noFill/>
          </a:ln>
        </p:spPr>
        <p:style>
          <a:lnRef idx="0"/>
          <a:fillRef idx="0"/>
          <a:effectRef idx="0"/>
          <a:fontRef idx="minor"/>
        </p:style>
      </p:sp>
      <p:sp>
        <p:nvSpPr>
          <p:cNvPr id="109" name="CustomShape 4"/>
          <p:cNvSpPr/>
          <p:nvPr/>
        </p:nvSpPr>
        <p:spPr>
          <a:xfrm>
            <a:off x="1270080" y="2316240"/>
            <a:ext cx="7247880" cy="1064520"/>
          </a:xfrm>
          <a:prstGeom prst="rect">
            <a:avLst/>
          </a:prstGeom>
          <a:noFill/>
          <a:ln>
            <a:solidFill>
              <a:schemeClr val="accent4">
                <a:lumMod val="40000"/>
                <a:lumOff val="60000"/>
              </a:schemeClr>
            </a:solidFill>
          </a:ln>
        </p:spPr>
        <p:style>
          <a:lnRef idx="0"/>
          <a:fillRef idx="0"/>
          <a:effectRef idx="0"/>
          <a:fontRef idx="minor"/>
        </p:style>
        <p:txBody>
          <a:bodyPr lIns="90000" rIns="90000" tIns="45000" bIns="45000"/>
          <a:p>
            <a:pPr algn="ctr">
              <a:lnSpc>
                <a:spcPct val="100000"/>
              </a:lnSpc>
            </a:pPr>
            <a:r>
              <a:rPr b="0" lang="en-GB" sz="3200" spc="-1" strike="noStrike">
                <a:solidFill>
                  <a:srgbClr val="ffffff"/>
                </a:solidFill>
                <a:latin typeface="Calibri"/>
                <a:ea typeface="Helvetica Neue"/>
              </a:rPr>
              <a:t>A form of matter with no electromagnetic interaction with normal matter </a:t>
            </a:r>
            <a:endParaRPr b="0" lang="en-GB" sz="3200" spc="-1" strike="noStrike">
              <a:latin typeface="Arial"/>
            </a:endParaRPr>
          </a:p>
        </p:txBody>
      </p:sp>
      <p:pic>
        <p:nvPicPr>
          <p:cNvPr id="110" name="Image" descr=""/>
          <p:cNvPicPr/>
          <p:nvPr/>
        </p:nvPicPr>
        <p:blipFill>
          <a:blip r:embed="rId3"/>
          <a:stretch/>
        </p:blipFill>
        <p:spPr>
          <a:xfrm>
            <a:off x="3132720" y="6049800"/>
            <a:ext cx="3453840" cy="3000960"/>
          </a:xfrm>
          <a:prstGeom prst="rect">
            <a:avLst/>
          </a:prstGeom>
          <a:ln w="12600">
            <a:noFill/>
          </a:ln>
        </p:spPr>
      </p:pic>
      <p:sp>
        <p:nvSpPr>
          <p:cNvPr id="111" name="CustomShape 5"/>
          <p:cNvSpPr/>
          <p:nvPr/>
        </p:nvSpPr>
        <p:spPr>
          <a:xfrm>
            <a:off x="10008000" y="5040000"/>
            <a:ext cx="7171200" cy="1805400"/>
          </a:xfrm>
          <a:prstGeom prst="rect">
            <a:avLst/>
          </a:prstGeom>
          <a:noFill/>
          <a:ln w="12600">
            <a:noFill/>
          </a:ln>
        </p:spPr>
        <p:style>
          <a:lnRef idx="0"/>
          <a:fillRef idx="0"/>
          <a:effectRef idx="0"/>
          <a:fontRef idx="minor"/>
        </p:style>
        <p:txBody>
          <a:bodyPr lIns="67680" rIns="67680" tIns="67680" bIns="67680">
            <a:normAutofit/>
          </a:bodyPr>
          <a:p>
            <a:pPr marL="444600" indent="-443520">
              <a:lnSpc>
                <a:spcPct val="100000"/>
              </a:lnSpc>
              <a:spcBef>
                <a:spcPts val="2500"/>
              </a:spcBef>
              <a:buClr>
                <a:srgbClr val="ffffff"/>
              </a:buClr>
              <a:buSzPct val="145000"/>
              <a:buFont typeface="Symbol"/>
              <a:buChar char=""/>
            </a:pPr>
            <a:r>
              <a:rPr b="0" lang="en-GB" sz="3200" spc="-1" strike="noStrike">
                <a:solidFill>
                  <a:srgbClr val="ffffff"/>
                </a:solidFill>
                <a:latin typeface="Calibri"/>
                <a:ea typeface="Calibri"/>
              </a:rPr>
              <a:t>But we do not know what it is </a:t>
            </a:r>
            <a:endParaRPr b="0" lang="en-GB" sz="3200" spc="-1" strike="noStrike">
              <a:latin typeface="Arial"/>
            </a:endParaRPr>
          </a:p>
          <a:p>
            <a:pPr marL="444600" indent="-443520">
              <a:lnSpc>
                <a:spcPct val="100000"/>
              </a:lnSpc>
              <a:spcBef>
                <a:spcPts val="2500"/>
              </a:spcBef>
              <a:buClr>
                <a:srgbClr val="ffffff"/>
              </a:buClr>
              <a:buSzPct val="145000"/>
              <a:buFont typeface="Symbol"/>
              <a:buChar char=""/>
            </a:pPr>
            <a:r>
              <a:rPr b="0" lang="en-GB" sz="3200" spc="-1" strike="noStrike">
                <a:solidFill>
                  <a:srgbClr val="ffffff"/>
                </a:solidFill>
                <a:latin typeface="Calibri"/>
                <a:ea typeface="Calibri"/>
              </a:rPr>
              <a:t>Among many theoretical options a favourite candidate is the </a:t>
            </a:r>
            <a:r>
              <a:rPr b="1" lang="en-GB" sz="3200" spc="-1" strike="noStrike">
                <a:solidFill>
                  <a:srgbClr val="fdf3ad"/>
                </a:solidFill>
                <a:latin typeface="Calibri"/>
                <a:ea typeface="Calibri"/>
              </a:rPr>
              <a:t>Axion</a:t>
            </a:r>
            <a:endParaRPr b="0" lang="en-GB" sz="3200" spc="-1" strike="noStrike">
              <a:latin typeface="Arial"/>
            </a:endParaRPr>
          </a:p>
          <a:p>
            <a:pPr>
              <a:lnSpc>
                <a:spcPct val="100000"/>
              </a:lnSpc>
              <a:spcBef>
                <a:spcPts val="2500"/>
              </a:spcBef>
            </a:pPr>
            <a:endParaRPr b="0" lang="en-GB" sz="3200" spc="-1" strike="noStrike">
              <a:latin typeface="Arial"/>
            </a:endParaRPr>
          </a:p>
        </p:txBody>
      </p:sp>
      <p:sp>
        <p:nvSpPr>
          <p:cNvPr id="112" name="CustomShape 6"/>
          <p:cNvSpPr/>
          <p:nvPr/>
        </p:nvSpPr>
        <p:spPr>
          <a:xfrm>
            <a:off x="10013760" y="6937560"/>
            <a:ext cx="6905520" cy="1917720"/>
          </a:xfrm>
          <a:prstGeom prst="rect">
            <a:avLst/>
          </a:prstGeom>
          <a:solidFill>
            <a:schemeClr val="accent4">
              <a:lumMod val="20000"/>
              <a:lumOff val="80000"/>
            </a:schemeClr>
          </a:solidFill>
          <a:ln>
            <a:solidFill>
              <a:schemeClr val="accent4">
                <a:lumMod val="40000"/>
                <a:lumOff val="60000"/>
              </a:schemeClr>
            </a:solidFill>
          </a:ln>
        </p:spPr>
        <p:style>
          <a:lnRef idx="0"/>
          <a:fillRef idx="0"/>
          <a:effectRef idx="0"/>
          <a:fontRef idx="minor"/>
        </p:style>
        <p:txBody>
          <a:bodyPr lIns="90000" rIns="90000" tIns="45000" bIns="45000"/>
          <a:p>
            <a:pPr marL="380880" indent="-379800">
              <a:lnSpc>
                <a:spcPct val="100000"/>
              </a:lnSpc>
              <a:buClr>
                <a:srgbClr val="000000"/>
              </a:buClr>
              <a:buFont typeface="Arial"/>
              <a:buChar char="•"/>
            </a:pPr>
            <a:r>
              <a:rPr b="0" lang="en-GB" sz="2400" spc="-1" strike="noStrike">
                <a:solidFill>
                  <a:srgbClr val="000000"/>
                </a:solidFill>
                <a:latin typeface="Helvetica Neue"/>
                <a:ea typeface="Helvetica Neue"/>
              </a:rPr>
              <a:t>Very light particle (m</a:t>
            </a:r>
            <a:r>
              <a:rPr b="0" lang="en-GB" sz="2400" spc="-1" strike="noStrike" baseline="-5000">
                <a:solidFill>
                  <a:srgbClr val="000000"/>
                </a:solidFill>
                <a:latin typeface="Helvetica Neue"/>
                <a:ea typeface="Helvetica Neue"/>
              </a:rPr>
              <a:t>a</a:t>
            </a:r>
            <a:r>
              <a:rPr b="0" lang="en-GB" sz="2400" spc="-1" strike="noStrike">
                <a:solidFill>
                  <a:srgbClr val="000000"/>
                </a:solidFill>
                <a:latin typeface="Helvetica Neue"/>
                <a:ea typeface="Helvetica Neue"/>
              </a:rPr>
              <a:t> ∼ 10-100 μeV/c) or</a:t>
            </a:r>
            <a:br/>
            <a:r>
              <a:rPr b="0" lang="en-GB" sz="2400" spc="-1" strike="noStrike">
                <a:solidFill>
                  <a:srgbClr val="000000"/>
                </a:solidFill>
                <a:latin typeface="Helvetica Neue"/>
                <a:ea typeface="Helvetica Neue"/>
              </a:rPr>
              <a:t>high frequency wave (</a:t>
            </a:r>
            <a:r>
              <a:rPr b="0" lang="en-GB" sz="2400" spc="-1" strike="noStrike">
                <a:solidFill>
                  <a:srgbClr val="ff0000"/>
                </a:solidFill>
                <a:latin typeface="Helvetica Neue"/>
                <a:ea typeface="Helvetica Neue"/>
              </a:rPr>
              <a:t>ν</a:t>
            </a:r>
            <a:r>
              <a:rPr b="0" lang="en-GB" sz="2400" spc="-1" strike="noStrike" baseline="-5000">
                <a:solidFill>
                  <a:srgbClr val="ff0000"/>
                </a:solidFill>
                <a:latin typeface="Helvetica Neue"/>
                <a:ea typeface="Helvetica Neue"/>
              </a:rPr>
              <a:t>a</a:t>
            </a:r>
            <a:r>
              <a:rPr b="0" lang="en-GB" sz="2400" spc="-1" strike="noStrike">
                <a:solidFill>
                  <a:srgbClr val="ff0000"/>
                </a:solidFill>
                <a:latin typeface="Helvetica Neue"/>
                <a:ea typeface="Helvetica Neue"/>
              </a:rPr>
              <a:t> ∼ 10-100 GHz</a:t>
            </a:r>
            <a:r>
              <a:rPr b="0" lang="en-GB" sz="2400" spc="-1" strike="noStrike">
                <a:solidFill>
                  <a:srgbClr val="000000"/>
                </a:solidFill>
                <a:latin typeface="Helvetica Neue"/>
                <a:ea typeface="Helvetica Neue"/>
              </a:rPr>
              <a:t>)</a:t>
            </a:r>
            <a:endParaRPr b="0" lang="en-GB" sz="2400" spc="-1" strike="noStrike">
              <a:latin typeface="Arial"/>
            </a:endParaRPr>
          </a:p>
          <a:p>
            <a:pPr marL="380880" indent="-379800">
              <a:lnSpc>
                <a:spcPct val="100000"/>
              </a:lnSpc>
              <a:buClr>
                <a:srgbClr val="000000"/>
              </a:buClr>
              <a:buFont typeface="Arial"/>
              <a:buChar char="•"/>
            </a:pPr>
            <a:r>
              <a:rPr b="0" lang="en-GB" sz="2400" spc="-1" strike="noStrike">
                <a:solidFill>
                  <a:srgbClr val="000000"/>
                </a:solidFill>
                <a:latin typeface="Helvetica Neue"/>
                <a:ea typeface="Helvetica Neue"/>
              </a:rPr>
              <a:t> </a:t>
            </a:r>
            <a:endParaRPr b="0" lang="en-GB" sz="2400" spc="-1" strike="noStrike">
              <a:latin typeface="Arial"/>
            </a:endParaRPr>
          </a:p>
          <a:p>
            <a:pPr marL="380880" indent="-379800">
              <a:lnSpc>
                <a:spcPct val="100000"/>
              </a:lnSpc>
              <a:buClr>
                <a:srgbClr val="000000"/>
              </a:buClr>
              <a:buFont typeface="Arial"/>
              <a:buChar char="•"/>
            </a:pPr>
            <a:r>
              <a:rPr b="0" lang="en-GB" sz="2400" spc="-1" strike="noStrike">
                <a:solidFill>
                  <a:srgbClr val="000000"/>
                </a:solidFill>
                <a:latin typeface="Helvetica Neue"/>
                <a:ea typeface="Helvetica Neue"/>
              </a:rPr>
              <a:t>Behaviour as a collision-less fluid </a:t>
            </a:r>
            <a:br/>
            <a:r>
              <a:rPr b="0" lang="en-GB" sz="2400" spc="-1" strike="noStrike">
                <a:solidFill>
                  <a:srgbClr val="000000"/>
                </a:solidFill>
                <a:latin typeface="Helvetica Neue"/>
                <a:ea typeface="Helvetica Neue"/>
              </a:rPr>
              <a:t>at cosmological length scales</a:t>
            </a:r>
            <a:endParaRPr b="0" lang="en-GB" sz="2400" spc="-1" strike="noStrike">
              <a:latin typeface="Arial"/>
            </a:endParaRPr>
          </a:p>
        </p:txBody>
      </p:sp>
    </p:spTree>
  </p:cSld>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CustomShape 1"/>
          <p:cNvSpPr/>
          <p:nvPr/>
        </p:nvSpPr>
        <p:spPr>
          <a:xfrm>
            <a:off x="6969960" y="2742120"/>
            <a:ext cx="8466840" cy="4874760"/>
          </a:xfrm>
          <a:prstGeom prst="rect">
            <a:avLst/>
          </a:prstGeom>
          <a:solidFill>
            <a:srgbClr val="ffffff"/>
          </a:solidFill>
          <a:ln w="12600">
            <a:noFill/>
          </a:ln>
        </p:spPr>
        <p:style>
          <a:lnRef idx="0"/>
          <a:fillRef idx="0"/>
          <a:effectRef idx="0"/>
          <a:fontRef idx="minor"/>
        </p:style>
      </p:sp>
      <p:pic>
        <p:nvPicPr>
          <p:cNvPr id="114" name="Image" descr=""/>
          <p:cNvPicPr/>
          <p:nvPr/>
        </p:nvPicPr>
        <p:blipFill>
          <a:blip r:embed="rId1"/>
          <a:stretch/>
        </p:blipFill>
        <p:spPr>
          <a:xfrm>
            <a:off x="6974640" y="2764440"/>
            <a:ext cx="8457120" cy="4278600"/>
          </a:xfrm>
          <a:prstGeom prst="rect">
            <a:avLst/>
          </a:prstGeom>
          <a:ln w="12600">
            <a:noFill/>
          </a:ln>
        </p:spPr>
      </p:pic>
      <p:pic>
        <p:nvPicPr>
          <p:cNvPr id="115" name="Image" descr=""/>
          <p:cNvPicPr/>
          <p:nvPr/>
        </p:nvPicPr>
        <p:blipFill>
          <a:blip r:embed="rId2"/>
          <a:srcRect l="0" t="0" r="297" b="1950"/>
          <a:stretch/>
        </p:blipFill>
        <p:spPr>
          <a:xfrm>
            <a:off x="7179840" y="3555720"/>
            <a:ext cx="8253360" cy="4039200"/>
          </a:xfrm>
          <a:prstGeom prst="rect">
            <a:avLst/>
          </a:prstGeom>
          <a:ln w="12600">
            <a:noFill/>
          </a:ln>
        </p:spPr>
      </p:pic>
      <p:pic>
        <p:nvPicPr>
          <p:cNvPr id="116" name="Image" descr=""/>
          <p:cNvPicPr/>
          <p:nvPr/>
        </p:nvPicPr>
        <p:blipFill>
          <a:blip r:embed="rId3"/>
          <a:stretch/>
        </p:blipFill>
        <p:spPr>
          <a:xfrm>
            <a:off x="7025760" y="3586320"/>
            <a:ext cx="8361360" cy="4039200"/>
          </a:xfrm>
          <a:prstGeom prst="rect">
            <a:avLst/>
          </a:prstGeom>
          <a:ln w="12600">
            <a:noFill/>
          </a:ln>
        </p:spPr>
      </p:pic>
      <p:pic>
        <p:nvPicPr>
          <p:cNvPr id="117" name="Image" descr=""/>
          <p:cNvPicPr/>
          <p:nvPr/>
        </p:nvPicPr>
        <p:blipFill>
          <a:blip r:embed="rId4"/>
          <a:stretch/>
        </p:blipFill>
        <p:spPr>
          <a:xfrm>
            <a:off x="6974640" y="2756160"/>
            <a:ext cx="8313120" cy="4847040"/>
          </a:xfrm>
          <a:prstGeom prst="rect">
            <a:avLst/>
          </a:prstGeom>
          <a:ln w="12600">
            <a:noFill/>
          </a:ln>
        </p:spPr>
      </p:pic>
      <p:sp>
        <p:nvSpPr>
          <p:cNvPr id="118" name="CustomShape 2"/>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Axion detection </a:t>
            </a:r>
            <a:endParaRPr b="0" lang="en-GB" sz="6400" spc="-1" strike="noStrike">
              <a:latin typeface="Arial"/>
            </a:endParaRPr>
          </a:p>
        </p:txBody>
      </p:sp>
      <p:sp>
        <p:nvSpPr>
          <p:cNvPr id="119" name="CustomShape 3"/>
          <p:cNvSpPr/>
          <p:nvPr/>
        </p:nvSpPr>
        <p:spPr>
          <a:xfrm>
            <a:off x="15851160" y="9302760"/>
            <a:ext cx="239400" cy="429840"/>
          </a:xfrm>
          <a:prstGeom prst="rect">
            <a:avLst/>
          </a:prstGeom>
          <a:noFill/>
          <a:ln w="12600">
            <a:noFill/>
          </a:ln>
        </p:spPr>
        <p:style>
          <a:lnRef idx="0"/>
          <a:fillRef idx="0"/>
          <a:effectRef idx="0"/>
          <a:fontRef idx="minor"/>
        </p:style>
      </p:sp>
      <p:grpSp>
        <p:nvGrpSpPr>
          <p:cNvPr id="120" name="Group 4"/>
          <p:cNvGrpSpPr/>
          <p:nvPr/>
        </p:nvGrpSpPr>
        <p:grpSpPr>
          <a:xfrm>
            <a:off x="1963080" y="2756160"/>
            <a:ext cx="4050000" cy="2100240"/>
            <a:chOff x="1963080" y="2756160"/>
            <a:chExt cx="4050000" cy="2100240"/>
          </a:xfrm>
        </p:grpSpPr>
        <p:pic>
          <p:nvPicPr>
            <p:cNvPr id="121" name="Image" descr=""/>
            <p:cNvPicPr/>
            <p:nvPr/>
          </p:nvPicPr>
          <p:blipFill>
            <a:blip r:embed="rId5"/>
            <a:stretch/>
          </p:blipFill>
          <p:spPr>
            <a:xfrm>
              <a:off x="1963080" y="2756160"/>
              <a:ext cx="4050000" cy="1963800"/>
            </a:xfrm>
            <a:prstGeom prst="rect">
              <a:avLst/>
            </a:prstGeom>
            <a:ln w="12600">
              <a:noFill/>
            </a:ln>
          </p:spPr>
        </p:pic>
        <p:sp>
          <p:nvSpPr>
            <p:cNvPr id="122" name="CustomShape 5"/>
            <p:cNvSpPr/>
            <p:nvPr/>
          </p:nvSpPr>
          <p:spPr>
            <a:xfrm>
              <a:off x="4301640" y="3950640"/>
              <a:ext cx="484920" cy="90576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5070" spc="-1" strike="noStrike">
                  <a:solidFill>
                    <a:srgbClr val="ee230c"/>
                  </a:solidFill>
                  <a:latin typeface="Calibri"/>
                  <a:ea typeface="Calibri"/>
                </a:rPr>
                <a:t>B</a:t>
              </a:r>
              <a:endParaRPr b="0" lang="en-GB" sz="5070" spc="-1" strike="noStrike">
                <a:latin typeface="Arial"/>
              </a:endParaRPr>
            </a:p>
          </p:txBody>
        </p:sp>
        <p:pic>
          <p:nvPicPr>
            <p:cNvPr id="123" name="Image" descr=""/>
            <p:cNvPicPr/>
            <p:nvPr/>
          </p:nvPicPr>
          <p:blipFill>
            <a:blip r:embed="rId6"/>
            <a:stretch/>
          </p:blipFill>
          <p:spPr>
            <a:xfrm>
              <a:off x="2070720" y="2847960"/>
              <a:ext cx="409320" cy="416160"/>
            </a:xfrm>
            <a:prstGeom prst="rect">
              <a:avLst/>
            </a:prstGeom>
            <a:ln w="12600">
              <a:noFill/>
            </a:ln>
          </p:spPr>
        </p:pic>
        <p:pic>
          <p:nvPicPr>
            <p:cNvPr id="124" name="Image" descr=""/>
            <p:cNvPicPr/>
            <p:nvPr/>
          </p:nvPicPr>
          <p:blipFill>
            <a:blip r:embed="rId7"/>
            <a:stretch/>
          </p:blipFill>
          <p:spPr>
            <a:xfrm>
              <a:off x="5547600" y="2833920"/>
              <a:ext cx="440280" cy="443880"/>
            </a:xfrm>
            <a:prstGeom prst="rect">
              <a:avLst/>
            </a:prstGeom>
            <a:ln w="12600">
              <a:noFill/>
            </a:ln>
          </p:spPr>
        </p:pic>
      </p:grpSp>
      <p:sp>
        <p:nvSpPr>
          <p:cNvPr id="125" name="CustomShape 6"/>
          <p:cNvSpPr/>
          <p:nvPr/>
        </p:nvSpPr>
        <p:spPr>
          <a:xfrm>
            <a:off x="1270080" y="1443240"/>
            <a:ext cx="14799240" cy="1796760"/>
          </a:xfrm>
          <a:prstGeom prst="rect">
            <a:avLst/>
          </a:prstGeom>
          <a:noFill/>
          <a:ln w="12600">
            <a:noFill/>
          </a:ln>
        </p:spPr>
        <p:style>
          <a:lnRef idx="0"/>
          <a:fillRef idx="0"/>
          <a:effectRef idx="0"/>
          <a:fontRef idx="minor"/>
        </p:style>
        <p:txBody>
          <a:bodyPr lIns="50760" rIns="50760" tIns="50760" bIns="50760"/>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If the Axion exists, it can be converted to a photon in a strong </a:t>
            </a:r>
            <a:r>
              <a:rPr b="1" lang="en-GB" sz="3200" spc="-1" strike="noStrike">
                <a:solidFill>
                  <a:srgbClr val="ff0000"/>
                </a:solidFill>
                <a:latin typeface="Calibri"/>
                <a:ea typeface="Calibri"/>
              </a:rPr>
              <a:t>B</a:t>
            </a:r>
            <a:r>
              <a:rPr b="0" lang="en-GB" sz="3200" spc="-1" strike="noStrike">
                <a:solidFill>
                  <a:srgbClr val="ffffff"/>
                </a:solidFill>
                <a:latin typeface="Calibri"/>
                <a:ea typeface="Calibri"/>
              </a:rPr>
              <a:t>-field: </a:t>
            </a:r>
            <a:br/>
            <a:r>
              <a:rPr b="0" lang="en-GB" sz="3200" spc="-1" strike="noStrike">
                <a:solidFill>
                  <a:srgbClr val="ff0000"/>
                </a:solidFill>
                <a:latin typeface="Calibri"/>
                <a:ea typeface="Calibri"/>
              </a:rPr>
              <a:t>In an external B-field the axion sources an oscillating E-field</a:t>
            </a:r>
            <a:endParaRPr b="0" lang="en-GB" sz="3200" spc="-1" strike="noStrike">
              <a:latin typeface="Arial"/>
            </a:endParaRPr>
          </a:p>
        </p:txBody>
      </p:sp>
      <p:sp>
        <p:nvSpPr>
          <p:cNvPr id="126" name="CustomShape 7"/>
          <p:cNvSpPr/>
          <p:nvPr/>
        </p:nvSpPr>
        <p:spPr>
          <a:xfrm>
            <a:off x="1270080" y="7596000"/>
            <a:ext cx="14799240" cy="1575360"/>
          </a:xfrm>
          <a:prstGeom prst="rect">
            <a:avLst/>
          </a:prstGeom>
          <a:noFill/>
          <a:ln w="12600">
            <a:noFill/>
          </a:ln>
        </p:spPr>
        <p:style>
          <a:lnRef idx="0"/>
          <a:fillRef idx="0"/>
          <a:effectRef idx="0"/>
          <a:fontRef idx="minor"/>
        </p:style>
        <p:txBody>
          <a:bodyPr lIns="67680" rIns="67680" tIns="67680" bIns="67680">
            <a:normAutofit/>
          </a:bodyPr>
          <a:p>
            <a:pPr marL="444600" indent="-443520">
              <a:lnSpc>
                <a:spcPct val="100000"/>
              </a:lnSpc>
              <a:spcBef>
                <a:spcPts val="4201"/>
              </a:spcBef>
              <a:buClr>
                <a:srgbClr val="ffffff"/>
              </a:buClr>
              <a:buSzPct val="145000"/>
              <a:buFont typeface="Symbol"/>
              <a:buChar char=""/>
            </a:pPr>
            <a:r>
              <a:rPr b="0" lang="en-GB" sz="3200" spc="-1" strike="noStrike">
                <a:solidFill>
                  <a:srgbClr val="ffffff"/>
                </a:solidFill>
                <a:latin typeface="Calibri"/>
                <a:ea typeface="Calibri"/>
              </a:rPr>
              <a:t>At surfaces with transition of ϵ: Discontinuity of E-field </a:t>
            </a:r>
            <a:endParaRPr b="0" lang="en-GB" sz="3200" spc="-1" strike="noStrike">
              <a:latin typeface="Arial"/>
            </a:endParaRPr>
          </a:p>
          <a:p>
            <a:pPr marL="444600" indent="-443520">
              <a:lnSpc>
                <a:spcPct val="100000"/>
              </a:lnSpc>
              <a:spcBef>
                <a:spcPts val="2001"/>
              </a:spcBef>
              <a:buClr>
                <a:srgbClr val="ffffff"/>
              </a:buClr>
              <a:buSzPct val="145000"/>
              <a:buFont typeface="Symbol"/>
              <a:buChar char=""/>
            </a:pPr>
            <a:r>
              <a:rPr b="0" lang="en-GB" sz="3200" spc="-1" strike="noStrike">
                <a:solidFill>
                  <a:srgbClr val="ffffff"/>
                </a:solidFill>
                <a:latin typeface="Calibri"/>
                <a:ea typeface="Calibri"/>
              </a:rPr>
              <a:t>Emission of photons          </a:t>
            </a:r>
            <a:endParaRPr b="0" lang="en-GB" sz="3200" spc="-1" strike="noStrike">
              <a:latin typeface="Arial"/>
            </a:endParaRPr>
          </a:p>
        </p:txBody>
      </p:sp>
      <p:sp>
        <p:nvSpPr>
          <p:cNvPr id="127" name="CustomShape 8"/>
          <p:cNvSpPr/>
          <p:nvPr/>
        </p:nvSpPr>
        <p:spPr>
          <a:xfrm>
            <a:off x="1270080" y="1232280"/>
            <a:ext cx="135720" cy="710280"/>
          </a:xfrm>
          <a:prstGeom prst="rect">
            <a:avLst/>
          </a:prstGeom>
          <a:noFill/>
          <a:ln w="12600">
            <a:noFill/>
          </a:ln>
        </p:spPr>
        <p:style>
          <a:lnRef idx="0"/>
          <a:fillRef idx="0"/>
          <a:effectRef idx="0"/>
          <a:fontRef idx="minor"/>
        </p:style>
      </p:sp>
      <p:pic>
        <p:nvPicPr>
          <p:cNvPr id="128" name="Image" descr=""/>
          <p:cNvPicPr/>
          <p:nvPr/>
        </p:nvPicPr>
        <p:blipFill>
          <a:blip r:embed="rId8"/>
          <a:stretch/>
        </p:blipFill>
        <p:spPr>
          <a:xfrm>
            <a:off x="2160000" y="5086080"/>
            <a:ext cx="3470400" cy="1082520"/>
          </a:xfrm>
          <a:prstGeom prst="rect">
            <a:avLst/>
          </a:prstGeom>
          <a:ln w="12600">
            <a:noFill/>
          </a:ln>
        </p:spPr>
      </p:pic>
      <p:sp>
        <p:nvSpPr>
          <p:cNvPr id="129" name="CustomShape 9"/>
          <p:cNvSpPr/>
          <p:nvPr/>
        </p:nvSpPr>
        <p:spPr>
          <a:xfrm rot="5400000">
            <a:off x="13772160" y="4502880"/>
            <a:ext cx="4931280" cy="1354680"/>
          </a:xfrm>
          <a:prstGeom prst="rect">
            <a:avLst/>
          </a:prstGeom>
          <a:noFill/>
          <a:ln w="12600">
            <a:noFill/>
          </a:ln>
        </p:spPr>
        <p:style>
          <a:lnRef idx="0"/>
          <a:fillRef idx="0"/>
          <a:effectRef idx="0"/>
          <a:fontRef idx="minor"/>
        </p:style>
        <p:txBody>
          <a:bodyPr lIns="67680" rIns="67680" tIns="67680" bIns="67680" anchor="ctr"/>
          <a:p>
            <a:pPr>
              <a:lnSpc>
                <a:spcPct val="100000"/>
              </a:lnSpc>
            </a:pPr>
            <a:endParaRPr b="0" lang="en-GB" sz="1800" spc="-1" strike="noStrike">
              <a:latin typeface="Arial"/>
            </a:endParaRPr>
          </a:p>
          <a:p>
            <a:pPr>
              <a:lnSpc>
                <a:spcPct val="100000"/>
              </a:lnSpc>
            </a:pPr>
            <a:r>
              <a:rPr b="1" lang="en-GB" sz="2000" spc="-1" strike="noStrike">
                <a:solidFill>
                  <a:srgbClr val="ffffff"/>
                </a:solidFill>
                <a:latin typeface="Calibri"/>
                <a:ea typeface="Calibri"/>
              </a:rPr>
              <a:t>D. Horns, J. Jaeckel, A. Lindner, A. Lobanov, J. Redondo and A. Ringwald JCAP 1304 (2013) 016 [arXiv:1212.2970]. </a:t>
            </a:r>
            <a:endParaRPr b="0" lang="en-GB" sz="2000" spc="-1" strike="noStrike">
              <a:latin typeface="Arial"/>
            </a:endParaRPr>
          </a:p>
        </p:txBody>
      </p:sp>
      <p:sp>
        <p:nvSpPr>
          <p:cNvPr id="130" name="CustomShape 10"/>
          <p:cNvSpPr/>
          <p:nvPr/>
        </p:nvSpPr>
        <p:spPr>
          <a:xfrm>
            <a:off x="14034960" y="2827440"/>
            <a:ext cx="509040" cy="688680"/>
          </a:xfrm>
          <a:prstGeom prst="rect">
            <a:avLst/>
          </a:prstGeom>
          <a:solidFill>
            <a:schemeClr val="bg1"/>
          </a:solidFill>
          <a:ln w="12600">
            <a:noFill/>
          </a:ln>
        </p:spPr>
        <p:style>
          <a:lnRef idx="0"/>
          <a:fillRef idx="0"/>
          <a:effectRef idx="0"/>
          <a:fontRef idx="minor"/>
        </p:style>
        <p:txBody>
          <a:bodyPr wrap="none" lIns="67680" rIns="67680" tIns="67680" bIns="67680" anchor="ctr"/>
          <a:p>
            <a:pPr algn="ctr">
              <a:lnSpc>
                <a:spcPct val="100000"/>
              </a:lnSpc>
            </a:pPr>
            <a:r>
              <a:rPr b="1" lang="en-GB" sz="3200" spc="-1" strike="noStrike">
                <a:solidFill>
                  <a:srgbClr val="ee230c"/>
                </a:solidFill>
                <a:latin typeface="Calibri"/>
                <a:ea typeface="Calibri"/>
              </a:rPr>
              <a:t>B</a:t>
            </a:r>
            <a:r>
              <a:rPr b="1" lang="en-GB" sz="3200" spc="-1" strike="noStrike" baseline="-25000">
                <a:solidFill>
                  <a:srgbClr val="ee230c"/>
                </a:solidFill>
                <a:latin typeface="Calibri"/>
                <a:ea typeface="Calibri"/>
              </a:rPr>
              <a:t> </a:t>
            </a:r>
            <a:r>
              <a:rPr b="1" lang="en-GB" sz="3200" spc="-1" strike="noStrike">
                <a:solidFill>
                  <a:srgbClr val="ee230c"/>
                </a:solidFill>
                <a:latin typeface="Calibri"/>
                <a:ea typeface="Calibri"/>
              </a:rPr>
              <a:t> </a:t>
            </a:r>
            <a:endParaRPr b="0" lang="en-GB" sz="3200" spc="-1" strike="noStrike">
              <a:latin typeface="Arial"/>
            </a:endParaRPr>
          </a:p>
        </p:txBody>
      </p:sp>
      <p:sp>
        <p:nvSpPr>
          <p:cNvPr id="131" name="CustomShape 11"/>
          <p:cNvSpPr/>
          <p:nvPr/>
        </p:nvSpPr>
        <p:spPr>
          <a:xfrm>
            <a:off x="7546680" y="8225280"/>
            <a:ext cx="7452360" cy="1064520"/>
          </a:xfrm>
          <a:prstGeom prst="rect">
            <a:avLst/>
          </a:prstGeom>
          <a:noFill/>
          <a:ln>
            <a:solidFill>
              <a:schemeClr val="accent4">
                <a:lumMod val="20000"/>
                <a:lumOff val="80000"/>
              </a:schemeClr>
            </a:solidFill>
          </a:ln>
        </p:spPr>
        <p:style>
          <a:lnRef idx="0"/>
          <a:fillRef idx="0"/>
          <a:effectRef idx="0"/>
          <a:fontRef idx="minor"/>
        </p:style>
        <p:txBody>
          <a:bodyPr lIns="90000" rIns="90000" tIns="45000" bIns="45000"/>
          <a:p>
            <a:pPr algn="ctr">
              <a:lnSpc>
                <a:spcPct val="100000"/>
              </a:lnSpc>
            </a:pPr>
            <a:r>
              <a:rPr b="1" lang="en-GB" sz="3200" spc="-1" strike="noStrike">
                <a:solidFill>
                  <a:srgbClr val="ff0000"/>
                </a:solidFill>
                <a:latin typeface="Calibri"/>
                <a:ea typeface="Helvetica Neue"/>
              </a:rPr>
              <a:t>The Axion detector is designed to measure </a:t>
            </a:r>
            <a:endParaRPr b="0" lang="en-GB" sz="3200" spc="-1" strike="noStrike">
              <a:latin typeface="Arial"/>
            </a:endParaRPr>
          </a:p>
          <a:p>
            <a:pPr algn="ctr">
              <a:lnSpc>
                <a:spcPct val="100000"/>
              </a:lnSpc>
            </a:pPr>
            <a:r>
              <a:rPr b="1" lang="en-GB" sz="3200" spc="-1" strike="noStrike">
                <a:solidFill>
                  <a:srgbClr val="ff0000"/>
                </a:solidFill>
                <a:latin typeface="Calibri"/>
                <a:ea typeface="Helvetica Neue"/>
              </a:rPr>
              <a:t>the photon power emitted</a:t>
            </a:r>
            <a:endParaRPr b="0" lang="en-GB" sz="3200" spc="-1" strike="noStrike">
              <a:latin typeface="Arial"/>
            </a:endParaRPr>
          </a:p>
        </p:txBody>
      </p:sp>
    </p:spTree>
  </p:cSld>
  <p:timing>
    <p:tnLst>
      <p:par>
        <p:cTn id="5" dur="indefinite" restart="never" nodeType="tmRoot">
          <p:childTnLst>
            <p:seq>
              <p:cTn id="6" dur="indefinite" nodeType="mainSeq">
                <p:childTnLst>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1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fill="hold" presetClass="entr" presetID="1">
                                  <p:stCondLst>
                                    <p:cond delay="0"/>
                                  </p:stCondLst>
                                  <p:childTnLst>
                                    <p:set>
                                      <p:cBhvr>
                                        <p:cTn id="14" dur="1" fill="hold">
                                          <p:stCondLst>
                                            <p:cond delay="0"/>
                                          </p:stCondLst>
                                        </p:cTn>
                                        <p:tgtEl>
                                          <p:spTgt spid="1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           – </a:t>
            </a:r>
            <a:r>
              <a:rPr b="1" lang="en-GB" sz="6400" spc="-1" strike="noStrike">
                <a:solidFill>
                  <a:srgbClr val="ffffff"/>
                </a:solidFill>
                <a:latin typeface="Calibri"/>
                <a:ea typeface="Calibri"/>
              </a:rPr>
              <a:t>Axion detection experiment</a:t>
            </a:r>
            <a:endParaRPr b="0" lang="en-GB" sz="6400" spc="-1" strike="noStrike">
              <a:latin typeface="Arial"/>
            </a:endParaRPr>
          </a:p>
        </p:txBody>
      </p:sp>
      <p:sp>
        <p:nvSpPr>
          <p:cNvPr id="133" name="CustomShape 2"/>
          <p:cNvSpPr/>
          <p:nvPr/>
        </p:nvSpPr>
        <p:spPr>
          <a:xfrm>
            <a:off x="1182600" y="1710000"/>
            <a:ext cx="6062040" cy="8022240"/>
          </a:xfrm>
          <a:prstGeom prst="rect">
            <a:avLst/>
          </a:prstGeom>
          <a:noFill/>
          <a:ln w="12600">
            <a:noFill/>
          </a:ln>
        </p:spPr>
        <p:style>
          <a:lnRef idx="0"/>
          <a:fillRef idx="0"/>
          <a:effectRef idx="0"/>
          <a:fontRef idx="minor"/>
        </p:style>
        <p:txBody>
          <a:bodyPr lIns="50760" rIns="50760" tIns="50760" bIns="50760">
            <a:normAutofit/>
          </a:bodyPr>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Complex system with many aspects to optimize</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Use COMSOL to simulate axion generated EM wave</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Investigate 3D effects of: </a:t>
            </a:r>
            <a:br/>
            <a:r>
              <a:rPr b="0" lang="en-GB" sz="3200" spc="-1" strike="noStrike">
                <a:solidFill>
                  <a:srgbClr val="ffffff"/>
                </a:solidFill>
                <a:latin typeface="Calibri"/>
                <a:ea typeface="Calibri"/>
              </a:rPr>
              <a:t>- dielectric materials</a:t>
            </a:r>
            <a:br/>
            <a:r>
              <a:rPr b="0" lang="en-GB" sz="3200" spc="-1" strike="noStrike">
                <a:solidFill>
                  <a:srgbClr val="ffffff"/>
                </a:solidFill>
                <a:latin typeface="Calibri"/>
                <a:ea typeface="Calibri"/>
              </a:rPr>
              <a:t>- mixing modes</a:t>
            </a:r>
            <a:br/>
            <a:r>
              <a:rPr b="0" lang="en-GB" sz="3200" spc="-1" strike="noStrike">
                <a:solidFill>
                  <a:srgbClr val="ffffff"/>
                </a:solidFill>
                <a:latin typeface="Calibri"/>
                <a:ea typeface="Calibri"/>
              </a:rPr>
              <a:t>- near field effects</a:t>
            </a:r>
            <a:br/>
            <a:r>
              <a:rPr b="0" lang="en-GB" sz="3200" spc="-1" strike="noStrike">
                <a:solidFill>
                  <a:srgbClr val="ffffff"/>
                </a:solidFill>
                <a:latin typeface="Calibri"/>
                <a:ea typeface="Calibri"/>
              </a:rPr>
              <a:t>- “wave guide” cryostat  </a:t>
            </a:r>
            <a:br/>
            <a:r>
              <a:rPr b="0" lang="en-GB" sz="3200" spc="-1" strike="noStrike">
                <a:solidFill>
                  <a:srgbClr val="ffffff"/>
                </a:solidFill>
                <a:latin typeface="Calibri"/>
                <a:ea typeface="Calibri"/>
              </a:rPr>
              <a:t>- antenna coupling</a:t>
            </a:r>
            <a:br/>
            <a:r>
              <a:rPr b="0" lang="en-GB" sz="3200" spc="-1" strike="noStrike">
                <a:solidFill>
                  <a:srgbClr val="ffffff"/>
                </a:solidFill>
                <a:latin typeface="Calibri"/>
                <a:ea typeface="Calibri"/>
              </a:rPr>
              <a:t>- … </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Very computationally demanding task</a:t>
            </a:r>
            <a:endParaRPr b="0" lang="en-GB" sz="3200" spc="-1" strike="noStrike">
              <a:latin typeface="Arial"/>
            </a:endParaRPr>
          </a:p>
          <a:p>
            <a:pPr>
              <a:lnSpc>
                <a:spcPct val="100000"/>
              </a:lnSpc>
              <a:spcBef>
                <a:spcPts val="2999"/>
              </a:spcBef>
            </a:pPr>
            <a:endParaRPr b="0" lang="en-GB" sz="3200" spc="-1" strike="noStrike">
              <a:latin typeface="Arial"/>
            </a:endParaRPr>
          </a:p>
        </p:txBody>
      </p:sp>
      <p:sp>
        <p:nvSpPr>
          <p:cNvPr id="134" name="CustomShape 3"/>
          <p:cNvSpPr/>
          <p:nvPr/>
        </p:nvSpPr>
        <p:spPr>
          <a:xfrm>
            <a:off x="15851160" y="9302760"/>
            <a:ext cx="239400" cy="429840"/>
          </a:xfrm>
          <a:prstGeom prst="rect">
            <a:avLst/>
          </a:prstGeom>
          <a:noFill/>
          <a:ln w="12600">
            <a:noFill/>
          </a:ln>
        </p:spPr>
        <p:style>
          <a:lnRef idx="0"/>
          <a:fillRef idx="0"/>
          <a:effectRef idx="0"/>
          <a:fontRef idx="minor"/>
        </p:style>
      </p:sp>
      <p:pic>
        <p:nvPicPr>
          <p:cNvPr id="135" name="Picture 4" descr=""/>
          <p:cNvPicPr/>
          <p:nvPr/>
        </p:nvPicPr>
        <p:blipFill>
          <a:blip r:embed="rId1"/>
          <a:stretch/>
        </p:blipFill>
        <p:spPr>
          <a:xfrm>
            <a:off x="1724760" y="158760"/>
            <a:ext cx="2731320" cy="1282320"/>
          </a:xfrm>
          <a:prstGeom prst="rect">
            <a:avLst/>
          </a:prstGeom>
          <a:ln>
            <a:noFill/>
          </a:ln>
        </p:spPr>
      </p:pic>
      <p:pic>
        <p:nvPicPr>
          <p:cNvPr id="136" name="Picture 5" descr=""/>
          <p:cNvPicPr/>
          <p:nvPr/>
        </p:nvPicPr>
        <p:blipFill>
          <a:blip r:embed="rId2"/>
          <a:stretch/>
        </p:blipFill>
        <p:spPr>
          <a:xfrm>
            <a:off x="7778160" y="1662120"/>
            <a:ext cx="8658000" cy="4257360"/>
          </a:xfrm>
          <a:prstGeom prst="rect">
            <a:avLst/>
          </a:prstGeom>
          <a:ln>
            <a:noFill/>
          </a:ln>
        </p:spPr>
      </p:pic>
      <p:grpSp>
        <p:nvGrpSpPr>
          <p:cNvPr id="137" name="Group 4"/>
          <p:cNvGrpSpPr/>
          <p:nvPr/>
        </p:nvGrpSpPr>
        <p:grpSpPr>
          <a:xfrm>
            <a:off x="9474120" y="6123240"/>
            <a:ext cx="5268600" cy="2975760"/>
            <a:chOff x="9474120" y="6123240"/>
            <a:chExt cx="5268600" cy="2975760"/>
          </a:xfrm>
        </p:grpSpPr>
        <p:pic>
          <p:nvPicPr>
            <p:cNvPr id="138" name="Picture 7" descr=""/>
            <p:cNvPicPr/>
            <p:nvPr/>
          </p:nvPicPr>
          <p:blipFill>
            <a:blip r:embed="rId3"/>
            <a:srcRect l="30767" t="0" r="14502" b="0"/>
            <a:stretch/>
          </p:blipFill>
          <p:spPr>
            <a:xfrm rot="5400000">
              <a:off x="10620360" y="4976640"/>
              <a:ext cx="2975760" cy="5268600"/>
            </a:xfrm>
            <a:prstGeom prst="rect">
              <a:avLst/>
            </a:prstGeom>
            <a:ln>
              <a:noFill/>
            </a:ln>
          </p:spPr>
        </p:pic>
        <p:sp>
          <p:nvSpPr>
            <p:cNvPr id="139" name="CustomShape 5"/>
            <p:cNvSpPr/>
            <p:nvPr/>
          </p:nvSpPr>
          <p:spPr>
            <a:xfrm>
              <a:off x="9664920" y="8576640"/>
              <a:ext cx="2185560" cy="45900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140" spc="-1" strike="noStrike">
                  <a:solidFill>
                    <a:srgbClr val="000000"/>
                  </a:solidFill>
                  <a:latin typeface="Helvetica Neue"/>
                  <a:ea typeface="Helvetica Neue"/>
                </a:rPr>
                <a:t>Dielectric discs</a:t>
              </a:r>
              <a:endParaRPr b="0" lang="en-GB" sz="2140" spc="-1" strike="noStrike">
                <a:latin typeface="Arial"/>
              </a:endParaRPr>
            </a:p>
          </p:txBody>
        </p:sp>
        <p:sp>
          <p:nvSpPr>
            <p:cNvPr id="140" name="CustomShape 6"/>
            <p:cNvSpPr/>
            <p:nvPr/>
          </p:nvSpPr>
          <p:spPr>
            <a:xfrm>
              <a:off x="11732040" y="8576640"/>
              <a:ext cx="1309320" cy="45900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140" spc="-1" strike="noStrike">
                  <a:solidFill>
                    <a:srgbClr val="000000"/>
                  </a:solidFill>
                  <a:latin typeface="Helvetica Neue"/>
                  <a:ea typeface="Helvetica Neue"/>
                </a:rPr>
                <a:t>Receiver</a:t>
              </a:r>
              <a:endParaRPr b="0" lang="en-GB" sz="2140" spc="-1" strike="noStrike">
                <a:latin typeface="Arial"/>
              </a:endParaRPr>
            </a:p>
          </p:txBody>
        </p:sp>
        <p:sp>
          <p:nvSpPr>
            <p:cNvPr id="141" name="CustomShape 7"/>
            <p:cNvSpPr/>
            <p:nvPr/>
          </p:nvSpPr>
          <p:spPr>
            <a:xfrm>
              <a:off x="9775080" y="6227280"/>
              <a:ext cx="3694320" cy="45900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140" spc="-1" strike="noStrike">
                  <a:solidFill>
                    <a:srgbClr val="000000"/>
                  </a:solidFill>
                  <a:latin typeface="Helvetica Neue"/>
                  <a:ea typeface="Helvetica Neue"/>
                </a:rPr>
                <a:t>COMSOL simplified design</a:t>
              </a:r>
              <a:endParaRPr b="0" lang="en-GB" sz="2140" spc="-1" strike="noStrike">
                <a:latin typeface="Arial"/>
              </a:endParaRPr>
            </a:p>
          </p:txBody>
        </p:sp>
      </p:grpSp>
    </p:spTree>
  </p:cSld>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CustomShape 1"/>
          <p:cNvSpPr/>
          <p:nvPr/>
        </p:nvSpPr>
        <p:spPr>
          <a:xfrm>
            <a:off x="1044360" y="1497960"/>
            <a:ext cx="8123040" cy="8145000"/>
          </a:xfrm>
          <a:prstGeom prst="rect">
            <a:avLst/>
          </a:prstGeom>
          <a:noFill/>
          <a:ln w="12600">
            <a:noFill/>
          </a:ln>
        </p:spPr>
        <p:style>
          <a:lnRef idx="0"/>
          <a:fillRef idx="0"/>
          <a:effectRef idx="0"/>
          <a:fontRef idx="minor"/>
        </p:style>
        <p:txBody>
          <a:bodyPr lIns="50760" rIns="50760" tIns="50760" bIns="50760"/>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Theoretical implementation as modification of Maxwell's equations</a:t>
            </a:r>
            <a:endParaRPr b="0" lang="en-GB" sz="3200" spc="-1" strike="noStrike">
              <a:latin typeface="Arial"/>
            </a:endParaRPr>
          </a:p>
          <a:p>
            <a:pPr>
              <a:lnSpc>
                <a:spcPct val="100000"/>
              </a:lnSpc>
              <a:spcBef>
                <a:spcPts val="2999"/>
              </a:spcBef>
            </a:pPr>
            <a:endParaRPr b="0" lang="en-GB" sz="3200" spc="-1" strike="noStrike">
              <a:latin typeface="Arial"/>
            </a:endParaRPr>
          </a:p>
          <a:p>
            <a:pPr>
              <a:lnSpc>
                <a:spcPct val="100000"/>
              </a:lnSpc>
              <a:spcBef>
                <a:spcPts val="2999"/>
              </a:spcBef>
            </a:pPr>
            <a:endParaRPr b="0" lang="en-GB" sz="3200" spc="-1" strike="noStrike">
              <a:latin typeface="Arial"/>
            </a:endParaRPr>
          </a:p>
          <a:p>
            <a:pPr>
              <a:lnSpc>
                <a:spcPct val="100000"/>
              </a:lnSpc>
              <a:spcBef>
                <a:spcPts val="2999"/>
              </a:spcBef>
            </a:pPr>
            <a:endParaRPr b="0" lang="en-GB" sz="3200" spc="-1" strike="noStrike">
              <a:latin typeface="Arial"/>
            </a:endParaRPr>
          </a:p>
          <a:p>
            <a:pPr>
              <a:lnSpc>
                <a:spcPct val="100000"/>
              </a:lnSpc>
              <a:spcBef>
                <a:spcPts val="2999"/>
              </a:spcBef>
            </a:pP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COMSOL implementation in frequency domain  </a:t>
            </a:r>
            <a:endParaRPr b="0" lang="en-GB" sz="3200" spc="-1" strike="noStrike">
              <a:latin typeface="Arial"/>
            </a:endParaRPr>
          </a:p>
        </p:txBody>
      </p:sp>
      <p:sp>
        <p:nvSpPr>
          <p:cNvPr id="143" name="CustomShape 2"/>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Axion implementation in COMSOL</a:t>
            </a:r>
            <a:endParaRPr b="0" lang="en-GB" sz="6400" spc="-1" strike="noStrike">
              <a:latin typeface="Arial"/>
            </a:endParaRPr>
          </a:p>
        </p:txBody>
      </p:sp>
      <p:sp>
        <p:nvSpPr>
          <p:cNvPr id="144" name="CustomShape 3"/>
          <p:cNvSpPr/>
          <p:nvPr/>
        </p:nvSpPr>
        <p:spPr>
          <a:xfrm>
            <a:off x="15851160" y="9302760"/>
            <a:ext cx="239400" cy="429840"/>
          </a:xfrm>
          <a:prstGeom prst="rect">
            <a:avLst/>
          </a:prstGeom>
          <a:noFill/>
          <a:ln w="12600">
            <a:noFill/>
          </a:ln>
        </p:spPr>
        <p:style>
          <a:lnRef idx="0"/>
          <a:fillRef idx="0"/>
          <a:effectRef idx="0"/>
          <a:fontRef idx="minor"/>
        </p:style>
      </p:sp>
      <p:pic>
        <p:nvPicPr>
          <p:cNvPr id="145" name="Picture 4" descr=""/>
          <p:cNvPicPr/>
          <p:nvPr/>
        </p:nvPicPr>
        <p:blipFill>
          <a:blip r:embed="rId1"/>
          <a:stretch/>
        </p:blipFill>
        <p:spPr>
          <a:xfrm>
            <a:off x="1701360" y="2584440"/>
            <a:ext cx="5459760" cy="3027960"/>
          </a:xfrm>
          <a:prstGeom prst="rect">
            <a:avLst/>
          </a:prstGeom>
          <a:ln>
            <a:noFill/>
          </a:ln>
        </p:spPr>
      </p:pic>
      <p:sp>
        <p:nvSpPr>
          <p:cNvPr id="146" name="CustomShape 4"/>
          <p:cNvSpPr/>
          <p:nvPr/>
        </p:nvSpPr>
        <p:spPr>
          <a:xfrm>
            <a:off x="1592280" y="7229520"/>
            <a:ext cx="4127040" cy="460800"/>
          </a:xfrm>
          <a:prstGeom prst="rect">
            <a:avLst/>
          </a:prstGeom>
          <a:noFill/>
          <a:ln>
            <a:noFill/>
          </a:ln>
        </p:spPr>
        <p:style>
          <a:lnRef idx="0"/>
          <a:fillRef idx="0"/>
          <a:effectRef idx="0"/>
          <a:fontRef idx="minor"/>
        </p:style>
        <p:txBody>
          <a:bodyPr lIns="119880" rIns="119880" tIns="60120" bIns="60120"/>
          <a:p>
            <a:pPr>
              <a:lnSpc>
                <a:spcPct val="100000"/>
              </a:lnSpc>
            </a:pPr>
            <a:r>
              <a:rPr b="0" lang="en-GB" sz="2400" spc="-1" strike="noStrike">
                <a:solidFill>
                  <a:srgbClr val="ffffff"/>
                </a:solidFill>
                <a:latin typeface="Arial"/>
                <a:ea typeface="Helvetica Neue"/>
              </a:rPr>
              <a:t>Axion induced field: </a:t>
            </a:r>
            <a:endParaRPr b="0" lang="en-GB" sz="2400" spc="-1" strike="noStrike">
              <a:latin typeface="Arial"/>
            </a:endParaRPr>
          </a:p>
        </p:txBody>
      </p:sp>
      <p:pic>
        <p:nvPicPr>
          <p:cNvPr id="147" name="Picture 7" descr=""/>
          <p:cNvPicPr/>
          <p:nvPr/>
        </p:nvPicPr>
        <p:blipFill>
          <a:blip r:embed="rId2"/>
          <a:stretch/>
        </p:blipFill>
        <p:spPr>
          <a:xfrm>
            <a:off x="5156640" y="7200000"/>
            <a:ext cx="3123000" cy="544680"/>
          </a:xfrm>
          <a:prstGeom prst="rect">
            <a:avLst/>
          </a:prstGeom>
          <a:ln>
            <a:noFill/>
          </a:ln>
        </p:spPr>
      </p:pic>
      <p:pic>
        <p:nvPicPr>
          <p:cNvPr id="148" name="Picture 8" descr=""/>
          <p:cNvPicPr/>
          <p:nvPr/>
        </p:nvPicPr>
        <p:blipFill>
          <a:blip r:embed="rId3"/>
          <a:stretch/>
        </p:blipFill>
        <p:spPr>
          <a:xfrm>
            <a:off x="9248760" y="1380600"/>
            <a:ext cx="6751440" cy="5677200"/>
          </a:xfrm>
          <a:prstGeom prst="rect">
            <a:avLst/>
          </a:prstGeom>
          <a:ln>
            <a:solidFill>
              <a:srgbClr val="1048f0"/>
            </a:solidFill>
          </a:ln>
        </p:spPr>
      </p:pic>
      <p:sp>
        <p:nvSpPr>
          <p:cNvPr id="149" name="Line 5"/>
          <p:cNvSpPr/>
          <p:nvPr/>
        </p:nvSpPr>
        <p:spPr>
          <a:xfrm>
            <a:off x="8208000" y="7488000"/>
            <a:ext cx="3702240" cy="1169640"/>
          </a:xfrm>
          <a:prstGeom prst="line">
            <a:avLst/>
          </a:prstGeom>
          <a:ln w="28440">
            <a:solidFill>
              <a:srgbClr val="1048f0"/>
            </a:solidFill>
            <a:round/>
            <a:tailEnd len="med" type="triangle" w="med"/>
          </a:ln>
        </p:spPr>
        <p:style>
          <a:lnRef idx="0"/>
          <a:fillRef idx="0"/>
          <a:effectRef idx="0"/>
          <a:fontRef idx="minor"/>
        </p:style>
      </p:sp>
      <p:pic>
        <p:nvPicPr>
          <p:cNvPr id="150" name="Picture 11" descr=""/>
          <p:cNvPicPr/>
          <p:nvPr/>
        </p:nvPicPr>
        <p:blipFill>
          <a:blip r:embed="rId4"/>
          <a:stretch/>
        </p:blipFill>
        <p:spPr>
          <a:xfrm>
            <a:off x="5613840" y="7920000"/>
            <a:ext cx="2233800" cy="430560"/>
          </a:xfrm>
          <a:prstGeom prst="rect">
            <a:avLst/>
          </a:prstGeom>
          <a:ln>
            <a:noFill/>
          </a:ln>
        </p:spPr>
      </p:pic>
      <p:sp>
        <p:nvSpPr>
          <p:cNvPr id="151" name="CustomShape 6"/>
          <p:cNvSpPr/>
          <p:nvPr/>
        </p:nvSpPr>
        <p:spPr>
          <a:xfrm>
            <a:off x="3656520" y="9677160"/>
            <a:ext cx="6314400" cy="1257120"/>
          </a:xfrm>
          <a:prstGeom prst="rect">
            <a:avLst/>
          </a:prstGeom>
          <a:noFill/>
          <a:ln>
            <a:noFill/>
          </a:ln>
        </p:spPr>
        <p:style>
          <a:lnRef idx="0"/>
          <a:fillRef idx="0"/>
          <a:effectRef idx="0"/>
          <a:fontRef idx="minor"/>
        </p:style>
        <p:txBody>
          <a:bodyPr lIns="119880" rIns="119880" tIns="60120" bIns="60120"/>
          <a:p>
            <a:pPr>
              <a:lnSpc>
                <a:spcPct val="100000"/>
              </a:lnSpc>
            </a:pPr>
            <a:r>
              <a:rPr b="0" lang="en-GB" sz="1600" spc="-1" strike="noStrike">
                <a:solidFill>
                  <a:srgbClr val="ffffff"/>
                </a:solidFill>
                <a:latin typeface="Arial"/>
                <a:ea typeface="Helvetica Neue"/>
              </a:rPr>
              <a:t>A First Look on 3D Effects in Open Axion Haloscopes</a:t>
            </a:r>
            <a:endParaRPr b="0" lang="en-GB" sz="1600" spc="-1" strike="noStrike">
              <a:latin typeface="Arial"/>
            </a:endParaRPr>
          </a:p>
          <a:p>
            <a:pPr>
              <a:lnSpc>
                <a:spcPct val="100000"/>
              </a:lnSpc>
            </a:pPr>
            <a:r>
              <a:rPr b="0" lang="en-GB" sz="1600" spc="-1" strike="noStrike">
                <a:solidFill>
                  <a:srgbClr val="ffffff"/>
                </a:solidFill>
                <a:latin typeface="Arial"/>
                <a:ea typeface="Helvetica Neue"/>
              </a:rPr>
              <a:t>Stefan Knirck, Jan Schütte-Engel, Alexander J. Millar, Javier Redondo, Olaf Reimann, Andreas Ringwald, Frank D. Steffen</a:t>
            </a:r>
            <a:endParaRPr b="0" lang="en-GB" sz="1600" spc="-1" strike="noStrike">
              <a:latin typeface="Arial"/>
            </a:endParaRPr>
          </a:p>
          <a:p>
            <a:pPr>
              <a:lnSpc>
                <a:spcPct val="100000"/>
              </a:lnSpc>
            </a:pPr>
            <a:r>
              <a:rPr b="0" lang="en-GB" sz="1600" spc="-1" strike="noStrike" u="sng">
                <a:solidFill>
                  <a:srgbClr val="0000ff"/>
                </a:solidFill>
                <a:uFillTx/>
                <a:latin typeface="Arial"/>
                <a:ea typeface="Helvetica Neue"/>
                <a:hlinkClick r:id="rId5"/>
              </a:rPr>
              <a:t>https://iopscience.iop.org/article/10.1088/1475-7516/2019/08/026</a:t>
            </a:r>
            <a:endParaRPr b="0" lang="en-GB" sz="1600" spc="-1" strike="noStrike">
              <a:latin typeface="Arial"/>
            </a:endParaRPr>
          </a:p>
          <a:p>
            <a:pPr>
              <a:lnSpc>
                <a:spcPct val="100000"/>
              </a:lnSpc>
            </a:pPr>
            <a:endParaRPr b="0" lang="en-GB" sz="1600" spc="-1" strike="noStrike">
              <a:latin typeface="Arial"/>
            </a:endParaRPr>
          </a:p>
        </p:txBody>
      </p:sp>
      <p:sp>
        <p:nvSpPr>
          <p:cNvPr id="152" name="CustomShape 7"/>
          <p:cNvSpPr/>
          <p:nvPr/>
        </p:nvSpPr>
        <p:spPr>
          <a:xfrm>
            <a:off x="1764000" y="3530880"/>
            <a:ext cx="2382120" cy="50112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400" spc="-1" strike="noStrike">
                <a:solidFill>
                  <a:srgbClr val="1048f0"/>
                </a:solidFill>
                <a:latin typeface="Helvetica Neue"/>
                <a:ea typeface="Helvetica Neue"/>
              </a:rPr>
              <a:t>a = Axion field</a:t>
            </a:r>
            <a:endParaRPr b="0" lang="en-GB" sz="2400" spc="-1" strike="noStrike">
              <a:latin typeface="Arial"/>
            </a:endParaRPr>
          </a:p>
        </p:txBody>
      </p:sp>
      <p:pic>
        <p:nvPicPr>
          <p:cNvPr id="153" name="Picture 9" descr=""/>
          <p:cNvPicPr/>
          <p:nvPr/>
        </p:nvPicPr>
        <p:blipFill>
          <a:blip r:embed="rId6"/>
          <a:stretch/>
        </p:blipFill>
        <p:spPr>
          <a:xfrm>
            <a:off x="11680920" y="6804720"/>
            <a:ext cx="5055120" cy="2871360"/>
          </a:xfrm>
          <a:prstGeom prst="rect">
            <a:avLst/>
          </a:prstGeom>
          <a:ln>
            <a:solidFill>
              <a:srgbClr val="1048f0"/>
            </a:solidFill>
          </a:ln>
        </p:spPr>
      </p:pic>
    </p:spTree>
  </p:cSld>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Reduce 3D problem to 2D  </a:t>
            </a:r>
            <a:endParaRPr b="0" lang="en-GB" sz="6400" spc="-1" strike="noStrike">
              <a:latin typeface="Arial"/>
            </a:endParaRPr>
          </a:p>
        </p:txBody>
      </p:sp>
      <p:sp>
        <p:nvSpPr>
          <p:cNvPr id="155" name="CustomShape 2"/>
          <p:cNvSpPr/>
          <p:nvPr/>
        </p:nvSpPr>
        <p:spPr>
          <a:xfrm>
            <a:off x="15829920" y="9322920"/>
            <a:ext cx="239400" cy="429840"/>
          </a:xfrm>
          <a:prstGeom prst="rect">
            <a:avLst/>
          </a:prstGeom>
          <a:noFill/>
          <a:ln w="12600">
            <a:noFill/>
          </a:ln>
        </p:spPr>
        <p:style>
          <a:lnRef idx="0"/>
          <a:fillRef idx="0"/>
          <a:effectRef idx="0"/>
          <a:fontRef idx="minor"/>
        </p:style>
      </p:sp>
      <p:pic>
        <p:nvPicPr>
          <p:cNvPr id="156" name="Picture 143" descr=""/>
          <p:cNvPicPr/>
          <p:nvPr/>
        </p:nvPicPr>
        <p:blipFill>
          <a:blip r:embed="rId1"/>
          <a:srcRect l="15868" t="1748" r="2534" b="3047"/>
          <a:stretch/>
        </p:blipFill>
        <p:spPr>
          <a:xfrm>
            <a:off x="999360" y="4429080"/>
            <a:ext cx="3967200" cy="3441960"/>
          </a:xfrm>
          <a:prstGeom prst="rect">
            <a:avLst/>
          </a:prstGeom>
          <a:ln>
            <a:noFill/>
          </a:ln>
        </p:spPr>
      </p:pic>
      <p:pic>
        <p:nvPicPr>
          <p:cNvPr id="157" name="Picture 144" descr=""/>
          <p:cNvPicPr/>
          <p:nvPr/>
        </p:nvPicPr>
        <p:blipFill>
          <a:blip r:embed="rId2"/>
          <a:stretch/>
        </p:blipFill>
        <p:spPr>
          <a:xfrm>
            <a:off x="394920" y="1160640"/>
            <a:ext cx="4442400" cy="3506040"/>
          </a:xfrm>
          <a:prstGeom prst="rect">
            <a:avLst/>
          </a:prstGeom>
          <a:ln>
            <a:noFill/>
          </a:ln>
        </p:spPr>
      </p:pic>
      <p:pic>
        <p:nvPicPr>
          <p:cNvPr id="158" name="Picture 97" descr=""/>
          <p:cNvPicPr/>
          <p:nvPr/>
        </p:nvPicPr>
        <p:blipFill>
          <a:blip r:embed="rId3"/>
          <a:srcRect l="0" t="8620" r="5669" b="686"/>
          <a:stretch/>
        </p:blipFill>
        <p:spPr>
          <a:xfrm>
            <a:off x="4285800" y="1381320"/>
            <a:ext cx="2962440" cy="2706480"/>
          </a:xfrm>
          <a:prstGeom prst="rect">
            <a:avLst/>
          </a:prstGeom>
          <a:ln>
            <a:noFill/>
          </a:ln>
        </p:spPr>
      </p:pic>
      <p:sp>
        <p:nvSpPr>
          <p:cNvPr id="159" name="CustomShape 3"/>
          <p:cNvSpPr/>
          <p:nvPr/>
        </p:nvSpPr>
        <p:spPr>
          <a:xfrm>
            <a:off x="769320" y="7811280"/>
            <a:ext cx="13287240" cy="3108600"/>
          </a:xfrm>
          <a:prstGeom prst="rect">
            <a:avLst/>
          </a:prstGeom>
          <a:noFill/>
          <a:ln>
            <a:noFill/>
          </a:ln>
        </p:spPr>
        <p:style>
          <a:lnRef idx="0"/>
          <a:fillRef idx="0"/>
          <a:effectRef idx="0"/>
          <a:fontRef idx="minor"/>
        </p:style>
        <p:txBody>
          <a:bodyPr lIns="119880" rIns="119880" tIns="60120" bIns="60120"/>
          <a:p>
            <a:pPr marL="380880" indent="-379800">
              <a:lnSpc>
                <a:spcPct val="100000"/>
              </a:lnSpc>
              <a:buClr>
                <a:srgbClr val="ffffff"/>
              </a:buClr>
              <a:buFont typeface="Arial"/>
              <a:buChar char="•"/>
            </a:pPr>
            <a:r>
              <a:rPr b="0" lang="en-GB" sz="3200" spc="-1" strike="noStrike">
                <a:solidFill>
                  <a:srgbClr val="ffffff"/>
                </a:solidFill>
                <a:latin typeface="Calibri"/>
                <a:ea typeface="DejaVu Sans"/>
              </a:rPr>
              <a:t>5 dielectric disks (⌀ 20 cm, d=15 cm, ε=24, tanδ=5</a:t>
            </a:r>
            <a:r>
              <a:rPr b="0" lang="en-GB" sz="3200" spc="-1" strike="noStrike" baseline="30000">
                <a:solidFill>
                  <a:srgbClr val="ffffff"/>
                </a:solidFill>
                <a:latin typeface="Calibri"/>
                <a:ea typeface="DejaVu Sans"/>
              </a:rPr>
              <a:t>x</a:t>
            </a:r>
            <a:r>
              <a:rPr b="0" lang="en-GB" sz="3200" spc="-1" strike="noStrike">
                <a:solidFill>
                  <a:srgbClr val="ffffff"/>
                </a:solidFill>
                <a:latin typeface="Calibri"/>
                <a:ea typeface="DejaVu Sans"/>
              </a:rPr>
              <a:t>10</a:t>
            </a:r>
            <a:r>
              <a:rPr b="0" lang="en-GB" sz="3200" spc="-1" strike="noStrike" baseline="30000">
                <a:solidFill>
                  <a:srgbClr val="ffffff"/>
                </a:solidFill>
                <a:latin typeface="Calibri"/>
                <a:ea typeface="DejaVu Sans"/>
              </a:rPr>
              <a:t>-5</a:t>
            </a:r>
            <a:r>
              <a:rPr b="0" lang="en-GB" sz="3200" spc="-1" strike="noStrike">
                <a:solidFill>
                  <a:srgbClr val="ffffff"/>
                </a:solidFill>
                <a:latin typeface="Calibri"/>
                <a:ea typeface="DejaVu Sans"/>
              </a:rPr>
              <a:t>)</a:t>
            </a:r>
            <a:endParaRPr b="0" lang="en-GB" sz="3200" spc="-1" strike="noStrike">
              <a:latin typeface="Arial"/>
            </a:endParaRPr>
          </a:p>
          <a:p>
            <a:pPr marL="380880" indent="-379800">
              <a:lnSpc>
                <a:spcPct val="100000"/>
              </a:lnSpc>
              <a:buClr>
                <a:srgbClr val="ffffff"/>
              </a:buClr>
              <a:buFont typeface="Arial"/>
              <a:buChar char="•"/>
            </a:pPr>
            <a:r>
              <a:rPr b="0" lang="en-GB" sz="3200" spc="-1" strike="noStrike">
                <a:solidFill>
                  <a:srgbClr val="ffffff"/>
                </a:solidFill>
                <a:latin typeface="Calibri"/>
                <a:ea typeface="DejaVu Sans"/>
              </a:rPr>
              <a:t>Mesh size = λ/10 (</a:t>
            </a:r>
            <a:r>
              <a:rPr b="0" lang="en-GB" sz="3200" spc="-1" strike="noStrike">
                <a:solidFill>
                  <a:srgbClr val="ffffff"/>
                </a:solidFill>
                <a:latin typeface="Calibri"/>
                <a:ea typeface="Helvetica Neue Medium"/>
              </a:rPr>
              <a:t>ν</a:t>
            </a:r>
            <a:r>
              <a:rPr b="0" lang="en-GB" sz="3200" spc="-1" strike="noStrike" baseline="-5000">
                <a:solidFill>
                  <a:srgbClr val="ffffff"/>
                </a:solidFill>
                <a:latin typeface="Calibri"/>
                <a:ea typeface="Helvetica Neue Medium"/>
              </a:rPr>
              <a:t>a</a:t>
            </a:r>
            <a:r>
              <a:rPr b="0" lang="en-GB" sz="3200" spc="-1" strike="noStrike">
                <a:solidFill>
                  <a:srgbClr val="ffffff"/>
                </a:solidFill>
                <a:latin typeface="Calibri"/>
                <a:ea typeface="Helvetica Neue Medium"/>
              </a:rPr>
              <a:t> ∼ 10-100 GHz </a:t>
            </a:r>
            <a:r>
              <a:rPr b="0" lang="en-GB" sz="3200" spc="-1" strike="noStrike">
                <a:solidFill>
                  <a:srgbClr val="ffffff"/>
                </a:solidFill>
                <a:latin typeface="Wingdings"/>
                <a:ea typeface="Helvetica Neue Medium"/>
              </a:rPr>
              <a:t></a:t>
            </a:r>
            <a:r>
              <a:rPr b="0" lang="en-GB" sz="3200" spc="-1" strike="noStrike">
                <a:solidFill>
                  <a:srgbClr val="ffffff"/>
                </a:solidFill>
                <a:latin typeface="Calibri"/>
                <a:ea typeface="DejaVu Sans"/>
              </a:rPr>
              <a:t> λ </a:t>
            </a:r>
            <a:r>
              <a:rPr b="0" lang="en-GB" sz="3200" spc="-1" strike="noStrike">
                <a:solidFill>
                  <a:srgbClr val="ffffff"/>
                </a:solidFill>
                <a:latin typeface="Calibri"/>
                <a:ea typeface="Helvetica Neue Medium"/>
              </a:rPr>
              <a:t>∼</a:t>
            </a:r>
            <a:r>
              <a:rPr b="0" lang="en-GB" sz="3200" spc="-1" strike="noStrike">
                <a:solidFill>
                  <a:srgbClr val="ffffff"/>
                </a:solidFill>
                <a:latin typeface="Calibri"/>
                <a:ea typeface="DejaVu Sans"/>
              </a:rPr>
              <a:t> 1-30 mm</a:t>
            </a:r>
            <a:r>
              <a:rPr b="0" lang="en-GB" sz="3200" spc="-1" strike="noStrike">
                <a:solidFill>
                  <a:srgbClr val="ffffff"/>
                </a:solidFill>
                <a:latin typeface="Calibri"/>
                <a:ea typeface="Helvetica Neue Medium"/>
              </a:rPr>
              <a:t> )</a:t>
            </a:r>
            <a:endParaRPr b="0" lang="en-GB" sz="3200" spc="-1" strike="noStrike">
              <a:latin typeface="Arial"/>
            </a:endParaRPr>
          </a:p>
          <a:p>
            <a:pPr marL="380880" indent="-379800">
              <a:lnSpc>
                <a:spcPct val="100000"/>
              </a:lnSpc>
              <a:buClr>
                <a:srgbClr val="ff0000"/>
              </a:buClr>
              <a:buFont typeface="Arial"/>
              <a:buChar char="•"/>
            </a:pPr>
            <a:r>
              <a:rPr b="0" lang="en-GB" sz="3200" spc="-1" strike="noStrike">
                <a:solidFill>
                  <a:srgbClr val="ff0000"/>
                </a:solidFill>
                <a:latin typeface="Calibri"/>
                <a:ea typeface="DejaVu Sans"/>
              </a:rPr>
              <a:t>3D problem is computational demanding &gt; 10 GHz</a:t>
            </a:r>
            <a:endParaRPr b="0" lang="en-GB" sz="3200" spc="-1" strike="noStrike">
              <a:latin typeface="Arial"/>
            </a:endParaRPr>
          </a:p>
          <a:p>
            <a:pPr>
              <a:lnSpc>
                <a:spcPct val="100000"/>
              </a:lnSpc>
            </a:pPr>
            <a:r>
              <a:rPr b="0" lang="en-GB" sz="3200" spc="-1" strike="noStrike">
                <a:solidFill>
                  <a:srgbClr val="ffffff"/>
                </a:solidFill>
                <a:latin typeface="Calibri"/>
                <a:ea typeface="DejaVu Sans"/>
              </a:rPr>
              <a:t> </a:t>
            </a:r>
            <a:endParaRPr b="0" lang="en-GB" sz="3200" spc="-1" strike="noStrike">
              <a:latin typeface="Arial"/>
            </a:endParaRPr>
          </a:p>
        </p:txBody>
      </p:sp>
      <p:pic>
        <p:nvPicPr>
          <p:cNvPr id="160" name="Picture 153" descr=""/>
          <p:cNvPicPr/>
          <p:nvPr/>
        </p:nvPicPr>
        <p:blipFill>
          <a:blip r:embed="rId4"/>
          <a:stretch/>
        </p:blipFill>
        <p:spPr>
          <a:xfrm>
            <a:off x="5171040" y="4420440"/>
            <a:ext cx="4890960" cy="3460680"/>
          </a:xfrm>
          <a:prstGeom prst="rect">
            <a:avLst/>
          </a:prstGeom>
          <a:ln w="28440">
            <a:solidFill>
              <a:srgbClr val="1048f0"/>
            </a:solidFill>
            <a:round/>
          </a:ln>
        </p:spPr>
      </p:pic>
      <p:sp>
        <p:nvSpPr>
          <p:cNvPr id="161" name="Line 4"/>
          <p:cNvSpPr/>
          <p:nvPr/>
        </p:nvSpPr>
        <p:spPr>
          <a:xfrm>
            <a:off x="5155560" y="3133080"/>
            <a:ext cx="360" cy="1287000"/>
          </a:xfrm>
          <a:prstGeom prst="line">
            <a:avLst/>
          </a:prstGeom>
          <a:ln w="25560">
            <a:solidFill>
              <a:srgbClr val="1048f0"/>
            </a:solidFill>
            <a:miter/>
          </a:ln>
        </p:spPr>
        <p:style>
          <a:lnRef idx="0"/>
          <a:fillRef idx="0"/>
          <a:effectRef idx="0"/>
          <a:fontRef idx="minor"/>
        </p:style>
      </p:sp>
      <p:sp>
        <p:nvSpPr>
          <p:cNvPr id="162" name="Line 5"/>
          <p:cNvSpPr/>
          <p:nvPr/>
        </p:nvSpPr>
        <p:spPr>
          <a:xfrm>
            <a:off x="5539680" y="3133080"/>
            <a:ext cx="4523040" cy="1287000"/>
          </a:xfrm>
          <a:prstGeom prst="line">
            <a:avLst/>
          </a:prstGeom>
          <a:ln w="25560">
            <a:solidFill>
              <a:srgbClr val="1048f0"/>
            </a:solidFill>
            <a:miter/>
          </a:ln>
        </p:spPr>
        <p:style>
          <a:lnRef idx="0"/>
          <a:fillRef idx="0"/>
          <a:effectRef idx="0"/>
          <a:fontRef idx="minor"/>
        </p:style>
      </p:sp>
      <p:sp>
        <p:nvSpPr>
          <p:cNvPr id="163" name="CustomShape 6"/>
          <p:cNvSpPr/>
          <p:nvPr/>
        </p:nvSpPr>
        <p:spPr>
          <a:xfrm>
            <a:off x="7417080" y="5396400"/>
            <a:ext cx="2552760" cy="360"/>
          </a:xfrm>
          <a:custGeom>
            <a:avLst/>
            <a:gdLst/>
            <a:ahLst/>
            <a:rect l="l" t="t" r="r" b="b"/>
            <a:pathLst>
              <a:path w="21600" h="21600">
                <a:moveTo>
                  <a:pt x="0" y="0"/>
                </a:moveTo>
                <a:lnTo>
                  <a:pt x="21600" y="21600"/>
                </a:lnTo>
              </a:path>
            </a:pathLst>
          </a:custGeom>
          <a:noFill/>
          <a:ln w="31680">
            <a:solidFill>
              <a:srgbClr val="3f6ec2"/>
            </a:solidFill>
            <a:round/>
            <a:headEnd len="med" type="triangle" w="med"/>
            <a:tailEnd len="med" type="triangle" w="med"/>
          </a:ln>
        </p:spPr>
        <p:style>
          <a:lnRef idx="0"/>
          <a:fillRef idx="0"/>
          <a:effectRef idx="0"/>
          <a:fontRef idx="minor"/>
        </p:style>
      </p:sp>
      <p:sp>
        <p:nvSpPr>
          <p:cNvPr id="164" name="CustomShape 7"/>
          <p:cNvSpPr/>
          <p:nvPr/>
        </p:nvSpPr>
        <p:spPr>
          <a:xfrm>
            <a:off x="7855200" y="4880880"/>
            <a:ext cx="1974600" cy="485280"/>
          </a:xfrm>
          <a:prstGeom prst="rect">
            <a:avLst/>
          </a:prstGeom>
          <a:noFill/>
          <a:ln>
            <a:noFill/>
          </a:ln>
        </p:spPr>
        <p:style>
          <a:lnRef idx="0"/>
          <a:fillRef idx="0"/>
          <a:effectRef idx="0"/>
          <a:fontRef idx="minor"/>
        </p:style>
        <p:txBody>
          <a:bodyPr lIns="119880" rIns="119880" tIns="60120" bIns="60120"/>
          <a:p>
            <a:pPr algn="ctr">
              <a:lnSpc>
                <a:spcPct val="100000"/>
              </a:lnSpc>
            </a:pPr>
            <a:r>
              <a:rPr b="0" lang="en-GB" sz="2400" spc="-1" strike="noStrike">
                <a:solidFill>
                  <a:srgbClr val="000000"/>
                </a:solidFill>
                <a:latin typeface="Arial"/>
                <a:ea typeface="DejaVu Sans"/>
              </a:rPr>
              <a:t>λ=1.33 cm </a:t>
            </a:r>
            <a:endParaRPr b="0" lang="en-GB" sz="2400" spc="-1" strike="noStrike">
              <a:latin typeface="Arial"/>
            </a:endParaRPr>
          </a:p>
        </p:txBody>
      </p:sp>
      <p:pic>
        <p:nvPicPr>
          <p:cNvPr id="165" name="Picture 15" descr=""/>
          <p:cNvPicPr/>
          <p:nvPr/>
        </p:nvPicPr>
        <p:blipFill>
          <a:blip r:embed="rId5"/>
          <a:srcRect l="4069" t="18837" r="0" b="8605"/>
          <a:stretch/>
        </p:blipFill>
        <p:spPr>
          <a:xfrm>
            <a:off x="11304720" y="2601720"/>
            <a:ext cx="4457880" cy="597240"/>
          </a:xfrm>
          <a:prstGeom prst="rect">
            <a:avLst/>
          </a:prstGeom>
          <a:ln w="28440">
            <a:solidFill>
              <a:srgbClr val="ff0000"/>
            </a:solidFill>
            <a:round/>
          </a:ln>
        </p:spPr>
      </p:pic>
      <p:sp>
        <p:nvSpPr>
          <p:cNvPr id="166" name="CustomShape 8"/>
          <p:cNvSpPr/>
          <p:nvPr/>
        </p:nvSpPr>
        <p:spPr>
          <a:xfrm>
            <a:off x="7601760" y="1364760"/>
            <a:ext cx="7376400" cy="1110240"/>
          </a:xfrm>
          <a:prstGeom prst="rect">
            <a:avLst/>
          </a:prstGeom>
          <a:noFill/>
          <a:ln w="12600">
            <a:noFill/>
          </a:ln>
        </p:spPr>
        <p:style>
          <a:lnRef idx="0"/>
          <a:fillRef idx="0"/>
          <a:effectRef idx="0"/>
          <a:fontRef idx="minor"/>
        </p:style>
        <p:txBody>
          <a:bodyPr wrap="none" lIns="67680" rIns="67680" tIns="67680" bIns="67680" anchor="ctr"/>
          <a:p>
            <a:pPr>
              <a:lnSpc>
                <a:spcPct val="100000"/>
              </a:lnSpc>
            </a:pPr>
            <a:r>
              <a:rPr b="0" lang="en-GB" sz="3200" spc="-1" strike="noStrike">
                <a:solidFill>
                  <a:srgbClr val="ffffff"/>
                </a:solidFill>
                <a:latin typeface="Calibri"/>
                <a:ea typeface="Helvetica Neue"/>
              </a:rPr>
              <a:t>Symmetry broken by B-field, but </a:t>
            </a:r>
            <a:br/>
            <a:r>
              <a:rPr b="0" lang="en-GB" sz="3200" spc="-1" strike="noStrike">
                <a:solidFill>
                  <a:srgbClr val="ffffff"/>
                </a:solidFill>
                <a:latin typeface="Calibri"/>
                <a:ea typeface="Helvetica Neue"/>
              </a:rPr>
              <a:t>reduce problem to two 2D circular modes:   </a:t>
            </a:r>
            <a:endParaRPr b="0" lang="en-GB" sz="3200" spc="-1" strike="noStrike">
              <a:latin typeface="Arial"/>
            </a:endParaRPr>
          </a:p>
        </p:txBody>
      </p:sp>
      <p:sp>
        <p:nvSpPr>
          <p:cNvPr id="167" name="CustomShape 9"/>
          <p:cNvSpPr/>
          <p:nvPr/>
        </p:nvSpPr>
        <p:spPr>
          <a:xfrm>
            <a:off x="1761480" y="3030120"/>
            <a:ext cx="360" cy="258480"/>
          </a:xfrm>
          <a:custGeom>
            <a:avLst/>
            <a:gdLst/>
            <a:ahLst/>
            <a:rect l="l" t="t" r="r" b="b"/>
            <a:pathLst>
              <a:path w="21600" h="21600">
                <a:moveTo>
                  <a:pt x="0" y="0"/>
                </a:moveTo>
                <a:lnTo>
                  <a:pt x="21600" y="21600"/>
                </a:lnTo>
              </a:path>
            </a:pathLst>
          </a:custGeom>
          <a:noFill/>
          <a:ln w="9360">
            <a:solidFill>
              <a:schemeClr val="tx1"/>
            </a:solidFill>
            <a:miter/>
            <a:headEnd len="med" type="triangle" w="med"/>
            <a:tailEnd len="med" type="triangle" w="med"/>
          </a:ln>
        </p:spPr>
        <p:style>
          <a:lnRef idx="0"/>
          <a:fillRef idx="0"/>
          <a:effectRef idx="0"/>
          <a:fontRef idx="minor"/>
        </p:style>
      </p:sp>
      <p:sp>
        <p:nvSpPr>
          <p:cNvPr id="168" name="CustomShape 10"/>
          <p:cNvSpPr/>
          <p:nvPr/>
        </p:nvSpPr>
        <p:spPr>
          <a:xfrm>
            <a:off x="1388160" y="2902680"/>
            <a:ext cx="306360" cy="46044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140" spc="-1" strike="noStrike">
                <a:solidFill>
                  <a:srgbClr val="000000"/>
                </a:solidFill>
                <a:latin typeface="Helvetica Neue"/>
                <a:ea typeface="Helvetica Neue"/>
              </a:rPr>
              <a:t>d</a:t>
            </a:r>
            <a:endParaRPr b="0" lang="en-GB" sz="2140" spc="-1" strike="noStrike">
              <a:latin typeface="Arial"/>
            </a:endParaRPr>
          </a:p>
        </p:txBody>
      </p:sp>
      <p:sp>
        <p:nvSpPr>
          <p:cNvPr id="169" name="CustomShape 11"/>
          <p:cNvSpPr/>
          <p:nvPr/>
        </p:nvSpPr>
        <p:spPr>
          <a:xfrm flipV="1">
            <a:off x="5853960" y="2919600"/>
            <a:ext cx="780840" cy="112680"/>
          </a:xfrm>
          <a:custGeom>
            <a:avLst/>
            <a:gdLst/>
            <a:ahLst/>
            <a:rect l="l" t="t" r="r" b="b"/>
            <a:pathLst>
              <a:path w="21600" h="21600">
                <a:moveTo>
                  <a:pt x="0" y="0"/>
                </a:moveTo>
                <a:lnTo>
                  <a:pt x="21600" y="21600"/>
                </a:lnTo>
              </a:path>
            </a:pathLst>
          </a:custGeom>
          <a:noFill/>
          <a:ln w="25560">
            <a:solidFill>
              <a:srgbClr val="ff0000"/>
            </a:solidFill>
            <a:miter/>
            <a:tailEnd len="med" type="triangle" w="med"/>
          </a:ln>
        </p:spPr>
        <p:style>
          <a:lnRef idx="0"/>
          <a:fillRef idx="0"/>
          <a:effectRef idx="0"/>
          <a:fontRef idx="minor"/>
        </p:style>
      </p:sp>
      <p:sp>
        <p:nvSpPr>
          <p:cNvPr id="170" name="CustomShape 12"/>
          <p:cNvSpPr/>
          <p:nvPr/>
        </p:nvSpPr>
        <p:spPr>
          <a:xfrm>
            <a:off x="5887800" y="2449800"/>
            <a:ext cx="389160" cy="455400"/>
          </a:xfrm>
          <a:prstGeom prst="rect">
            <a:avLst/>
          </a:prstGeom>
          <a:noFill/>
          <a:ln>
            <a:noFill/>
          </a:ln>
        </p:spPr>
        <p:style>
          <a:lnRef idx="0"/>
          <a:fillRef idx="0"/>
          <a:effectRef idx="0"/>
          <a:fontRef idx="minor"/>
        </p:style>
        <p:txBody>
          <a:bodyPr wrap="none" lIns="90000" rIns="90000" tIns="45000" bIns="45000"/>
          <a:p>
            <a:pPr algn="ctr">
              <a:lnSpc>
                <a:spcPct val="100000"/>
              </a:lnSpc>
            </a:pPr>
            <a:r>
              <a:rPr b="0" lang="en-GB" sz="2400" spc="-1" strike="noStrike">
                <a:solidFill>
                  <a:srgbClr val="ff0000"/>
                </a:solidFill>
                <a:latin typeface="Helvetica Neue"/>
                <a:ea typeface="Helvetica Neue"/>
              </a:rPr>
              <a:t>B</a:t>
            </a:r>
            <a:endParaRPr b="0" lang="en-GB" sz="2400" spc="-1" strike="noStrike">
              <a:latin typeface="Arial"/>
            </a:endParaRPr>
          </a:p>
        </p:txBody>
      </p:sp>
      <p:sp>
        <p:nvSpPr>
          <p:cNvPr id="171" name="CustomShape 13"/>
          <p:cNvSpPr/>
          <p:nvPr/>
        </p:nvSpPr>
        <p:spPr>
          <a:xfrm flipV="1">
            <a:off x="2265840" y="6301080"/>
            <a:ext cx="792360" cy="94320"/>
          </a:xfrm>
          <a:custGeom>
            <a:avLst/>
            <a:gdLst/>
            <a:ahLst/>
            <a:rect l="l" t="t" r="r" b="b"/>
            <a:pathLst>
              <a:path w="21600" h="21600">
                <a:moveTo>
                  <a:pt x="0" y="0"/>
                </a:moveTo>
                <a:lnTo>
                  <a:pt x="21600" y="21600"/>
                </a:lnTo>
              </a:path>
            </a:pathLst>
          </a:custGeom>
          <a:noFill/>
          <a:ln w="25560">
            <a:solidFill>
              <a:srgbClr val="ff0000"/>
            </a:solidFill>
            <a:miter/>
            <a:tailEnd len="med" type="triangle" w="med"/>
          </a:ln>
        </p:spPr>
        <p:style>
          <a:lnRef idx="0"/>
          <a:fillRef idx="0"/>
          <a:effectRef idx="0"/>
          <a:fontRef idx="minor"/>
        </p:style>
      </p:sp>
      <p:sp>
        <p:nvSpPr>
          <p:cNvPr id="172" name="CustomShape 14"/>
          <p:cNvSpPr/>
          <p:nvPr/>
        </p:nvSpPr>
        <p:spPr>
          <a:xfrm>
            <a:off x="2265840" y="5219640"/>
            <a:ext cx="456840" cy="455400"/>
          </a:xfrm>
          <a:prstGeom prst="rect">
            <a:avLst/>
          </a:prstGeom>
          <a:noFill/>
          <a:ln>
            <a:noFill/>
          </a:ln>
        </p:spPr>
        <p:style>
          <a:lnRef idx="0"/>
          <a:fillRef idx="0"/>
          <a:effectRef idx="0"/>
          <a:fontRef idx="minor"/>
        </p:style>
        <p:txBody>
          <a:bodyPr lIns="90000" rIns="90000" tIns="45000" bIns="45000"/>
          <a:p>
            <a:pPr algn="ctr">
              <a:lnSpc>
                <a:spcPct val="100000"/>
              </a:lnSpc>
            </a:pPr>
            <a:r>
              <a:rPr b="0" lang="en-GB" sz="2400" spc="-1" strike="noStrike">
                <a:solidFill>
                  <a:srgbClr val="ff0000"/>
                </a:solidFill>
                <a:latin typeface="Helvetica Neue"/>
                <a:ea typeface="Helvetica Neue"/>
              </a:rPr>
              <a:t>B</a:t>
            </a:r>
            <a:endParaRPr b="0" lang="en-GB" sz="2400" spc="-1" strike="noStrike">
              <a:latin typeface="Arial"/>
            </a:endParaRPr>
          </a:p>
        </p:txBody>
      </p:sp>
      <p:pic>
        <p:nvPicPr>
          <p:cNvPr id="173" name="Picture 44" descr=""/>
          <p:cNvPicPr/>
          <p:nvPr/>
        </p:nvPicPr>
        <p:blipFill>
          <a:blip r:embed="rId6"/>
          <a:srcRect l="0" t="13016" r="0" b="3496"/>
          <a:stretch/>
        </p:blipFill>
        <p:spPr>
          <a:xfrm>
            <a:off x="12207240" y="7489080"/>
            <a:ext cx="3201120" cy="2082240"/>
          </a:xfrm>
          <a:prstGeom prst="rect">
            <a:avLst/>
          </a:prstGeom>
          <a:ln>
            <a:noFill/>
          </a:ln>
        </p:spPr>
      </p:pic>
      <p:grpSp>
        <p:nvGrpSpPr>
          <p:cNvPr id="174" name="Group 15"/>
          <p:cNvGrpSpPr/>
          <p:nvPr/>
        </p:nvGrpSpPr>
        <p:grpSpPr>
          <a:xfrm>
            <a:off x="11233080" y="3356640"/>
            <a:ext cx="5086440" cy="4084920"/>
            <a:chOff x="11233080" y="3356640"/>
            <a:chExt cx="5086440" cy="4084920"/>
          </a:xfrm>
        </p:grpSpPr>
        <p:pic>
          <p:nvPicPr>
            <p:cNvPr id="175" name="Picture 98" descr=""/>
            <p:cNvPicPr/>
            <p:nvPr/>
          </p:nvPicPr>
          <p:blipFill>
            <a:blip r:embed="rId7"/>
            <a:srcRect l="0" t="6565" r="0" b="0"/>
            <a:stretch/>
          </p:blipFill>
          <p:spPr>
            <a:xfrm>
              <a:off x="11296440" y="3366000"/>
              <a:ext cx="5023080" cy="4075560"/>
            </a:xfrm>
            <a:prstGeom prst="rect">
              <a:avLst/>
            </a:prstGeom>
            <a:ln>
              <a:noFill/>
            </a:ln>
          </p:spPr>
        </p:pic>
        <p:sp>
          <p:nvSpPr>
            <p:cNvPr id="176" name="Line 16"/>
            <p:cNvSpPr/>
            <p:nvPr/>
          </p:nvSpPr>
          <p:spPr>
            <a:xfrm>
              <a:off x="12487320" y="6879240"/>
              <a:ext cx="878400" cy="720"/>
            </a:xfrm>
            <a:prstGeom prst="line">
              <a:avLst/>
            </a:prstGeom>
            <a:ln>
              <a:noFill/>
            </a:ln>
          </p:spPr>
          <p:style>
            <a:lnRef idx="0"/>
            <a:fillRef idx="0"/>
            <a:effectRef idx="0"/>
            <a:fontRef idx="minor"/>
          </p:style>
        </p:sp>
        <p:sp>
          <p:nvSpPr>
            <p:cNvPr id="177" name="CustomShape 17"/>
            <p:cNvSpPr/>
            <p:nvPr/>
          </p:nvSpPr>
          <p:spPr>
            <a:xfrm>
              <a:off x="11960640" y="6395400"/>
              <a:ext cx="1228680" cy="386640"/>
            </a:xfrm>
            <a:prstGeom prst="rect">
              <a:avLst/>
            </a:prstGeom>
            <a:noFill/>
            <a:ln>
              <a:noFill/>
            </a:ln>
          </p:spPr>
          <p:style>
            <a:lnRef idx="0"/>
            <a:fillRef idx="0"/>
            <a:effectRef idx="0"/>
            <a:fontRef idx="minor"/>
          </p:style>
          <p:txBody>
            <a:bodyPr lIns="119880" rIns="119880" tIns="60120" bIns="60120"/>
            <a:p>
              <a:pPr algn="ctr">
                <a:lnSpc>
                  <a:spcPct val="100000"/>
                </a:lnSpc>
              </a:pPr>
              <a:r>
                <a:rPr b="0" lang="en-GB" sz="2400" spc="-1" strike="noStrike">
                  <a:solidFill>
                    <a:srgbClr val="000000"/>
                  </a:solidFill>
                  <a:latin typeface="Arial"/>
                  <a:ea typeface="DejaVu Sans"/>
                </a:rPr>
                <a:t>PEC</a:t>
              </a:r>
              <a:endParaRPr b="0" lang="en-GB" sz="2400" spc="-1" strike="noStrike">
                <a:latin typeface="Arial"/>
              </a:endParaRPr>
            </a:p>
          </p:txBody>
        </p:sp>
        <p:sp>
          <p:nvSpPr>
            <p:cNvPr id="178" name="CustomShape 18"/>
            <p:cNvSpPr/>
            <p:nvPr/>
          </p:nvSpPr>
          <p:spPr>
            <a:xfrm>
              <a:off x="14437080" y="3790440"/>
              <a:ext cx="1698840" cy="402480"/>
            </a:xfrm>
            <a:prstGeom prst="rect">
              <a:avLst/>
            </a:prstGeom>
            <a:noFill/>
            <a:ln>
              <a:noFill/>
            </a:ln>
          </p:spPr>
          <p:style>
            <a:lnRef idx="0"/>
            <a:fillRef idx="0"/>
            <a:effectRef idx="0"/>
            <a:fontRef idx="minor"/>
          </p:style>
          <p:txBody>
            <a:bodyPr lIns="119880" rIns="119880" tIns="60120" bIns="60120"/>
            <a:p>
              <a:pPr algn="ctr">
                <a:lnSpc>
                  <a:spcPct val="100000"/>
                </a:lnSpc>
              </a:pPr>
              <a:r>
                <a:rPr b="0" lang="en-GB" sz="2400" spc="-1" strike="noStrike">
                  <a:solidFill>
                    <a:srgbClr val="000000"/>
                  </a:solidFill>
                  <a:latin typeface="Arial"/>
                  <a:ea typeface="DejaVu Sans"/>
                </a:rPr>
                <a:t>PML=</a:t>
              </a:r>
              <a:r>
                <a:rPr b="0" lang="en-GB" sz="2400" spc="-1" strike="noStrike">
                  <a:solidFill>
                    <a:srgbClr val="ffffff"/>
                  </a:solidFill>
                  <a:latin typeface="Arial"/>
                  <a:ea typeface="DejaVu Sans"/>
                </a:rPr>
                <a:t> </a:t>
              </a:r>
              <a:r>
                <a:rPr b="0" lang="en-GB" sz="2400" spc="-1" strike="noStrike">
                  <a:solidFill>
                    <a:srgbClr val="000000"/>
                  </a:solidFill>
                  <a:latin typeface="Arial"/>
                  <a:ea typeface="DejaVu Sans"/>
                </a:rPr>
                <a:t>λ /2</a:t>
              </a:r>
              <a:endParaRPr b="0" lang="en-GB" sz="2400" spc="-1" strike="noStrike">
                <a:latin typeface="Arial"/>
              </a:endParaRPr>
            </a:p>
          </p:txBody>
        </p:sp>
        <p:sp>
          <p:nvSpPr>
            <p:cNvPr id="179" name="CustomShape 19"/>
            <p:cNvSpPr/>
            <p:nvPr/>
          </p:nvSpPr>
          <p:spPr>
            <a:xfrm>
              <a:off x="11233080" y="3356640"/>
              <a:ext cx="364320" cy="41796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1870" spc="-1" strike="noStrike">
                  <a:solidFill>
                    <a:srgbClr val="000000"/>
                  </a:solidFill>
                  <a:latin typeface="Helvetica Neue"/>
                  <a:ea typeface="Helvetica Neue"/>
                </a:rPr>
                <a:t>m</a:t>
              </a:r>
              <a:endParaRPr b="0" lang="en-GB" sz="1870" spc="-1" strike="noStrike">
                <a:latin typeface="Arial"/>
              </a:endParaRPr>
            </a:p>
          </p:txBody>
        </p:sp>
      </p:grpSp>
    </p:spTree>
  </p:cSld>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Validation and comparison to 1D</a:t>
            </a:r>
            <a:endParaRPr b="0" lang="en-GB" sz="6400" spc="-1" strike="noStrike">
              <a:latin typeface="Arial"/>
            </a:endParaRPr>
          </a:p>
        </p:txBody>
      </p:sp>
      <p:sp>
        <p:nvSpPr>
          <p:cNvPr id="181" name="CustomShape 2"/>
          <p:cNvSpPr/>
          <p:nvPr/>
        </p:nvSpPr>
        <p:spPr>
          <a:xfrm>
            <a:off x="1270080" y="1645200"/>
            <a:ext cx="15075720" cy="7103520"/>
          </a:xfrm>
          <a:prstGeom prst="rect">
            <a:avLst/>
          </a:prstGeom>
          <a:noFill/>
          <a:ln w="12600">
            <a:noFill/>
          </a:ln>
        </p:spPr>
        <p:style>
          <a:lnRef idx="0"/>
          <a:fillRef idx="0"/>
          <a:effectRef idx="0"/>
          <a:fontRef idx="minor"/>
        </p:style>
        <p:txBody>
          <a:bodyPr lIns="50760" rIns="50760" tIns="50760" bIns="50760"/>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COMSOL implementation validated against a recursive Fourier propagation (RFP code) </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Significant effect of 3D w.r.t. 1D model </a:t>
            </a:r>
            <a:r>
              <a:rPr b="0" lang="en-GB" sz="3200" spc="-1" strike="noStrike">
                <a:solidFill>
                  <a:srgbClr val="ffffff"/>
                </a:solidFill>
                <a:latin typeface="Wingdings"/>
                <a:ea typeface="Calibri"/>
              </a:rPr>
              <a:t></a:t>
            </a:r>
            <a:r>
              <a:rPr b="0" lang="en-GB" sz="3200" spc="-1" strike="noStrike">
                <a:solidFill>
                  <a:srgbClr val="ffffff"/>
                </a:solidFill>
                <a:latin typeface="Calibri"/>
                <a:ea typeface="Calibri"/>
              </a:rPr>
              <a:t> crucial for detector design</a:t>
            </a:r>
            <a:endParaRPr b="0" lang="en-GB" sz="3200" spc="-1" strike="noStrike">
              <a:latin typeface="Arial"/>
            </a:endParaRPr>
          </a:p>
        </p:txBody>
      </p:sp>
      <p:sp>
        <p:nvSpPr>
          <p:cNvPr id="182" name="CustomShape 3"/>
          <p:cNvSpPr/>
          <p:nvPr/>
        </p:nvSpPr>
        <p:spPr>
          <a:xfrm>
            <a:off x="15851160" y="9302760"/>
            <a:ext cx="239400" cy="429840"/>
          </a:xfrm>
          <a:prstGeom prst="rect">
            <a:avLst/>
          </a:prstGeom>
          <a:noFill/>
          <a:ln w="12600">
            <a:noFill/>
          </a:ln>
        </p:spPr>
        <p:style>
          <a:lnRef idx="0"/>
          <a:fillRef idx="0"/>
          <a:effectRef idx="0"/>
          <a:fontRef idx="minor"/>
        </p:style>
      </p:sp>
      <p:pic>
        <p:nvPicPr>
          <p:cNvPr id="183" name="Picture 4" descr=""/>
          <p:cNvPicPr/>
          <p:nvPr/>
        </p:nvPicPr>
        <p:blipFill>
          <a:blip r:embed="rId1"/>
          <a:stretch/>
        </p:blipFill>
        <p:spPr>
          <a:xfrm>
            <a:off x="1396080" y="3215880"/>
            <a:ext cx="6122520" cy="6085440"/>
          </a:xfrm>
          <a:prstGeom prst="rect">
            <a:avLst/>
          </a:prstGeom>
          <a:ln>
            <a:noFill/>
          </a:ln>
        </p:spPr>
      </p:pic>
      <p:sp>
        <p:nvSpPr>
          <p:cNvPr id="184" name="CustomShape 4"/>
          <p:cNvSpPr/>
          <p:nvPr/>
        </p:nvSpPr>
        <p:spPr>
          <a:xfrm>
            <a:off x="7519680" y="6049080"/>
            <a:ext cx="3646080" cy="484560"/>
          </a:xfrm>
          <a:prstGeom prst="rect">
            <a:avLst/>
          </a:prstGeom>
          <a:noFill/>
          <a:ln>
            <a:noFill/>
          </a:ln>
        </p:spPr>
        <p:style>
          <a:lnRef idx="0"/>
          <a:fillRef idx="0"/>
          <a:effectRef idx="0"/>
          <a:fontRef idx="minor"/>
        </p:style>
        <p:txBody>
          <a:bodyPr lIns="119880" rIns="119880" tIns="60120" bIns="60120"/>
          <a:p>
            <a:pPr algn="ctr">
              <a:lnSpc>
                <a:spcPct val="100000"/>
              </a:lnSpc>
            </a:pPr>
            <a:r>
              <a:rPr b="0" lang="en-GB" sz="2400" spc="-1" strike="noStrike">
                <a:solidFill>
                  <a:srgbClr val="ffffff"/>
                </a:solidFill>
                <a:latin typeface="Arial"/>
                <a:ea typeface="DejaVu Sans"/>
              </a:rPr>
              <a:t>Power boost factor </a:t>
            </a:r>
            <a:endParaRPr b="0" lang="en-GB" sz="2400" spc="-1" strike="noStrike">
              <a:latin typeface="Arial"/>
            </a:endParaRPr>
          </a:p>
        </p:txBody>
      </p:sp>
      <p:sp>
        <p:nvSpPr>
          <p:cNvPr id="185" name="CustomShape 5"/>
          <p:cNvSpPr/>
          <p:nvPr/>
        </p:nvSpPr>
        <p:spPr>
          <a:xfrm>
            <a:off x="8067240" y="6613560"/>
            <a:ext cx="2523600" cy="975240"/>
          </a:xfrm>
          <a:prstGeom prst="rect">
            <a:avLst/>
          </a:prstGeom>
          <a:blipFill rotWithShape="0">
            <a:blip r:embed="rId2"/>
            <a:stretch>
              <a:fillRect l="-4778" t="0" r="0" b="0"/>
            </a:stretch>
          </a:blipFill>
          <a:ln>
            <a:noFill/>
          </a:ln>
        </p:spPr>
        <p:style>
          <a:lnRef idx="0"/>
          <a:fillRef idx="0"/>
          <a:effectRef idx="0"/>
          <a:fontRef idx="minor"/>
        </p:style>
        <p:txBody>
          <a:bodyPr lIns="119880" rIns="119880" tIns="60120" bIns="60120"/>
          <a:p>
            <a:pPr algn="ctr">
              <a:lnSpc>
                <a:spcPct val="100000"/>
              </a:lnSpc>
            </a:pPr>
            <a:r>
              <a:rPr b="0" lang="en-GB" sz="2400" spc="-1" strike="noStrike">
                <a:solidFill>
                  <a:srgbClr val="ffffff"/>
                </a:solidFill>
                <a:latin typeface="Arial"/>
                <a:ea typeface="DejaVu Sans"/>
              </a:rPr>
              <a:t> </a:t>
            </a:r>
            <a:endParaRPr b="0" lang="en-GB" sz="2400" spc="-1" strike="noStrike">
              <a:latin typeface="Arial"/>
            </a:endParaRPr>
          </a:p>
        </p:txBody>
      </p:sp>
      <p:sp>
        <p:nvSpPr>
          <p:cNvPr id="186" name="CustomShape 6"/>
          <p:cNvSpPr/>
          <p:nvPr/>
        </p:nvSpPr>
        <p:spPr>
          <a:xfrm>
            <a:off x="8015040" y="3627720"/>
            <a:ext cx="8330400" cy="2151720"/>
          </a:xfrm>
          <a:prstGeom prst="rect">
            <a:avLst/>
          </a:prstGeom>
          <a:noFill/>
          <a:ln>
            <a:noFill/>
          </a:ln>
        </p:spPr>
        <p:style>
          <a:lnRef idx="0"/>
          <a:fillRef idx="0"/>
          <a:effectRef idx="0"/>
          <a:fontRef idx="minor"/>
        </p:style>
        <p:txBody>
          <a:bodyPr lIns="119880" rIns="119880" tIns="60120" bIns="60120"/>
          <a:p>
            <a:pPr>
              <a:lnSpc>
                <a:spcPct val="100000"/>
              </a:lnSpc>
            </a:pPr>
            <a:r>
              <a:rPr b="0" lang="en-GB" sz="2670" spc="-1" strike="noStrike">
                <a:solidFill>
                  <a:srgbClr val="ffffff"/>
                </a:solidFill>
                <a:latin typeface="Arial"/>
                <a:ea typeface="DejaVu Sans"/>
              </a:rPr>
              <a:t>Emitted power through many disks:</a:t>
            </a:r>
            <a:endParaRPr b="0" lang="en-GB" sz="2670" spc="-1" strike="noStrike">
              <a:latin typeface="Arial"/>
            </a:endParaRPr>
          </a:p>
          <a:p>
            <a:pPr>
              <a:lnSpc>
                <a:spcPct val="100000"/>
              </a:lnSpc>
            </a:pPr>
            <a:endParaRPr b="0" lang="en-GB" sz="2670" spc="-1" strike="noStrike">
              <a:latin typeface="Arial"/>
            </a:endParaRPr>
          </a:p>
          <a:p>
            <a:pPr>
              <a:lnSpc>
                <a:spcPct val="100000"/>
              </a:lnSpc>
            </a:pPr>
            <a:r>
              <a:rPr b="0" lang="en-GB" sz="2670" spc="-1" strike="noStrike">
                <a:solidFill>
                  <a:srgbClr val="ffffff"/>
                </a:solidFill>
                <a:latin typeface="Arial"/>
                <a:ea typeface="DejaVu Sans"/>
              </a:rPr>
              <a:t>– </a:t>
            </a:r>
            <a:r>
              <a:rPr b="0" lang="en-GB" sz="2670" spc="-1" strike="noStrike">
                <a:solidFill>
                  <a:srgbClr val="ffffff"/>
                </a:solidFill>
                <a:latin typeface="Arial"/>
                <a:ea typeface="DejaVu Sans"/>
              </a:rPr>
              <a:t>coherent emission from multiple interfaces</a:t>
            </a:r>
            <a:endParaRPr b="0" lang="en-GB" sz="2670" spc="-1" strike="noStrike">
              <a:latin typeface="Arial"/>
            </a:endParaRPr>
          </a:p>
          <a:p>
            <a:pPr>
              <a:lnSpc>
                <a:spcPct val="100000"/>
              </a:lnSpc>
            </a:pPr>
            <a:endParaRPr b="0" lang="en-GB" sz="2670" spc="-1" strike="noStrike">
              <a:latin typeface="Arial"/>
            </a:endParaRPr>
          </a:p>
          <a:p>
            <a:pPr>
              <a:lnSpc>
                <a:spcPct val="100000"/>
              </a:lnSpc>
            </a:pPr>
            <a:r>
              <a:rPr b="0" lang="en-GB" sz="2670" spc="-1" strike="noStrike">
                <a:solidFill>
                  <a:srgbClr val="ffffff"/>
                </a:solidFill>
                <a:latin typeface="Arial"/>
                <a:ea typeface="DejaVu Sans"/>
              </a:rPr>
              <a:t>– </a:t>
            </a:r>
            <a:r>
              <a:rPr b="0" lang="en-GB" sz="2670" spc="-1" strike="noStrike">
                <a:solidFill>
                  <a:srgbClr val="ffffff"/>
                </a:solidFill>
                <a:latin typeface="Arial"/>
                <a:ea typeface="DejaVu Sans"/>
              </a:rPr>
              <a:t>resonance effects</a:t>
            </a:r>
            <a:endParaRPr b="0" lang="en-GB" sz="2670" spc="-1" strike="noStrike">
              <a:latin typeface="Arial"/>
            </a:endParaRPr>
          </a:p>
        </p:txBody>
      </p:sp>
    </p:spTree>
  </p:cSld>
  <p:timing>
    <p:tnLst>
      <p:par>
        <p:cTn id="25" dur="indefinite" restart="never" nodeType="tmRoot">
          <p:childTnLst>
            <p:seq>
              <p:cTn id="26"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Signal matching to antenna</a:t>
            </a:r>
            <a:endParaRPr b="0" lang="en-GB" sz="6400" spc="-1" strike="noStrike">
              <a:latin typeface="Arial"/>
            </a:endParaRPr>
          </a:p>
        </p:txBody>
      </p:sp>
      <p:sp>
        <p:nvSpPr>
          <p:cNvPr id="188" name="CustomShape 2"/>
          <p:cNvSpPr/>
          <p:nvPr/>
        </p:nvSpPr>
        <p:spPr>
          <a:xfrm>
            <a:off x="15851160" y="9302760"/>
            <a:ext cx="239400" cy="429840"/>
          </a:xfrm>
          <a:prstGeom prst="rect">
            <a:avLst/>
          </a:prstGeom>
          <a:noFill/>
          <a:ln w="12600">
            <a:noFill/>
          </a:ln>
        </p:spPr>
        <p:style>
          <a:lnRef idx="0"/>
          <a:fillRef idx="0"/>
          <a:effectRef idx="0"/>
          <a:fontRef idx="minor"/>
        </p:style>
      </p:sp>
      <p:grpSp>
        <p:nvGrpSpPr>
          <p:cNvPr id="189" name="Group 3"/>
          <p:cNvGrpSpPr/>
          <p:nvPr/>
        </p:nvGrpSpPr>
        <p:grpSpPr>
          <a:xfrm>
            <a:off x="1200240" y="1289160"/>
            <a:ext cx="15359400" cy="8012520"/>
            <a:chOff x="1200240" y="1289160"/>
            <a:chExt cx="15359400" cy="8012520"/>
          </a:xfrm>
        </p:grpSpPr>
        <p:pic>
          <p:nvPicPr>
            <p:cNvPr id="190" name="Picture 165" descr=""/>
            <p:cNvPicPr/>
            <p:nvPr/>
          </p:nvPicPr>
          <p:blipFill>
            <a:blip r:embed="rId1"/>
            <a:srcRect l="15927" t="6709" r="22182" b="4299"/>
            <a:stretch/>
          </p:blipFill>
          <p:spPr>
            <a:xfrm>
              <a:off x="1737360" y="1289160"/>
              <a:ext cx="4213440" cy="4108320"/>
            </a:xfrm>
            <a:prstGeom prst="rect">
              <a:avLst/>
            </a:prstGeom>
            <a:ln>
              <a:noFill/>
            </a:ln>
          </p:spPr>
        </p:pic>
        <p:pic>
          <p:nvPicPr>
            <p:cNvPr id="191" name="Picture 167" descr=""/>
            <p:cNvPicPr/>
            <p:nvPr/>
          </p:nvPicPr>
          <p:blipFill>
            <a:blip r:embed="rId2"/>
            <a:srcRect l="0" t="0" r="3325" b="0"/>
            <a:stretch/>
          </p:blipFill>
          <p:spPr>
            <a:xfrm>
              <a:off x="6082920" y="1289160"/>
              <a:ext cx="5152680" cy="4108320"/>
            </a:xfrm>
            <a:prstGeom prst="rect">
              <a:avLst/>
            </a:prstGeom>
            <a:ln>
              <a:noFill/>
            </a:ln>
          </p:spPr>
        </p:pic>
        <p:sp>
          <p:nvSpPr>
            <p:cNvPr id="192" name="CustomShape 4"/>
            <p:cNvSpPr/>
            <p:nvPr/>
          </p:nvSpPr>
          <p:spPr>
            <a:xfrm>
              <a:off x="11678400" y="1347120"/>
              <a:ext cx="4720320" cy="1803960"/>
            </a:xfrm>
            <a:prstGeom prst="rect">
              <a:avLst/>
            </a:prstGeom>
            <a:noFill/>
            <a:ln>
              <a:noFill/>
            </a:ln>
          </p:spPr>
          <p:style>
            <a:lnRef idx="0"/>
            <a:fillRef idx="0"/>
            <a:effectRef idx="0"/>
            <a:fontRef idx="minor"/>
          </p:style>
          <p:txBody>
            <a:bodyPr lIns="119880" rIns="119880" tIns="60120" bIns="60120"/>
            <a:p>
              <a:pPr>
                <a:lnSpc>
                  <a:spcPct val="100000"/>
                </a:lnSpc>
              </a:pPr>
              <a:r>
                <a:rPr b="0" lang="en-GB" sz="3200" spc="-1" strike="noStrike">
                  <a:solidFill>
                    <a:srgbClr val="ffffff"/>
                  </a:solidFill>
                  <a:latin typeface="Calibri"/>
                  <a:ea typeface="DejaVu Sans"/>
                </a:rPr>
                <a:t>Axion induced field by 20 dielectric disks in a B</a:t>
              </a:r>
              <a:r>
                <a:rPr b="0" lang="en-GB" sz="3200" spc="-1" strike="noStrike" baseline="-33000">
                  <a:solidFill>
                    <a:srgbClr val="ffffff"/>
                  </a:solidFill>
                  <a:latin typeface="Calibri"/>
                  <a:ea typeface="DejaVu Sans"/>
                </a:rPr>
                <a:t>x</a:t>
              </a:r>
              <a:r>
                <a:rPr b="0" lang="en-GB" sz="3200" spc="-1" strike="noStrike">
                  <a:solidFill>
                    <a:srgbClr val="ffffff"/>
                  </a:solidFill>
                  <a:latin typeface="Calibri"/>
                  <a:ea typeface="DejaVu Sans"/>
                </a:rPr>
                <a:t>-field</a:t>
              </a:r>
              <a:endParaRPr b="0" lang="en-GB" sz="3200" spc="-1" strike="noStrike">
                <a:latin typeface="Arial"/>
              </a:endParaRPr>
            </a:p>
            <a:p>
              <a:pPr>
                <a:lnSpc>
                  <a:spcPct val="100000"/>
                </a:lnSpc>
              </a:pPr>
              <a:endParaRPr b="0" lang="en-GB" sz="3200" spc="-1" strike="noStrike">
                <a:latin typeface="Arial"/>
              </a:endParaRPr>
            </a:p>
            <a:p>
              <a:pPr marL="457200" indent="-456120">
                <a:lnSpc>
                  <a:spcPct val="100000"/>
                </a:lnSpc>
                <a:buClr>
                  <a:srgbClr val="ffffff"/>
                </a:buClr>
                <a:buFont typeface="Arial"/>
                <a:buChar char="•"/>
              </a:pPr>
              <a:r>
                <a:rPr b="0" lang="en-GB" sz="3200" spc="-1" strike="noStrike">
                  <a:solidFill>
                    <a:srgbClr val="ffffff"/>
                  </a:solidFill>
                  <a:latin typeface="Calibri"/>
                  <a:ea typeface="DejaVu Sans"/>
                </a:rPr>
                <a:t>Most of the signal has Gaussian shape </a:t>
              </a:r>
              <a:endParaRPr b="0" lang="en-GB" sz="3200" spc="-1" strike="noStrike">
                <a:latin typeface="Arial"/>
              </a:endParaRPr>
            </a:p>
            <a:p>
              <a:pPr marL="457200" indent="-456120">
                <a:lnSpc>
                  <a:spcPct val="100000"/>
                </a:lnSpc>
                <a:buClr>
                  <a:srgbClr val="ffffff"/>
                </a:buClr>
                <a:buFont typeface="Arial"/>
                <a:buChar char="•"/>
              </a:pPr>
              <a:r>
                <a:rPr b="0" lang="en-GB" sz="3200" spc="-1" strike="noStrike">
                  <a:solidFill>
                    <a:srgbClr val="ffffff"/>
                  </a:solidFill>
                  <a:latin typeface="Calibri"/>
                  <a:ea typeface="DejaVu Sans"/>
                </a:rPr>
                <a:t>Small y, z components  </a:t>
              </a:r>
              <a:endParaRPr b="0" lang="en-GB" sz="3200" spc="-1" strike="noStrike">
                <a:latin typeface="Arial"/>
              </a:endParaRPr>
            </a:p>
          </p:txBody>
        </p:sp>
        <p:pic>
          <p:nvPicPr>
            <p:cNvPr id="193" name="Picture 168" descr=""/>
            <p:cNvPicPr/>
            <p:nvPr/>
          </p:nvPicPr>
          <p:blipFill>
            <a:blip r:embed="rId3"/>
            <a:srcRect l="0" t="0" r="3083" b="0"/>
            <a:stretch/>
          </p:blipFill>
          <p:spPr>
            <a:xfrm>
              <a:off x="6041160" y="5473800"/>
              <a:ext cx="5194800" cy="3827880"/>
            </a:xfrm>
            <a:prstGeom prst="rect">
              <a:avLst/>
            </a:prstGeom>
            <a:ln>
              <a:noFill/>
            </a:ln>
          </p:spPr>
        </p:pic>
        <p:pic>
          <p:nvPicPr>
            <p:cNvPr id="194" name="Picture 169" descr=""/>
            <p:cNvPicPr/>
            <p:nvPr/>
          </p:nvPicPr>
          <p:blipFill>
            <a:blip r:embed="rId4"/>
            <a:srcRect l="0" t="2598" r="3496" b="0"/>
            <a:stretch/>
          </p:blipFill>
          <p:spPr>
            <a:xfrm>
              <a:off x="11325960" y="5473800"/>
              <a:ext cx="4978800" cy="3827880"/>
            </a:xfrm>
            <a:prstGeom prst="rect">
              <a:avLst/>
            </a:prstGeom>
            <a:ln>
              <a:noFill/>
            </a:ln>
          </p:spPr>
        </p:pic>
        <p:sp>
          <p:nvSpPr>
            <p:cNvPr id="195" name="CustomShape 5"/>
            <p:cNvSpPr/>
            <p:nvPr/>
          </p:nvSpPr>
          <p:spPr>
            <a:xfrm>
              <a:off x="9745200" y="1626480"/>
              <a:ext cx="567720" cy="643680"/>
            </a:xfrm>
            <a:prstGeom prst="rect">
              <a:avLst/>
            </a:prstGeom>
            <a:noFill/>
            <a:ln>
              <a:noFill/>
            </a:ln>
          </p:spPr>
          <p:style>
            <a:lnRef idx="0"/>
            <a:fillRef idx="0"/>
            <a:effectRef idx="0"/>
            <a:fontRef idx="minor"/>
          </p:style>
          <p:txBody>
            <a:bodyPr wrap="none" lIns="90000" rIns="90000" tIns="45000" bIns="45000"/>
            <a:p>
              <a:pPr algn="ctr">
                <a:lnSpc>
                  <a:spcPct val="100000"/>
                </a:lnSpc>
              </a:pPr>
              <a:r>
                <a:rPr b="0" lang="en-GB" sz="3200" spc="-1" strike="noStrike">
                  <a:solidFill>
                    <a:srgbClr val="ff0000"/>
                  </a:solidFill>
                  <a:latin typeface="Arial"/>
                  <a:ea typeface="DejaVu Sans"/>
                </a:rPr>
                <a:t>E</a:t>
              </a:r>
              <a:r>
                <a:rPr b="0" lang="en-GB" sz="3200" spc="-1" strike="noStrike" baseline="-25000">
                  <a:solidFill>
                    <a:srgbClr val="ff0000"/>
                  </a:solidFill>
                  <a:latin typeface="Arial"/>
                  <a:ea typeface="DejaVu Sans"/>
                </a:rPr>
                <a:t>x</a:t>
              </a:r>
              <a:endParaRPr b="0" lang="en-GB" sz="3200" spc="-1" strike="noStrike">
                <a:latin typeface="Arial"/>
              </a:endParaRPr>
            </a:p>
          </p:txBody>
        </p:sp>
        <p:sp>
          <p:nvSpPr>
            <p:cNvPr id="196" name="CustomShape 6"/>
            <p:cNvSpPr/>
            <p:nvPr/>
          </p:nvSpPr>
          <p:spPr>
            <a:xfrm>
              <a:off x="9929160" y="5913360"/>
              <a:ext cx="567720" cy="643680"/>
            </a:xfrm>
            <a:prstGeom prst="rect">
              <a:avLst/>
            </a:prstGeom>
            <a:noFill/>
            <a:ln>
              <a:noFill/>
            </a:ln>
          </p:spPr>
          <p:style>
            <a:lnRef idx="0"/>
            <a:fillRef idx="0"/>
            <a:effectRef idx="0"/>
            <a:fontRef idx="minor"/>
          </p:style>
          <p:txBody>
            <a:bodyPr wrap="none" lIns="90000" rIns="90000" tIns="45000" bIns="45000"/>
            <a:p>
              <a:pPr algn="ctr">
                <a:lnSpc>
                  <a:spcPct val="100000"/>
                </a:lnSpc>
              </a:pPr>
              <a:r>
                <a:rPr b="0" lang="en-GB" sz="3200" spc="-1" strike="noStrike">
                  <a:solidFill>
                    <a:srgbClr val="ff0000"/>
                  </a:solidFill>
                  <a:latin typeface="Arial"/>
                  <a:ea typeface="DejaVu Sans"/>
                </a:rPr>
                <a:t>E</a:t>
              </a:r>
              <a:r>
                <a:rPr b="0" lang="en-GB" sz="3200" spc="-1" strike="noStrike" baseline="-25000">
                  <a:solidFill>
                    <a:srgbClr val="ff0000"/>
                  </a:solidFill>
                  <a:latin typeface="Arial"/>
                  <a:ea typeface="DejaVu Sans"/>
                </a:rPr>
                <a:t>y</a:t>
              </a:r>
              <a:endParaRPr b="0" lang="en-GB" sz="3200" spc="-1" strike="noStrike">
                <a:latin typeface="Arial"/>
              </a:endParaRPr>
            </a:p>
          </p:txBody>
        </p:sp>
        <p:sp>
          <p:nvSpPr>
            <p:cNvPr id="197" name="CustomShape 7"/>
            <p:cNvSpPr/>
            <p:nvPr/>
          </p:nvSpPr>
          <p:spPr>
            <a:xfrm>
              <a:off x="15088680" y="5737680"/>
              <a:ext cx="567720" cy="643680"/>
            </a:xfrm>
            <a:prstGeom prst="rect">
              <a:avLst/>
            </a:prstGeom>
            <a:noFill/>
            <a:ln>
              <a:noFill/>
            </a:ln>
          </p:spPr>
          <p:style>
            <a:lnRef idx="0"/>
            <a:fillRef idx="0"/>
            <a:effectRef idx="0"/>
            <a:fontRef idx="minor"/>
          </p:style>
          <p:txBody>
            <a:bodyPr wrap="none" lIns="90000" rIns="90000" tIns="45000" bIns="45000"/>
            <a:p>
              <a:pPr algn="ctr">
                <a:lnSpc>
                  <a:spcPct val="100000"/>
                </a:lnSpc>
              </a:pPr>
              <a:r>
                <a:rPr b="0" lang="en-GB" sz="3200" spc="-1" strike="noStrike">
                  <a:solidFill>
                    <a:srgbClr val="ff0000"/>
                  </a:solidFill>
                  <a:latin typeface="Arial"/>
                  <a:ea typeface="DejaVu Sans"/>
                </a:rPr>
                <a:t>E</a:t>
              </a:r>
              <a:r>
                <a:rPr b="0" lang="en-GB" sz="3200" spc="-1" strike="noStrike" baseline="-25000">
                  <a:solidFill>
                    <a:srgbClr val="ff0000"/>
                  </a:solidFill>
                  <a:latin typeface="Arial"/>
                  <a:ea typeface="DejaVu Sans"/>
                </a:rPr>
                <a:t>z</a:t>
              </a:r>
              <a:endParaRPr b="0" lang="en-GB" sz="3200" spc="-1" strike="noStrike">
                <a:latin typeface="Arial"/>
              </a:endParaRPr>
            </a:p>
          </p:txBody>
        </p:sp>
        <p:sp>
          <p:nvSpPr>
            <p:cNvPr id="198" name="CustomShape 8"/>
            <p:cNvSpPr/>
            <p:nvPr/>
          </p:nvSpPr>
          <p:spPr>
            <a:xfrm>
              <a:off x="10769760" y="1801800"/>
              <a:ext cx="555120" cy="749880"/>
            </a:xfrm>
            <a:prstGeom prst="ellipse">
              <a:avLst/>
            </a:prstGeom>
            <a:noFill/>
            <a:ln w="28440">
              <a:solidFill>
                <a:srgbClr val="1048f0"/>
              </a:solidFill>
              <a:miter/>
            </a:ln>
          </p:spPr>
          <p:style>
            <a:lnRef idx="0"/>
            <a:fillRef idx="0"/>
            <a:effectRef idx="0"/>
            <a:fontRef idx="minor"/>
          </p:style>
        </p:sp>
        <p:sp>
          <p:nvSpPr>
            <p:cNvPr id="199" name="CustomShape 9"/>
            <p:cNvSpPr/>
            <p:nvPr/>
          </p:nvSpPr>
          <p:spPr>
            <a:xfrm>
              <a:off x="10730160" y="6001920"/>
              <a:ext cx="555120" cy="749880"/>
            </a:xfrm>
            <a:prstGeom prst="ellipse">
              <a:avLst/>
            </a:prstGeom>
            <a:noFill/>
            <a:ln w="28440">
              <a:solidFill>
                <a:srgbClr val="1048f0"/>
              </a:solidFill>
              <a:miter/>
            </a:ln>
          </p:spPr>
          <p:style>
            <a:lnRef idx="0"/>
            <a:fillRef idx="0"/>
            <a:effectRef idx="0"/>
            <a:fontRef idx="minor"/>
          </p:style>
        </p:sp>
        <p:sp>
          <p:nvSpPr>
            <p:cNvPr id="200" name="CustomShape 10"/>
            <p:cNvSpPr/>
            <p:nvPr/>
          </p:nvSpPr>
          <p:spPr>
            <a:xfrm>
              <a:off x="15843240" y="5641560"/>
              <a:ext cx="555120" cy="749880"/>
            </a:xfrm>
            <a:prstGeom prst="ellipse">
              <a:avLst/>
            </a:prstGeom>
            <a:noFill/>
            <a:ln w="28440">
              <a:solidFill>
                <a:srgbClr val="1048f0"/>
              </a:solidFill>
              <a:miter/>
            </a:ln>
          </p:spPr>
          <p:style>
            <a:lnRef idx="0"/>
            <a:fillRef idx="0"/>
            <a:effectRef idx="0"/>
            <a:fontRef idx="minor"/>
          </p:style>
        </p:sp>
        <p:pic>
          <p:nvPicPr>
            <p:cNvPr id="201" name="Picture 7" descr=""/>
            <p:cNvPicPr/>
            <p:nvPr/>
          </p:nvPicPr>
          <p:blipFill>
            <a:blip r:embed="rId5"/>
            <a:srcRect l="30767" t="0" r="14502" b="0"/>
            <a:stretch/>
          </p:blipFill>
          <p:spPr>
            <a:xfrm rot="5400000">
              <a:off x="2023560" y="5377680"/>
              <a:ext cx="3099960" cy="4746960"/>
            </a:xfrm>
            <a:prstGeom prst="rect">
              <a:avLst/>
            </a:prstGeom>
            <a:ln>
              <a:noFill/>
            </a:ln>
          </p:spPr>
        </p:pic>
        <p:sp>
          <p:nvSpPr>
            <p:cNvPr id="202" name="CustomShape 11"/>
            <p:cNvSpPr/>
            <p:nvPr/>
          </p:nvSpPr>
          <p:spPr>
            <a:xfrm>
              <a:off x="1204560" y="5631840"/>
              <a:ext cx="4668120" cy="561960"/>
            </a:xfrm>
            <a:prstGeom prst="rect">
              <a:avLst/>
            </a:prstGeom>
            <a:noFill/>
            <a:ln w="12600">
              <a:noFill/>
            </a:ln>
          </p:spPr>
          <p:style>
            <a:lnRef idx="0"/>
            <a:fillRef idx="0"/>
            <a:effectRef idx="0"/>
            <a:fontRef idx="minor"/>
          </p:style>
          <p:txBody>
            <a:bodyPr wrap="none" lIns="67680" rIns="67680" tIns="67680" bIns="67680" anchor="ctr"/>
            <a:p>
              <a:pPr>
                <a:lnSpc>
                  <a:spcPct val="100000"/>
                </a:lnSpc>
              </a:pPr>
              <a:r>
                <a:rPr b="1" lang="en-GB" sz="2800" spc="-1" strike="noStrike">
                  <a:solidFill>
                    <a:srgbClr val="ff0000"/>
                  </a:solidFill>
                  <a:latin typeface="Calibri"/>
                  <a:ea typeface="Helvetica Neue"/>
                </a:rPr>
                <a:t>Next</a:t>
              </a:r>
              <a:r>
                <a:rPr b="0" lang="en-GB" sz="2800" spc="-1" strike="noStrike">
                  <a:solidFill>
                    <a:srgbClr val="ff0000"/>
                  </a:solidFill>
                  <a:latin typeface="Calibri"/>
                  <a:ea typeface="Helvetica Neue"/>
                </a:rPr>
                <a:t>: study the matching effect</a:t>
              </a:r>
              <a:endParaRPr b="0" lang="en-GB" sz="2800" spc="-1" strike="noStrike">
                <a:latin typeface="Arial"/>
              </a:endParaRPr>
            </a:p>
          </p:txBody>
        </p:sp>
        <p:sp>
          <p:nvSpPr>
            <p:cNvPr id="203" name="CustomShape 12"/>
            <p:cNvSpPr/>
            <p:nvPr/>
          </p:nvSpPr>
          <p:spPr>
            <a:xfrm>
              <a:off x="3044160" y="2597760"/>
              <a:ext cx="360" cy="777960"/>
            </a:xfrm>
            <a:custGeom>
              <a:avLst/>
              <a:gdLst/>
              <a:ahLst/>
              <a:rect l="l" t="t" r="r" b="b"/>
              <a:pathLst>
                <a:path w="21600" h="21600">
                  <a:moveTo>
                    <a:pt x="0" y="0"/>
                  </a:moveTo>
                  <a:lnTo>
                    <a:pt x="21600" y="21600"/>
                  </a:lnTo>
                </a:path>
              </a:pathLst>
            </a:custGeom>
            <a:noFill/>
            <a:ln w="9360">
              <a:solidFill>
                <a:schemeClr val="tx1"/>
              </a:solidFill>
              <a:miter/>
              <a:headEnd len="med" type="triangle" w="med"/>
              <a:tailEnd len="med" type="triangle" w="med"/>
            </a:ln>
          </p:spPr>
          <p:style>
            <a:lnRef idx="0"/>
            <a:fillRef idx="0"/>
            <a:effectRef idx="0"/>
            <a:fontRef idx="minor"/>
          </p:style>
        </p:sp>
        <p:sp>
          <p:nvSpPr>
            <p:cNvPr id="204" name="CustomShape 13"/>
            <p:cNvSpPr/>
            <p:nvPr/>
          </p:nvSpPr>
          <p:spPr>
            <a:xfrm>
              <a:off x="1688400" y="2716920"/>
              <a:ext cx="1551600" cy="459000"/>
            </a:xfrm>
            <a:prstGeom prst="rect">
              <a:avLst/>
            </a:prstGeom>
            <a:noFill/>
            <a:ln w="12600">
              <a:noFill/>
            </a:ln>
          </p:spPr>
          <p:style>
            <a:lnRef idx="0"/>
            <a:fillRef idx="0"/>
            <a:effectRef idx="0"/>
            <a:fontRef idx="minor"/>
          </p:style>
          <p:txBody>
            <a:bodyPr wrap="none" lIns="67680" rIns="67680" tIns="67680" bIns="67680" anchor="ctr"/>
            <a:p>
              <a:pPr algn="ctr">
                <a:lnSpc>
                  <a:spcPct val="100000"/>
                </a:lnSpc>
              </a:pPr>
              <a:r>
                <a:rPr b="0" lang="en-GB" sz="2140" spc="-1" strike="noStrike">
                  <a:solidFill>
                    <a:srgbClr val="000000"/>
                  </a:solidFill>
                  <a:latin typeface="Helvetica Neue"/>
                  <a:ea typeface="Helvetica Neue"/>
                </a:rPr>
                <a:t>d = 20 cm</a:t>
              </a:r>
              <a:endParaRPr b="0" lang="en-GB" sz="2140" spc="-1" strike="noStrike">
                <a:latin typeface="Arial"/>
              </a:endParaRPr>
            </a:p>
          </p:txBody>
        </p:sp>
        <p:sp>
          <p:nvSpPr>
            <p:cNvPr id="205" name="CustomShape 14"/>
            <p:cNvSpPr/>
            <p:nvPr/>
          </p:nvSpPr>
          <p:spPr>
            <a:xfrm>
              <a:off x="5369400" y="2505240"/>
              <a:ext cx="1521000" cy="360"/>
            </a:xfrm>
            <a:custGeom>
              <a:avLst/>
              <a:gdLst/>
              <a:ahLst/>
              <a:rect l="l" t="t" r="r" b="b"/>
              <a:pathLst>
                <a:path w="21600" h="21600">
                  <a:moveTo>
                    <a:pt x="0" y="0"/>
                  </a:moveTo>
                  <a:lnTo>
                    <a:pt x="21600" y="21600"/>
                  </a:lnTo>
                </a:path>
              </a:pathLst>
            </a:custGeom>
            <a:noFill/>
            <a:ln w="25560">
              <a:noFill/>
            </a:ln>
          </p:spPr>
          <p:style>
            <a:lnRef idx="0"/>
            <a:fillRef idx="0"/>
            <a:effectRef idx="0"/>
            <a:fontRef idx="minor"/>
          </p:style>
        </p:sp>
        <p:sp>
          <p:nvSpPr>
            <p:cNvPr id="206" name="CustomShape 15"/>
            <p:cNvSpPr/>
            <p:nvPr/>
          </p:nvSpPr>
          <p:spPr>
            <a:xfrm>
              <a:off x="15768000" y="5544000"/>
              <a:ext cx="791640" cy="719640"/>
            </a:xfrm>
            <a:prstGeom prst="rect">
              <a:avLst/>
            </a:prstGeom>
            <a:noFill/>
            <a:ln>
              <a:noFill/>
            </a:ln>
          </p:spPr>
          <p:style>
            <a:lnRef idx="0"/>
            <a:fillRef idx="0"/>
            <a:effectRef idx="0"/>
            <a:fontRef idx="minor"/>
          </p:style>
          <p:txBody>
            <a:bodyPr lIns="90000" rIns="90000" tIns="45000" bIns="45000"/>
            <a:p>
              <a:pPr>
                <a:lnSpc>
                  <a:spcPct val="100000"/>
                </a:lnSpc>
              </a:pPr>
              <a:r>
                <a:rPr b="1" lang="en-GB" sz="1800" spc="-1" strike="noStrike">
                  <a:solidFill>
                    <a:srgbClr val="000000"/>
                  </a:solidFill>
                  <a:latin typeface="Arial"/>
                </a:rPr>
                <a:t>10</a:t>
              </a:r>
              <a:r>
                <a:rPr b="1" lang="en-GB" sz="1800" spc="-1" strike="noStrike" baseline="33000">
                  <a:solidFill>
                    <a:srgbClr val="000000"/>
                  </a:solidFill>
                  <a:latin typeface="Arial"/>
                </a:rPr>
                <a:t>-11</a:t>
              </a:r>
              <a:endParaRPr b="0" lang="en-GB" sz="1800" spc="-1" strike="noStrike">
                <a:latin typeface="Arial"/>
              </a:endParaRPr>
            </a:p>
          </p:txBody>
        </p:sp>
        <p:sp>
          <p:nvSpPr>
            <p:cNvPr id="207" name="CustomShape 16"/>
            <p:cNvSpPr/>
            <p:nvPr/>
          </p:nvSpPr>
          <p:spPr>
            <a:xfrm>
              <a:off x="10656000" y="5616000"/>
              <a:ext cx="791640" cy="719640"/>
            </a:xfrm>
            <a:prstGeom prst="rect">
              <a:avLst/>
            </a:prstGeom>
            <a:noFill/>
            <a:ln>
              <a:noFill/>
            </a:ln>
          </p:spPr>
          <p:style>
            <a:lnRef idx="0"/>
            <a:fillRef idx="0"/>
            <a:effectRef idx="0"/>
            <a:fontRef idx="minor"/>
          </p:style>
          <p:txBody>
            <a:bodyPr lIns="90000" rIns="90000" tIns="45000" bIns="45000"/>
            <a:p>
              <a:pPr>
                <a:lnSpc>
                  <a:spcPct val="100000"/>
                </a:lnSpc>
              </a:pPr>
              <a:r>
                <a:rPr b="1" lang="en-GB" sz="1800" spc="-1" strike="noStrike">
                  <a:solidFill>
                    <a:srgbClr val="000000"/>
                  </a:solidFill>
                  <a:latin typeface="Arial"/>
                </a:rPr>
                <a:t>10</a:t>
              </a:r>
              <a:r>
                <a:rPr b="1" lang="en-GB" sz="1800" spc="-1" strike="noStrike" baseline="33000">
                  <a:solidFill>
                    <a:srgbClr val="000000"/>
                  </a:solidFill>
                  <a:latin typeface="Arial"/>
                </a:rPr>
                <a:t>-11</a:t>
              </a:r>
              <a:endParaRPr b="0" lang="en-GB" sz="1800" spc="-1" strike="noStrike">
                <a:latin typeface="Arial"/>
              </a:endParaRPr>
            </a:p>
          </p:txBody>
        </p:sp>
        <p:sp>
          <p:nvSpPr>
            <p:cNvPr id="208" name="CustomShape 17"/>
            <p:cNvSpPr/>
            <p:nvPr/>
          </p:nvSpPr>
          <p:spPr>
            <a:xfrm>
              <a:off x="10656000" y="1440000"/>
              <a:ext cx="791640" cy="719640"/>
            </a:xfrm>
            <a:prstGeom prst="rect">
              <a:avLst/>
            </a:prstGeom>
            <a:noFill/>
            <a:ln>
              <a:noFill/>
            </a:ln>
          </p:spPr>
          <p:style>
            <a:lnRef idx="0"/>
            <a:fillRef idx="0"/>
            <a:effectRef idx="0"/>
            <a:fontRef idx="minor"/>
          </p:style>
          <p:txBody>
            <a:bodyPr lIns="90000" rIns="90000" tIns="45000" bIns="45000"/>
            <a:p>
              <a:pPr>
                <a:lnSpc>
                  <a:spcPct val="100000"/>
                </a:lnSpc>
              </a:pPr>
              <a:r>
                <a:rPr b="1" lang="en-GB" sz="1800" spc="-1" strike="noStrike">
                  <a:solidFill>
                    <a:srgbClr val="000000"/>
                  </a:solidFill>
                  <a:latin typeface="Arial"/>
                </a:rPr>
                <a:t>10</a:t>
              </a:r>
              <a:r>
                <a:rPr b="1" lang="en-GB" sz="1800" spc="-1" strike="noStrike" baseline="33000">
                  <a:solidFill>
                    <a:srgbClr val="000000"/>
                  </a:solidFill>
                  <a:latin typeface="Arial"/>
                </a:rPr>
                <a:t>-11</a:t>
              </a:r>
              <a:endParaRPr b="0" lang="en-GB" sz="1800" spc="-1" strike="noStrike">
                <a:latin typeface="Arial"/>
              </a:endParaRPr>
            </a:p>
          </p:txBody>
        </p:sp>
      </p:grpSp>
      <p:sp>
        <p:nvSpPr>
          <p:cNvPr id="209" name="CustomShape 18"/>
          <p:cNvSpPr/>
          <p:nvPr/>
        </p:nvSpPr>
        <p:spPr>
          <a:xfrm>
            <a:off x="10296000" y="1346760"/>
            <a:ext cx="939600" cy="345960"/>
          </a:xfrm>
          <a:prstGeom prst="rect">
            <a:avLst/>
          </a:prstGeom>
          <a:noFill/>
          <a:ln>
            <a:noFill/>
          </a:ln>
        </p:spPr>
        <p:style>
          <a:lnRef idx="0"/>
          <a:fillRef idx="0"/>
          <a:effectRef idx="0"/>
          <a:fontRef idx="minor"/>
        </p:style>
        <p:txBody>
          <a:bodyPr lIns="90000" rIns="90000" tIns="45000" bIns="45000"/>
          <a:p>
            <a:pPr>
              <a:lnSpc>
                <a:spcPct val="100000"/>
              </a:lnSpc>
            </a:pPr>
            <a:r>
              <a:rPr b="0" lang="en-GB" sz="1800" spc="-1" strike="noStrike">
                <a:latin typeface="Arial"/>
              </a:rPr>
              <a:t>10</a:t>
            </a:r>
            <a:endParaRPr b="0" lang="en-GB" sz="1800" spc="-1" strike="noStrike">
              <a:latin typeface="Arial"/>
            </a:endParaRPr>
          </a:p>
        </p:txBody>
      </p:sp>
    </p:spTree>
  </p:cSld>
  <p:timing>
    <p:tnLst>
      <p:par>
        <p:cTn id="27" dur="indefinite" restart="never" nodeType="tmRoot">
          <p:childTnLst>
            <p:seq>
              <p:cTn id="28"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CustomShape 1"/>
          <p:cNvSpPr/>
          <p:nvPr/>
        </p:nvSpPr>
        <p:spPr>
          <a:xfrm>
            <a:off x="1270080" y="254160"/>
            <a:ext cx="14799240" cy="1092240"/>
          </a:xfrm>
          <a:prstGeom prst="rect">
            <a:avLst/>
          </a:prstGeom>
          <a:noFill/>
          <a:ln w="12600">
            <a:noFill/>
          </a:ln>
        </p:spPr>
        <p:style>
          <a:lnRef idx="0"/>
          <a:fillRef idx="0"/>
          <a:effectRef idx="0"/>
          <a:fontRef idx="minor"/>
        </p:style>
        <p:txBody>
          <a:bodyPr lIns="50760" rIns="50760" tIns="50760" bIns="50760" anchor="ctr"/>
          <a:p>
            <a:pPr algn="ctr">
              <a:lnSpc>
                <a:spcPct val="100000"/>
              </a:lnSpc>
            </a:pPr>
            <a:r>
              <a:rPr b="1" lang="en-GB" sz="6400" spc="-1" strike="noStrike">
                <a:solidFill>
                  <a:srgbClr val="ffffff"/>
                </a:solidFill>
                <a:latin typeface="Calibri"/>
                <a:ea typeface="Calibri"/>
              </a:rPr>
              <a:t>Conclusions</a:t>
            </a:r>
            <a:endParaRPr b="0" lang="en-GB" sz="6400" spc="-1" strike="noStrike">
              <a:latin typeface="Arial"/>
            </a:endParaRPr>
          </a:p>
        </p:txBody>
      </p:sp>
      <p:sp>
        <p:nvSpPr>
          <p:cNvPr id="211" name="CustomShape 2"/>
          <p:cNvSpPr/>
          <p:nvPr/>
        </p:nvSpPr>
        <p:spPr>
          <a:xfrm>
            <a:off x="1270080" y="1772640"/>
            <a:ext cx="14799240" cy="7103520"/>
          </a:xfrm>
          <a:prstGeom prst="rect">
            <a:avLst/>
          </a:prstGeom>
          <a:noFill/>
          <a:ln w="12600">
            <a:noFill/>
          </a:ln>
        </p:spPr>
        <p:style>
          <a:lnRef idx="0"/>
          <a:fillRef idx="0"/>
          <a:effectRef idx="0"/>
          <a:fontRef idx="minor"/>
        </p:style>
        <p:txBody>
          <a:bodyPr lIns="50760" rIns="50760" tIns="50760" bIns="50760"/>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We have implemented Axion physics in COMSOL</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We use two circular mode 2D simulations to simplify the 3D simulation</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3D effects are significant compared to 1D analytical models</a:t>
            </a:r>
            <a:endParaRPr b="0" lang="en-GB" sz="3200" spc="-1" strike="noStrike">
              <a:latin typeface="Arial"/>
            </a:endParaRPr>
          </a:p>
          <a:p>
            <a:pPr marL="592560" indent="-591480">
              <a:lnSpc>
                <a:spcPct val="100000"/>
              </a:lnSpc>
              <a:spcBef>
                <a:spcPts val="2999"/>
              </a:spcBef>
              <a:buClr>
                <a:srgbClr val="ffffff"/>
              </a:buClr>
              <a:buSzPct val="145000"/>
              <a:buFont typeface="Symbol"/>
              <a:buChar char=""/>
            </a:pPr>
            <a:r>
              <a:rPr b="0" lang="en-GB" sz="3200" spc="-1" strike="noStrike">
                <a:solidFill>
                  <a:srgbClr val="ffffff"/>
                </a:solidFill>
                <a:latin typeface="Calibri"/>
                <a:ea typeface="Calibri"/>
              </a:rPr>
              <a:t>COMSOL is used to optimize the detector design of the future MADMAX experiment:</a:t>
            </a:r>
            <a:endParaRPr b="0" lang="en-GB" sz="3200" spc="-1" strike="noStrike">
              <a:latin typeface="Arial"/>
            </a:endParaRPr>
          </a:p>
          <a:p>
            <a:pPr>
              <a:lnSpc>
                <a:spcPct val="100000"/>
              </a:lnSpc>
              <a:spcBef>
                <a:spcPts val="2999"/>
              </a:spcBef>
            </a:pPr>
            <a:r>
              <a:rPr b="0" lang="en-GB" sz="3200" spc="-1" strike="noStrike">
                <a:solidFill>
                  <a:srgbClr val="ffffff"/>
                </a:solidFill>
                <a:latin typeface="Calibri"/>
                <a:ea typeface="Calibri"/>
              </a:rPr>
              <a:t>       </a:t>
            </a:r>
            <a:r>
              <a:rPr b="0" lang="en-GB" sz="3200" spc="-1" strike="noStrike">
                <a:solidFill>
                  <a:srgbClr val="ff0000"/>
                </a:solidFill>
                <a:latin typeface="Calibri"/>
                <a:ea typeface="Calibri"/>
              </a:rPr>
              <a:t>An experiment to enable the detection of Dark Matter Axions </a:t>
            </a:r>
            <a:endParaRPr b="0" lang="en-GB" sz="3200" spc="-1" strike="noStrike">
              <a:latin typeface="Arial"/>
            </a:endParaRPr>
          </a:p>
          <a:p>
            <a:pPr>
              <a:lnSpc>
                <a:spcPct val="100000"/>
              </a:lnSpc>
              <a:spcBef>
                <a:spcPts val="2999"/>
              </a:spcBef>
            </a:pPr>
            <a:endParaRPr b="0" lang="en-GB" sz="3200" spc="-1" strike="noStrike">
              <a:latin typeface="Arial"/>
            </a:endParaRPr>
          </a:p>
        </p:txBody>
      </p:sp>
      <p:sp>
        <p:nvSpPr>
          <p:cNvPr id="212" name="CustomShape 3"/>
          <p:cNvSpPr/>
          <p:nvPr/>
        </p:nvSpPr>
        <p:spPr>
          <a:xfrm>
            <a:off x="15758640" y="9302760"/>
            <a:ext cx="423720" cy="429840"/>
          </a:xfrm>
          <a:prstGeom prst="rect">
            <a:avLst/>
          </a:prstGeom>
          <a:noFill/>
          <a:ln w="12600">
            <a:noFill/>
          </a:ln>
        </p:spPr>
        <p:style>
          <a:lnRef idx="0"/>
          <a:fillRef idx="0"/>
          <a:effectRef idx="0"/>
          <a:fontRef idx="minor"/>
        </p:style>
      </p:sp>
    </p:spTree>
  </p:cSld>
  <p:timing>
    <p:tnLst>
      <p:par>
        <p:cTn id="29" dur="indefinite" restart="never" nodeType="tmRoot">
          <p:childTnLst>
            <p:seq>
              <p:cTn id="30"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1658</TotalTime>
  <Application>LibreOffice/6.0.7.3$Linux_X86_64 LibreOffice_project/00m0$Build-3</Application>
  <Words>627</Words>
  <Paragraphs>103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en-GB</dc:language>
  <cp:lastModifiedBy/>
  <dcterms:modified xsi:type="dcterms:W3CDTF">2020-10-01T15:49:28Z</dcterms:modified>
  <cp:revision>51</cp:revision>
  <dc:subject/>
  <dc:title>Enabling search for Dark Matter Axions with COMSOL  Antonios Gar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2</vt:i4>
  </property>
  <property fmtid="{D5CDD505-2E9C-101B-9397-08002B2CF9AE}" pid="8" name="PresentationFormat">
    <vt:lpwstr>Custom</vt:lpwstr>
  </property>
  <property fmtid="{D5CDD505-2E9C-101B-9397-08002B2CF9AE}" pid="9" name="ScaleCrop">
    <vt:bool>0</vt:bool>
  </property>
  <property fmtid="{D5CDD505-2E9C-101B-9397-08002B2CF9AE}" pid="10" name="ShareDoc">
    <vt:bool>0</vt:bool>
  </property>
  <property fmtid="{D5CDD505-2E9C-101B-9397-08002B2CF9AE}" pid="11" name="Slides">
    <vt:i4>11</vt:i4>
  </property>
</Properties>
</file>