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00" d="100"/>
          <a:sy n="100" d="100"/>
        </p:scale>
        <p:origin x="321" y="3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image" Target="../media/image15.pn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 name="Picture 9">
            <a:extLst>
              <a:ext uri="{FF2B5EF4-FFF2-40B4-BE49-F238E27FC236}">
                <a16:creationId xmlns:a16="http://schemas.microsoft.com/office/drawing/2014/main" id="{B103E03B-2895-4DF4-93E8-E513E27CE7D4}"/>
              </a:ext>
              <a:ext uri="{C183D7F6-B498-43B3-948B-1728B52AA6E4}">
                <adec:decorative xmlns:adec="http://schemas.microsoft.com/office/drawing/2017/decorative" val="0"/>
              </a:ext>
            </a:extLst>
          </p:cNvPr>
          <p:cNvPicPr>
            <a:picLocks noChangeAspect="1" noChangeArrowheads="1"/>
          </p:cNvPicPr>
          <p:nvPr/>
        </p:nvPicPr>
        <p:blipFill>
          <a:blip r:embed="rId3"/>
          <a:srcRect/>
          <a:stretch/>
        </p:blipFill>
        <p:spPr bwMode="auto">
          <a:xfrm>
            <a:off x="3456000" y="2016000"/>
            <a:ext cx="1623310" cy="124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 name="TextBox 15"/>
          <p:cNvSpPr txBox="1">
            <a:spLocks noChangeArrowheads="1"/>
          </p:cNvSpPr>
          <p:nvPr/>
        </p:nvSpPr>
        <p:spPr bwMode="auto">
          <a:xfrm>
            <a:off x="3600000" y="1152000"/>
            <a:ext cx="2988000"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a:t>
            </a: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The first simulation intended to replicate the real bolometer, the temperature reproduced the obtained one and the study of the thermal evolution in response to the incoming electromagnetic signal was coherent with theoretical estimations.</a:t>
            </a:r>
          </a:p>
        </p:txBody>
      </p:sp>
      <p:sp>
        <p:nvSpPr>
          <p:cNvPr id="3075" name="TextBox 6"/>
          <p:cNvSpPr txBox="1">
            <a:spLocks noChangeArrowheads="1"/>
          </p:cNvSpPr>
          <p:nvPr/>
        </p:nvSpPr>
        <p:spPr bwMode="auto">
          <a:xfrm>
            <a:off x="324000" y="1152000"/>
            <a:ext cx="2989314"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a:t>
            </a:r>
          </a:p>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The software COMSOL Multiphysics was used to simulate and optimize a YBCO based portable bolometer working at a temperature above 77K.</a:t>
            </a:r>
          </a:p>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The optimization process was used to find the best materials for the cold finger and the screws.</a:t>
            </a:r>
          </a:p>
        </p:txBody>
      </p:sp>
      <p:sp>
        <p:nvSpPr>
          <p:cNvPr id="3076" name="TextBox 7"/>
          <p:cNvSpPr txBox="1">
            <a:spLocks noChangeArrowheads="1"/>
          </p:cNvSpPr>
          <p:nvPr/>
        </p:nvSpPr>
        <p:spPr bwMode="auto">
          <a:xfrm>
            <a:off x="324000" y="3852000"/>
            <a:ext cx="2988000"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a:t>
            </a: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The CAD of the bolometer was imported in COMSOL for maintaining the best resolution and the experimental result of the YBCO’S resistance were imported and interpolate. The resistivity was then calculated considering the geometry of the sensor.</a:t>
            </a:r>
          </a:p>
        </p:txBody>
      </p:sp>
      <mc:AlternateContent xmlns:mc="http://schemas.openxmlformats.org/markup-compatibility/2006" xmlns:a14="http://schemas.microsoft.com/office/drawing/2010/main">
        <mc:Choice Requires="a14">
          <p:sp>
            <p:nvSpPr>
              <p:cNvPr id="4104" name="Object 5"/>
              <p:cNvSpPr txBox="1"/>
              <p:nvPr/>
            </p:nvSpPr>
            <p:spPr bwMode="auto">
              <a:xfrm>
                <a:off x="2072456" y="6876000"/>
                <a:ext cx="1116000" cy="576000"/>
              </a:xfrm>
              <a:prstGeom prst="rect">
                <a:avLst/>
              </a:prstGeom>
              <a:noFill/>
              <a:ln>
                <a:noFill/>
              </a:ln>
            </p:spPr>
            <p:txBody>
              <a:bodyPr>
                <a:normAutofit fontScale="40000" lnSpcReduction="20000"/>
              </a:bodyPr>
              <a:lstStyle/>
              <a:p>
                <a:pPr/>
                <a14:m>
                  <m:oMathPara xmlns:m="http://schemas.openxmlformats.org/officeDocument/2006/math">
                    <m:oMathParaPr>
                      <m:jc m:val="left"/>
                    </m:oMathParaPr>
                    <m:oMath xmlns:m="http://schemas.openxmlformats.org/officeDocument/2006/math">
                      <m:r>
                        <a:rPr lang="it-IT" i="1" smtClean="0">
                          <a:solidFill>
                            <a:srgbClr val="000000"/>
                          </a:solidFill>
                          <a:latin typeface="Cambria Math" panose="02040503050406030204" pitchFamily="18" charset="0"/>
                        </a:rPr>
                        <m:t>𝜌</m:t>
                      </m:r>
                      <m:sSub>
                        <m:sSubPr>
                          <m:ctrlPr>
                            <a:rPr lang="it-IT"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𝑐</m:t>
                          </m:r>
                        </m:e>
                        <m:sub>
                          <m:r>
                            <a:rPr lang="it-IT" i="1">
                              <a:solidFill>
                                <a:srgbClr val="000000"/>
                              </a:solidFill>
                              <a:latin typeface="Cambria Math" panose="02040503050406030204" pitchFamily="18" charset="0"/>
                            </a:rPr>
                            <m:t>𝑝</m:t>
                          </m:r>
                        </m:sub>
                      </m:sSub>
                      <m:r>
                        <a:rPr lang="it-IT" i="1">
                          <a:solidFill>
                            <a:srgbClr val="000000"/>
                          </a:solidFill>
                          <a:latin typeface="Cambria Math" panose="02040503050406030204" pitchFamily="18" charset="0"/>
                        </a:rPr>
                        <m:t>𝑉</m:t>
                      </m:r>
                      <m:r>
                        <a:rPr lang="it-IT" i="1">
                          <a:solidFill>
                            <a:srgbClr val="000000"/>
                          </a:solidFill>
                          <a:latin typeface="Cambria Math" panose="02040503050406030204" pitchFamily="18" charset="0"/>
                        </a:rPr>
                        <m:t> </m:t>
                      </m:r>
                      <m:f>
                        <m:fPr>
                          <m:ctrlPr>
                            <a:rPr lang="it-IT" i="1">
                              <a:solidFill>
                                <a:srgbClr val="000000"/>
                              </a:solidFill>
                              <a:latin typeface="Cambria Math" panose="02040503050406030204" pitchFamily="18" charset="0"/>
                            </a:rPr>
                          </m:ctrlPr>
                        </m:fPr>
                        <m:num>
                          <m:r>
                            <a:rPr lang="it-IT" i="1">
                              <a:solidFill>
                                <a:srgbClr val="000000"/>
                              </a:solidFill>
                              <a:latin typeface="Cambria Math" panose="02040503050406030204" pitchFamily="18" charset="0"/>
                            </a:rPr>
                            <m:t>𝜕</m:t>
                          </m:r>
                          <m:r>
                            <a:rPr lang="it-IT" i="1">
                              <a:solidFill>
                                <a:srgbClr val="000000"/>
                              </a:solidFill>
                              <a:latin typeface="Cambria Math" panose="02040503050406030204" pitchFamily="18" charset="0"/>
                            </a:rPr>
                            <m:t>𝑇</m:t>
                          </m:r>
                        </m:num>
                        <m:den>
                          <m:r>
                            <a:rPr lang="it-IT" i="1">
                              <a:solidFill>
                                <a:srgbClr val="000000"/>
                              </a:solidFill>
                              <a:latin typeface="Cambria Math" panose="02040503050406030204" pitchFamily="18" charset="0"/>
                            </a:rPr>
                            <m:t>𝜕</m:t>
                          </m:r>
                          <m:r>
                            <a:rPr lang="it-IT" i="1">
                              <a:solidFill>
                                <a:srgbClr val="000000"/>
                              </a:solidFill>
                              <a:latin typeface="Cambria Math" panose="02040503050406030204" pitchFamily="18" charset="0"/>
                            </a:rPr>
                            <m:t>𝑡</m:t>
                          </m:r>
                        </m:den>
                      </m:f>
                      <m:r>
                        <a:rPr lang="it-IT" i="1">
                          <a:solidFill>
                            <a:srgbClr val="000000"/>
                          </a:solidFill>
                          <a:latin typeface="Cambria Math" panose="02040503050406030204" pitchFamily="18" charset="0"/>
                        </a:rPr>
                        <m:t>=−</m:t>
                      </m:r>
                      <m:r>
                        <a:rPr lang="it-IT" i="1">
                          <a:solidFill>
                            <a:srgbClr val="000000"/>
                          </a:solidFill>
                          <a:latin typeface="Cambria Math" panose="02040503050406030204" pitchFamily="18" charset="0"/>
                        </a:rPr>
                        <m:t>𝑘</m:t>
                      </m:r>
                      <m:sSup>
                        <m:sSupPr>
                          <m:ctrlPr>
                            <a:rPr lang="it-IT" b="0" i="1" smtClean="0">
                              <a:solidFill>
                                <a:srgbClr val="000000"/>
                              </a:solidFill>
                              <a:latin typeface="Cambria Math" panose="02040503050406030204" pitchFamily="18" charset="0"/>
                            </a:rPr>
                          </m:ctrlPr>
                        </m:sSupPr>
                        <m:e>
                          <m:r>
                            <a:rPr lang="it-IT" i="1">
                              <a:solidFill>
                                <a:srgbClr val="000000"/>
                              </a:solidFill>
                              <a:latin typeface="Cambria Math" panose="02040503050406030204" pitchFamily="18" charset="0"/>
                            </a:rPr>
                            <m:t>𝐴</m:t>
                          </m:r>
                        </m:e>
                        <m:sup>
                          <m:r>
                            <a:rPr lang="it-IT" b="0" i="1" smtClean="0">
                              <a:solidFill>
                                <a:srgbClr val="000000"/>
                              </a:solidFill>
                              <a:latin typeface="Cambria Math" panose="02040503050406030204" pitchFamily="18" charset="0"/>
                            </a:rPr>
                            <m:t>∗</m:t>
                          </m:r>
                        </m:sup>
                      </m:sSup>
                      <m:r>
                        <a:rPr lang="it-IT" i="1">
                          <a:solidFill>
                            <a:srgbClr val="000000"/>
                          </a:solidFill>
                          <a:latin typeface="Cambria Math" panose="02040503050406030204" pitchFamily="18" charset="0"/>
                        </a:rPr>
                        <m:t> </m:t>
                      </m:r>
                      <m:r>
                        <m:rPr>
                          <m:sty m:val="p"/>
                        </m:rPr>
                        <a:rPr lang="it-IT" i="1">
                          <a:solidFill>
                            <a:srgbClr val="000000"/>
                          </a:solidFill>
                          <a:latin typeface="Cambria Math" panose="02040503050406030204" pitchFamily="18" charset="0"/>
                          <a:ea typeface="Cambria Math" panose="02040503050406030204" pitchFamily="18" charset="0"/>
                        </a:rPr>
                        <m:t>∇</m:t>
                      </m:r>
                      <m:r>
                        <a:rPr lang="it-IT" i="1">
                          <a:solidFill>
                            <a:srgbClr val="000000"/>
                          </a:solidFill>
                          <a:latin typeface="Cambria Math" panose="02040503050406030204" pitchFamily="18" charset="0"/>
                          <a:ea typeface="Cambria Math" panose="02040503050406030204" pitchFamily="18" charset="0"/>
                        </a:rPr>
                        <m:t>𝑇</m:t>
                      </m:r>
                    </m:oMath>
                  </m:oMathPara>
                </a14:m>
                <a:endParaRPr lang="it-IT" b="0" dirty="0">
                  <a:solidFill>
                    <a:srgbClr val="000000"/>
                  </a:solidFill>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it-IT" b="1" i="1" smtClean="0">
                          <a:solidFill>
                            <a:srgbClr val="000000"/>
                          </a:solidFill>
                          <a:latin typeface="Cambria Math" panose="02040503050406030204" pitchFamily="18" charset="0"/>
                        </a:rPr>
                        <m:t>𝝉</m:t>
                      </m:r>
                      <m:r>
                        <a:rPr lang="it-IT" b="0" i="1" smtClean="0">
                          <a:solidFill>
                            <a:srgbClr val="000000"/>
                          </a:solidFill>
                          <a:latin typeface="Cambria Math" panose="02040503050406030204" pitchFamily="18" charset="0"/>
                        </a:rPr>
                        <m:t>=</m:t>
                      </m:r>
                      <m:f>
                        <m:fPr>
                          <m:ctrlPr>
                            <a:rPr lang="it-IT" b="0" i="1" smtClean="0">
                              <a:solidFill>
                                <a:srgbClr val="000000"/>
                              </a:solidFill>
                              <a:latin typeface="Cambria Math" panose="02040503050406030204" pitchFamily="18" charset="0"/>
                            </a:rPr>
                          </m:ctrlPr>
                        </m:fPr>
                        <m:num>
                          <m:r>
                            <a:rPr lang="it-IT" b="0" i="1" smtClean="0">
                              <a:solidFill>
                                <a:srgbClr val="000000"/>
                              </a:solidFill>
                              <a:latin typeface="Cambria Math" panose="02040503050406030204" pitchFamily="18" charset="0"/>
                            </a:rPr>
                            <m:t>𝜌</m:t>
                          </m:r>
                          <m:sSub>
                            <m:sSubPr>
                              <m:ctrlPr>
                                <a:rPr lang="it-IT" b="0" i="1" smtClean="0">
                                  <a:solidFill>
                                    <a:srgbClr val="000000"/>
                                  </a:solidFill>
                                  <a:latin typeface="Cambria Math" panose="02040503050406030204" pitchFamily="18" charset="0"/>
                                </a:rPr>
                              </m:ctrlPr>
                            </m:sSubPr>
                            <m:e>
                              <m:r>
                                <a:rPr lang="it-IT" b="0" i="1" smtClean="0">
                                  <a:solidFill>
                                    <a:srgbClr val="000000"/>
                                  </a:solidFill>
                                  <a:latin typeface="Cambria Math" panose="02040503050406030204" pitchFamily="18" charset="0"/>
                                </a:rPr>
                                <m:t>𝑐</m:t>
                              </m:r>
                            </m:e>
                            <m:sub>
                              <m:r>
                                <a:rPr lang="it-IT" b="0" i="1" smtClean="0">
                                  <a:solidFill>
                                    <a:srgbClr val="000000"/>
                                  </a:solidFill>
                                  <a:latin typeface="Cambria Math" panose="02040503050406030204" pitchFamily="18" charset="0"/>
                                </a:rPr>
                                <m:t>𝑝</m:t>
                              </m:r>
                            </m:sub>
                          </m:sSub>
                          <m:r>
                            <a:rPr lang="it-IT" b="0" i="1" smtClean="0">
                              <a:solidFill>
                                <a:srgbClr val="000000"/>
                              </a:solidFill>
                              <a:latin typeface="Cambria Math" panose="02040503050406030204" pitchFamily="18" charset="0"/>
                            </a:rPr>
                            <m:t>𝑉</m:t>
                          </m:r>
                          <m:r>
                            <a:rPr lang="it-IT" b="0" i="1" smtClean="0">
                              <a:solidFill>
                                <a:srgbClr val="000000"/>
                              </a:solidFill>
                              <a:latin typeface="Cambria Math" panose="02040503050406030204" pitchFamily="18" charset="0"/>
                            </a:rPr>
                            <m:t> </m:t>
                          </m:r>
                          <m:r>
                            <a:rPr lang="it-IT" b="0" i="1" smtClean="0">
                              <a:solidFill>
                                <a:srgbClr val="000000"/>
                              </a:solidFill>
                              <a:latin typeface="Cambria Math" panose="02040503050406030204" pitchFamily="18" charset="0"/>
                            </a:rPr>
                            <m:t>𝛿</m:t>
                          </m:r>
                          <m:r>
                            <a:rPr lang="it-IT" b="0" i="1" smtClean="0">
                              <a:solidFill>
                                <a:srgbClr val="000000"/>
                              </a:solidFill>
                              <a:latin typeface="Cambria Math" panose="02040503050406030204" pitchFamily="18" charset="0"/>
                            </a:rPr>
                            <m:t>𝑥</m:t>
                          </m:r>
                        </m:num>
                        <m:den>
                          <m:r>
                            <a:rPr lang="it-IT" b="0" i="1" smtClean="0">
                              <a:solidFill>
                                <a:srgbClr val="000000"/>
                              </a:solidFill>
                              <a:latin typeface="Cambria Math" panose="02040503050406030204" pitchFamily="18" charset="0"/>
                            </a:rPr>
                            <m:t>𝑘</m:t>
                          </m:r>
                          <m:sSup>
                            <m:sSupPr>
                              <m:ctrlPr>
                                <a:rPr lang="it-IT" b="0" i="1" smtClean="0">
                                  <a:solidFill>
                                    <a:srgbClr val="000000"/>
                                  </a:solidFill>
                                  <a:latin typeface="Cambria Math" panose="02040503050406030204" pitchFamily="18" charset="0"/>
                                </a:rPr>
                              </m:ctrlPr>
                            </m:sSupPr>
                            <m:e>
                              <m:r>
                                <a:rPr lang="it-IT" b="0" i="1" smtClean="0">
                                  <a:solidFill>
                                    <a:srgbClr val="000000"/>
                                  </a:solidFill>
                                  <a:latin typeface="Cambria Math" panose="02040503050406030204" pitchFamily="18" charset="0"/>
                                </a:rPr>
                                <m:t>𝐴</m:t>
                              </m:r>
                            </m:e>
                            <m:sup>
                              <m:r>
                                <a:rPr lang="it-IT" b="0" i="1" smtClean="0">
                                  <a:solidFill>
                                    <a:srgbClr val="000000"/>
                                  </a:solidFill>
                                  <a:latin typeface="Cambria Math" panose="02040503050406030204" pitchFamily="18" charset="0"/>
                                </a:rPr>
                                <m:t>∗</m:t>
                              </m:r>
                            </m:sup>
                          </m:sSup>
                        </m:den>
                      </m:f>
                    </m:oMath>
                  </m:oMathPara>
                </a14:m>
                <a:endParaRPr lang="it-IT" b="0" dirty="0">
                  <a:solidFill>
                    <a:srgbClr val="000000"/>
                  </a:solidFill>
                  <a:ea typeface="Cambria Math" panose="02040503050406030204" pitchFamily="18" charset="0"/>
                </a:endParaRPr>
              </a:p>
              <a:p>
                <a:endParaRPr lang="it-IT" b="0" dirty="0">
                  <a:solidFill>
                    <a:srgbClr val="000000"/>
                  </a:solidFill>
                  <a:ea typeface="Cambria Math" panose="02040503050406030204" pitchFamily="18" charset="0"/>
                </a:endParaRPr>
              </a:p>
              <a:p>
                <a:endParaRPr lang="it-IT" dirty="0"/>
              </a:p>
            </p:txBody>
          </p:sp>
        </mc:Choice>
        <mc:Fallback xmlns="">
          <p:sp>
            <p:nvSpPr>
              <p:cNvPr id="4104" name="Object 5"/>
              <p:cNvSpPr txBox="1">
                <a:spLocks noRot="1" noChangeAspect="1" noMove="1" noResize="1" noEditPoints="1" noAdjustHandles="1" noChangeArrowheads="1" noChangeShapeType="1" noTextEdit="1"/>
              </p:cNvSpPr>
              <p:nvPr/>
            </p:nvSpPr>
            <p:spPr bwMode="auto">
              <a:xfrm>
                <a:off x="2072456" y="6876000"/>
                <a:ext cx="1116000" cy="576000"/>
              </a:xfrm>
              <a:prstGeom prst="rect">
                <a:avLst/>
              </a:prstGeom>
              <a:blipFill>
                <a:blip r:embed="rId4"/>
                <a:stretch>
                  <a:fillRect/>
                </a:stretch>
              </a:blipFill>
              <a:ln>
                <a:noFill/>
              </a:ln>
            </p:spPr>
            <p:txBody>
              <a:bodyPr/>
              <a:lstStyle/>
              <a:p>
                <a:r>
                  <a:rPr lang="it-IT">
                    <a:noFill/>
                  </a:rPr>
                  <a:t> </a:t>
                </a:r>
              </a:p>
            </p:txBody>
          </p:sp>
        </mc:Fallback>
      </mc:AlternateContent>
      <p:graphicFrame>
        <p:nvGraphicFramePr>
          <p:cNvPr id="22" name="Table 21"/>
          <p:cNvGraphicFramePr>
            <a:graphicFrameLocks noGrp="1"/>
          </p:cNvGraphicFramePr>
          <p:nvPr>
            <p:extLst>
              <p:ext uri="{D42A27DB-BD31-4B8C-83A1-F6EECF244321}">
                <p14:modId xmlns:p14="http://schemas.microsoft.com/office/powerpoint/2010/main" val="1473718199"/>
              </p:ext>
            </p:extLst>
          </p:nvPr>
        </p:nvGraphicFramePr>
        <p:xfrm>
          <a:off x="5148000" y="2160000"/>
          <a:ext cx="1441510" cy="918348"/>
        </p:xfrm>
        <a:graphic>
          <a:graphicData uri="http://schemas.openxmlformats.org/drawingml/2006/table">
            <a:tbl>
              <a:tblPr/>
              <a:tblGrid>
                <a:gridCol w="482620">
                  <a:extLst>
                    <a:ext uri="{9D8B030D-6E8A-4147-A177-3AD203B41FA5}">
                      <a16:colId xmlns:a16="http://schemas.microsoft.com/office/drawing/2014/main" val="20000"/>
                    </a:ext>
                  </a:extLst>
                </a:gridCol>
                <a:gridCol w="501670">
                  <a:extLst>
                    <a:ext uri="{9D8B030D-6E8A-4147-A177-3AD203B41FA5}">
                      <a16:colId xmlns:a16="http://schemas.microsoft.com/office/drawing/2014/main" val="20001"/>
                    </a:ext>
                  </a:extLst>
                </a:gridCol>
                <a:gridCol w="457220">
                  <a:extLst>
                    <a:ext uri="{9D8B030D-6E8A-4147-A177-3AD203B41FA5}">
                      <a16:colId xmlns:a16="http://schemas.microsoft.com/office/drawing/2014/main" val="20002"/>
                    </a:ext>
                  </a:extLst>
                </a:gridCol>
              </a:tblGrid>
              <a:tr h="190500">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Material</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Theoretical</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Simulated</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84878">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MgO</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91.9e-5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1"/>
                          </a:solidFill>
                          <a:effectLst/>
                          <a:latin typeface="Arial" charset="0"/>
                          <a:ea typeface="ＭＳ Ｐゴシック" pitchFamily="34" charset="-128"/>
                          <a:cs typeface="Arial" charset="0"/>
                        </a:rPr>
                        <a:t>89.0e-5 (s)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47716">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Aluminum </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0.11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1"/>
                          </a:solidFill>
                          <a:effectLst/>
                          <a:latin typeface="Arial" charset="0"/>
                          <a:ea typeface="ＭＳ Ｐゴシック" pitchFamily="34" charset="-128"/>
                          <a:cs typeface="Arial" charset="0"/>
                        </a:rPr>
                        <a:t>0.13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1"/>
                          </a:solidFill>
                          <a:effectLst/>
                          <a:latin typeface="Arial" charset="0"/>
                          <a:ea typeface="ＭＳ Ｐゴシック" pitchFamily="34" charset="-128"/>
                          <a:cs typeface="Arial" charset="0"/>
                        </a:rPr>
                        <a: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47716">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Teflon</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0.42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1"/>
                          </a:solidFill>
                          <a:effectLst/>
                          <a:latin typeface="Arial" charset="0"/>
                          <a:ea typeface="ＭＳ Ｐゴシック" pitchFamily="34" charset="-128"/>
                          <a:cs typeface="Arial" charset="0"/>
                        </a:rPr>
                        <a:t>0.38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1"/>
                          </a:solidFill>
                          <a:effectLst/>
                          <a:latin typeface="Arial" charset="0"/>
                          <a:ea typeface="ＭＳ Ｐゴシック" pitchFamily="34" charset="-128"/>
                          <a:cs typeface="Arial" charset="0"/>
                        </a:rPr>
                        <a: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3110" name="TextBox 22"/>
          <p:cNvSpPr txBox="1">
            <a:spLocks noChangeArrowheads="1"/>
          </p:cNvSpPr>
          <p:nvPr/>
        </p:nvSpPr>
        <p:spPr bwMode="auto">
          <a:xfrm>
            <a:off x="3491161" y="8100000"/>
            <a:ext cx="3168000" cy="936000"/>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a:t>
            </a:r>
          </a:p>
          <a:p>
            <a:pPr algn="just" eaLnBrk="1" hangingPunct="1">
              <a:spcBef>
                <a:spcPct val="0"/>
              </a:spcBef>
              <a:buFontTx/>
              <a:buNone/>
              <a:defRPr/>
            </a:pPr>
            <a:r>
              <a:rPr lang="en-US" altLang="en-US" sz="1000" dirty="0">
                <a:latin typeface="Calibri" panose="020F0502020204030204" pitchFamily="34" charset="0"/>
                <a:cs typeface="Arial" panose="020B0604020202020204" pitchFamily="34" charset="0"/>
              </a:rPr>
              <a:t>This study allows us to find the best combination of material for a homogeneous thermal profile which are copper bulk and aluminum screws. </a:t>
            </a:r>
          </a:p>
          <a:p>
            <a:pPr algn="just" eaLnBrk="1" hangingPunct="1">
              <a:spcBef>
                <a:spcPct val="0"/>
              </a:spcBef>
              <a:buFontTx/>
              <a:buNone/>
              <a:defRPr/>
            </a:pPr>
            <a:r>
              <a:rPr lang="en-US" altLang="en-US" sz="1000" dirty="0">
                <a:latin typeface="Calibri" panose="020F0502020204030204" pitchFamily="34" charset="0"/>
                <a:cs typeface="Arial" panose="020B0604020202020204" pitchFamily="34" charset="0"/>
              </a:rPr>
              <a:t>The </a:t>
            </a:r>
            <a:r>
              <a:rPr lang="en-US" altLang="en-US" sz="1000">
                <a:latin typeface="Calibri" panose="020F0502020204030204" pitchFamily="34" charset="0"/>
                <a:cs typeface="Arial" panose="020B0604020202020204" pitchFamily="34" charset="0"/>
              </a:rPr>
              <a:t>future detector </a:t>
            </a:r>
            <a:r>
              <a:rPr lang="en-US" altLang="en-US" sz="1000" dirty="0">
                <a:latin typeface="Calibri" panose="020F0502020204030204" pitchFamily="34" charset="0"/>
                <a:cs typeface="Arial" panose="020B0604020202020204" pitchFamily="34" charset="0"/>
              </a:rPr>
              <a:t>will be assembled considering this results for enhancing performances and robustness. </a:t>
            </a:r>
          </a:p>
        </p:txBody>
      </p:sp>
      <p:sp>
        <p:nvSpPr>
          <p:cNvPr id="24" name="TextBox 23"/>
          <p:cNvSpPr txBox="1"/>
          <p:nvPr/>
        </p:nvSpPr>
        <p:spPr>
          <a:xfrm>
            <a:off x="3600000" y="9108000"/>
            <a:ext cx="3151552" cy="531938"/>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F. </a:t>
            </a:r>
            <a:r>
              <a:rPr lang="en-US" sz="583" dirty="0" err="1">
                <a:latin typeface="Calibri" panose="020F0502020204030204" pitchFamily="34" charset="0"/>
                <a:ea typeface="+mn-ea"/>
                <a:cs typeface="Arial" panose="020B0604020202020204" pitchFamily="34" charset="0"/>
              </a:rPr>
              <a:t>Laviano</a:t>
            </a:r>
            <a:r>
              <a:rPr lang="en-US" sz="583" dirty="0">
                <a:latin typeface="Calibri" panose="020F0502020204030204" pitchFamily="34" charset="0"/>
                <a:ea typeface="+mn-ea"/>
                <a:cs typeface="Arial" panose="020B0604020202020204" pitchFamily="34" charset="0"/>
              </a:rPr>
              <a:t>, </a:t>
            </a:r>
            <a:r>
              <a:rPr lang="en-US" sz="583" dirty="0" err="1">
                <a:latin typeface="Calibri" panose="020F0502020204030204" pitchFamily="34" charset="0"/>
                <a:ea typeface="+mn-ea"/>
                <a:cs typeface="Arial" panose="020B0604020202020204" pitchFamily="34" charset="0"/>
              </a:rPr>
              <a:t>Thz</a:t>
            </a:r>
            <a:r>
              <a:rPr lang="en-US" sz="583" dirty="0">
                <a:latin typeface="Calibri" panose="020F0502020204030204" pitchFamily="34" charset="0"/>
                <a:ea typeface="+mn-ea"/>
                <a:cs typeface="Arial" panose="020B0604020202020204" pitchFamily="34" charset="0"/>
              </a:rPr>
              <a:t> Detection Above 77 K In YBCO Films Patterned By Heavy-ion Lithography, IEEE Sensors Journal 10, 863 (2010) </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A. Napolitano, Multiphysics simulation of a superconducting bolometer working in a portable cryostat,  J. Phys.: Conf. Ser. 1559 012019 (2020)</a:t>
            </a:r>
          </a:p>
        </p:txBody>
      </p:sp>
      <p:sp>
        <p:nvSpPr>
          <p:cNvPr id="4143" name="TextBox 33"/>
          <p:cNvSpPr txBox="1">
            <a:spLocks noChangeArrowheads="1"/>
          </p:cNvSpPr>
          <p:nvPr/>
        </p:nvSpPr>
        <p:spPr bwMode="auto">
          <a:xfrm>
            <a:off x="936000" y="3348000"/>
            <a:ext cx="2412088"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Detailed view of the superconducting sensor, Dewar containing the bolometer and experimental R vs T curves for both as grown and functionalized meander  irradiated with heavy ions together with its derivative</a:t>
            </a:r>
          </a:p>
        </p:txBody>
      </p:sp>
      <p:sp>
        <p:nvSpPr>
          <p:cNvPr id="25" name="TextBox 3"/>
          <p:cNvSpPr txBox="1">
            <a:spLocks noChangeArrowheads="1"/>
          </p:cNvSpPr>
          <p:nvPr/>
        </p:nvSpPr>
        <p:spPr bwMode="auto">
          <a:xfrm>
            <a:off x="181331" y="120727"/>
            <a:ext cx="6531986" cy="922558"/>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Optimization of superconducting bolometer working above LN2 temperature</a:t>
            </a:r>
          </a:p>
          <a:p>
            <a:pPr algn="ctr" defTabSz="913916" eaLnBrk="1" hangingPunct="1">
              <a:lnSpc>
                <a:spcPct val="150000"/>
              </a:lnSpc>
              <a:defRPr/>
            </a:pPr>
            <a:r>
              <a:rPr lang="it-IT" sz="833" dirty="0">
                <a:latin typeface="Calibri" panose="020F0502020204030204" pitchFamily="34" charset="0"/>
                <a:ea typeface="+mn-ea"/>
                <a:cs typeface="Arial" panose="020B0604020202020204" pitchFamily="34" charset="0"/>
              </a:rPr>
              <a:t>A. Napolitano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S. Ferracin</a:t>
            </a:r>
            <a:r>
              <a:rPr lang="it-IT" sz="833" baseline="30000" dirty="0">
                <a:latin typeface="Calibri" panose="020F0502020204030204" pitchFamily="34" charset="0"/>
                <a:ea typeface="+mn-ea"/>
                <a:cs typeface="Arial" panose="020B0604020202020204" pitchFamily="34" charset="0"/>
              </a:rPr>
              <a:t>1</a:t>
            </a:r>
            <a:r>
              <a:rPr lang="it-IT" sz="833" dirty="0">
                <a:latin typeface="Calibri" panose="020F0502020204030204" pitchFamily="34" charset="0"/>
                <a:ea typeface="+mn-ea"/>
                <a:cs typeface="Arial" panose="020B0604020202020204" pitchFamily="34" charset="0"/>
              </a:rPr>
              <a:t>, M. Fracasso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R. Gerbaldo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G. Ghigo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L. Gozzelino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D. Torsello</a:t>
            </a:r>
            <a:r>
              <a:rPr lang="it-IT" sz="833" baseline="30000" dirty="0">
                <a:latin typeface="Calibri" panose="020F0502020204030204" pitchFamily="34" charset="0"/>
                <a:ea typeface="+mn-ea"/>
                <a:cs typeface="Arial" panose="020B0604020202020204" pitchFamily="34" charset="0"/>
              </a:rPr>
              <a:t>1,2</a:t>
            </a:r>
            <a:r>
              <a:rPr lang="it-IT" sz="833" dirty="0">
                <a:latin typeface="Calibri" panose="020F0502020204030204" pitchFamily="34" charset="0"/>
                <a:ea typeface="+mn-ea"/>
                <a:cs typeface="Arial" panose="020B0604020202020204" pitchFamily="34" charset="0"/>
              </a:rPr>
              <a:t> and F. Laviano</a:t>
            </a:r>
            <a:r>
              <a:rPr lang="it-IT" sz="833" baseline="30000" dirty="0">
                <a:latin typeface="Calibri" panose="020F0502020204030204" pitchFamily="34" charset="0"/>
                <a:ea typeface="+mn-ea"/>
                <a:cs typeface="Arial" panose="020B0604020202020204" pitchFamily="34" charset="0"/>
              </a:rPr>
              <a:t>1,2</a:t>
            </a:r>
          </a:p>
          <a:p>
            <a:pPr algn="ctr" defTabSz="913916" eaLnBrk="1" hangingPunct="1">
              <a:lnSpc>
                <a:spcPct val="150000"/>
              </a:lnSpc>
              <a:defRPr/>
            </a:pPr>
            <a:r>
              <a:rPr lang="it-IT" sz="833" baseline="30000" dirty="0">
                <a:latin typeface="Calibri" panose="020F0502020204030204" pitchFamily="34" charset="0"/>
                <a:cs typeface="Arial" panose="020B0604020202020204" pitchFamily="34" charset="0"/>
              </a:rPr>
              <a:t>1</a:t>
            </a:r>
            <a:r>
              <a:rPr lang="it-IT" sz="833" dirty="0">
                <a:latin typeface="Calibri" panose="020F0502020204030204" pitchFamily="34" charset="0"/>
                <a:ea typeface="+mn-ea"/>
                <a:cs typeface="Arial" panose="020B0604020202020204" pitchFamily="34" charset="0"/>
              </a:rPr>
              <a:t> DISAT, Dipartimento di Scienza Applicata e Tecnologia,  Politecnico di Torino, corso Duca degli Abruzzi 24, 10129 Torino</a:t>
            </a:r>
            <a:r>
              <a:rPr lang="it-IT" sz="833" dirty="0">
                <a:latin typeface="Calibri" panose="020F0502020204030204" pitchFamily="34" charset="0"/>
                <a:cs typeface="Arial" panose="020B0604020202020204" pitchFamily="34" charset="0"/>
              </a:rPr>
              <a:t> , </a:t>
            </a:r>
            <a:r>
              <a:rPr lang="it-IT" sz="833" dirty="0" err="1">
                <a:latin typeface="Calibri" panose="020F0502020204030204" pitchFamily="34" charset="0"/>
                <a:cs typeface="Arial" panose="020B0604020202020204" pitchFamily="34" charset="0"/>
              </a:rPr>
              <a:t>Italy</a:t>
            </a:r>
            <a:endParaRPr lang="it-IT" sz="833" dirty="0">
              <a:latin typeface="Calibri" panose="020F0502020204030204" pitchFamily="34" charset="0"/>
              <a:ea typeface="+mn-ea"/>
              <a:cs typeface="Arial" panose="020B0604020202020204" pitchFamily="34" charset="0"/>
            </a:endParaRPr>
          </a:p>
          <a:p>
            <a:pPr algn="ctr" defTabSz="913916" eaLnBrk="1" hangingPunct="1">
              <a:lnSpc>
                <a:spcPct val="150000"/>
              </a:lnSpc>
              <a:defRPr/>
            </a:pPr>
            <a:r>
              <a:rPr lang="it-IT" sz="833" baseline="30000" dirty="0">
                <a:latin typeface="Calibri" panose="020F0502020204030204" pitchFamily="34" charset="0"/>
                <a:cs typeface="Arial" panose="020B0604020202020204" pitchFamily="34" charset="0"/>
              </a:rPr>
              <a:t>2</a:t>
            </a:r>
            <a:r>
              <a:rPr lang="it-IT" sz="833" dirty="0">
                <a:latin typeface="Calibri" panose="020F0502020204030204" pitchFamily="34" charset="0"/>
                <a:ea typeface="+mn-ea"/>
                <a:cs typeface="Arial" panose="020B0604020202020204" pitchFamily="34" charset="0"/>
              </a:rPr>
              <a:t> INFN Istituto Nazionale di Fisica Nucleare, Sezione di Torino, Via P. Giuria 1, 10125 Torino, </a:t>
            </a:r>
            <a:r>
              <a:rPr lang="it-IT" sz="833" dirty="0" err="1">
                <a:latin typeface="Calibri" panose="020F0502020204030204" pitchFamily="34" charset="0"/>
                <a:ea typeface="+mn-ea"/>
                <a:cs typeface="Arial" panose="020B0604020202020204" pitchFamily="34" charset="0"/>
              </a:rPr>
              <a:t>Italy</a:t>
            </a:r>
            <a:endParaRPr lang="it-IT" sz="833" dirty="0">
              <a:highlight>
                <a:srgbClr val="FFFF00"/>
              </a:highlight>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108000"/>
            <a:ext cx="6568904" cy="957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89000" y="1080000"/>
            <a:ext cx="65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31" name="Picture 9">
            <a:extLst>
              <a:ext uri="{FF2B5EF4-FFF2-40B4-BE49-F238E27FC236}">
                <a16:creationId xmlns:a16="http://schemas.microsoft.com/office/drawing/2014/main" id="{DB5C159C-A375-4F6E-A531-45AED2C2DC94}"/>
              </a:ext>
              <a:ext uri="{C183D7F6-B498-43B3-948B-1728B52AA6E4}">
                <adec:decorative xmlns:adec="http://schemas.microsoft.com/office/drawing/2017/decorative" val="0"/>
              </a:ext>
            </a:extLst>
          </p:cNvPr>
          <p:cNvPicPr>
            <a:picLocks noChangeAspect="1" noChangeArrowheads="1"/>
          </p:cNvPicPr>
          <p:nvPr/>
        </p:nvPicPr>
        <p:blipFill>
          <a:blip r:embed="rId5"/>
          <a:srcRect/>
          <a:stretch/>
        </p:blipFill>
        <p:spPr bwMode="auto">
          <a:xfrm>
            <a:off x="324000" y="5079861"/>
            <a:ext cx="1165165" cy="855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9">
            <a:extLst>
              <a:ext uri="{FF2B5EF4-FFF2-40B4-BE49-F238E27FC236}">
                <a16:creationId xmlns:a16="http://schemas.microsoft.com/office/drawing/2014/main" id="{6C495FB9-0453-48B0-B0AF-7F360239A2FD}"/>
              </a:ext>
              <a:ext uri="{C183D7F6-B498-43B3-948B-1728B52AA6E4}">
                <adec:decorative xmlns:adec="http://schemas.microsoft.com/office/drawing/2017/decorative" val="0"/>
              </a:ext>
            </a:extLst>
          </p:cNvPr>
          <p:cNvPicPr>
            <a:picLocks noChangeAspect="1" noChangeArrowheads="1"/>
          </p:cNvPicPr>
          <p:nvPr/>
        </p:nvPicPr>
        <p:blipFill>
          <a:blip r:embed="rId6"/>
          <a:srcRect/>
          <a:stretch/>
        </p:blipFill>
        <p:spPr bwMode="auto">
          <a:xfrm>
            <a:off x="1548000" y="4813287"/>
            <a:ext cx="1667108"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83CAB627-3001-4193-9385-192C1DB83ECC}"/>
              </a:ext>
            </a:extLst>
          </p:cNvPr>
          <p:cNvPicPr>
            <a:picLocks noChangeAspect="1"/>
          </p:cNvPicPr>
          <p:nvPr/>
        </p:nvPicPr>
        <p:blipFill>
          <a:blip r:embed="rId7"/>
          <a:stretch>
            <a:fillRect/>
          </a:stretch>
        </p:blipFill>
        <p:spPr>
          <a:xfrm>
            <a:off x="271574" y="6480000"/>
            <a:ext cx="1728000" cy="1175304"/>
          </a:xfrm>
          <a:prstGeom prst="rect">
            <a:avLst/>
          </a:prstGeom>
        </p:spPr>
      </p:pic>
      <p:pic>
        <p:nvPicPr>
          <p:cNvPr id="4140" name="Picture 9">
            <a:extLst>
              <a:ext uri="{C183D7F6-B498-43B3-948B-1728B52AA6E4}">
                <adec:decorative xmlns:adec="http://schemas.microsoft.com/office/drawing/2017/decorative" val="0"/>
              </a:ext>
            </a:extLst>
          </p:cNvPr>
          <p:cNvPicPr>
            <a:picLocks noChangeAspect="1" noChangeArrowheads="1"/>
          </p:cNvPicPr>
          <p:nvPr/>
        </p:nvPicPr>
        <p:blipFill>
          <a:blip r:embed="rId8"/>
          <a:srcRect/>
          <a:stretch/>
        </p:blipFill>
        <p:spPr bwMode="auto">
          <a:xfrm>
            <a:off x="310216" y="2143019"/>
            <a:ext cx="798306" cy="780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9">
            <a:extLst>
              <a:ext uri="{FF2B5EF4-FFF2-40B4-BE49-F238E27FC236}">
                <a16:creationId xmlns:a16="http://schemas.microsoft.com/office/drawing/2014/main" id="{31C0F5A4-DA51-4869-A5E8-E568ECDF834F}"/>
              </a:ext>
              <a:ext uri="{C183D7F6-B498-43B3-948B-1728B52AA6E4}">
                <adec:decorative xmlns:adec="http://schemas.microsoft.com/office/drawing/2017/decorative" val="0"/>
              </a:ext>
            </a:extLst>
          </p:cNvPr>
          <p:cNvPicPr>
            <a:picLocks noChangeAspect="1" noChangeArrowheads="1"/>
          </p:cNvPicPr>
          <p:nvPr/>
        </p:nvPicPr>
        <p:blipFill>
          <a:blip r:embed="rId9"/>
          <a:srcRect/>
          <a:stretch/>
        </p:blipFill>
        <p:spPr bwMode="auto">
          <a:xfrm>
            <a:off x="288525" y="2947848"/>
            <a:ext cx="856498" cy="9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9">
            <a:extLst>
              <a:ext uri="{FF2B5EF4-FFF2-40B4-BE49-F238E27FC236}">
                <a16:creationId xmlns:a16="http://schemas.microsoft.com/office/drawing/2014/main" id="{D0369D62-BB47-47A6-A143-B47D358A29E9}"/>
              </a:ext>
              <a:ext uri="{C183D7F6-B498-43B3-948B-1728B52AA6E4}">
                <adec:decorative xmlns:adec="http://schemas.microsoft.com/office/drawing/2017/decorative" val="0"/>
              </a:ext>
            </a:extLst>
          </p:cNvPr>
          <p:cNvPicPr>
            <a:picLocks noChangeAspect="1" noChangeArrowheads="1"/>
          </p:cNvPicPr>
          <p:nvPr/>
        </p:nvPicPr>
        <p:blipFill>
          <a:blip r:embed="rId10"/>
          <a:srcRect/>
          <a:stretch/>
        </p:blipFill>
        <p:spPr bwMode="auto">
          <a:xfrm>
            <a:off x="1124018" y="2145973"/>
            <a:ext cx="2260909" cy="1200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a:extLst>
              <a:ext uri="{FF2B5EF4-FFF2-40B4-BE49-F238E27FC236}">
                <a16:creationId xmlns:a16="http://schemas.microsoft.com/office/drawing/2014/main" id="{45221F4F-73DB-4D3E-85AB-22B5C1DF793D}"/>
              </a:ext>
            </a:extLst>
          </p:cNvPr>
          <p:cNvPicPr>
            <a:picLocks noChangeAspect="1"/>
          </p:cNvPicPr>
          <p:nvPr/>
        </p:nvPicPr>
        <p:blipFill rotWithShape="1">
          <a:blip r:embed="rId11"/>
          <a:srcRect l="12493" t="5775" r="17836"/>
          <a:stretch/>
        </p:blipFill>
        <p:spPr>
          <a:xfrm>
            <a:off x="5112000" y="5580000"/>
            <a:ext cx="1557393" cy="1290607"/>
          </a:xfrm>
          <a:prstGeom prst="rect">
            <a:avLst/>
          </a:prstGeom>
        </p:spPr>
      </p:pic>
      <p:pic>
        <p:nvPicPr>
          <p:cNvPr id="19" name="Picture 18">
            <a:extLst>
              <a:ext uri="{FF2B5EF4-FFF2-40B4-BE49-F238E27FC236}">
                <a16:creationId xmlns:a16="http://schemas.microsoft.com/office/drawing/2014/main" id="{604C3E61-8022-4559-9396-6649AFE11FC3}"/>
              </a:ext>
            </a:extLst>
          </p:cNvPr>
          <p:cNvPicPr>
            <a:picLocks noChangeAspect="1"/>
          </p:cNvPicPr>
          <p:nvPr/>
        </p:nvPicPr>
        <p:blipFill rotWithShape="1">
          <a:blip r:embed="rId12"/>
          <a:srcRect l="12080" t="7992" r="18250"/>
          <a:stretch/>
        </p:blipFill>
        <p:spPr>
          <a:xfrm>
            <a:off x="5112000" y="4068000"/>
            <a:ext cx="1557371" cy="1260233"/>
          </a:xfrm>
          <a:prstGeom prst="rect">
            <a:avLst/>
          </a:prstGeom>
        </p:spPr>
      </p:pic>
      <p:pic>
        <p:nvPicPr>
          <p:cNvPr id="21" name="Picture 20">
            <a:extLst>
              <a:ext uri="{FF2B5EF4-FFF2-40B4-BE49-F238E27FC236}">
                <a16:creationId xmlns:a16="http://schemas.microsoft.com/office/drawing/2014/main" id="{815B073B-0D22-47D4-8523-C50B015CBE39}"/>
              </a:ext>
            </a:extLst>
          </p:cNvPr>
          <p:cNvPicPr>
            <a:picLocks noChangeAspect="1"/>
          </p:cNvPicPr>
          <p:nvPr/>
        </p:nvPicPr>
        <p:blipFill rotWithShape="1">
          <a:blip r:embed="rId13"/>
          <a:srcRect l="12080" t="5774" r="18250"/>
          <a:stretch/>
        </p:blipFill>
        <p:spPr>
          <a:xfrm>
            <a:off x="3528000" y="5580000"/>
            <a:ext cx="1557371" cy="1290607"/>
          </a:xfrm>
          <a:prstGeom prst="rect">
            <a:avLst/>
          </a:prstGeom>
        </p:spPr>
      </p:pic>
      <p:pic>
        <p:nvPicPr>
          <p:cNvPr id="38" name="Picture 37">
            <a:extLst>
              <a:ext uri="{FF2B5EF4-FFF2-40B4-BE49-F238E27FC236}">
                <a16:creationId xmlns:a16="http://schemas.microsoft.com/office/drawing/2014/main" id="{F3B7406A-9833-4C2D-A6BB-7BCD17D35174}"/>
              </a:ext>
            </a:extLst>
          </p:cNvPr>
          <p:cNvPicPr>
            <a:picLocks noChangeAspect="1"/>
          </p:cNvPicPr>
          <p:nvPr/>
        </p:nvPicPr>
        <p:blipFill>
          <a:blip r:embed="rId14"/>
          <a:srcRect/>
          <a:stretch/>
        </p:blipFill>
        <p:spPr>
          <a:xfrm>
            <a:off x="3528000" y="4068000"/>
            <a:ext cx="1547552" cy="1288912"/>
          </a:xfrm>
          <a:prstGeom prst="rect">
            <a:avLst/>
          </a:prstGeom>
        </p:spPr>
      </p:pic>
      <p:pic>
        <p:nvPicPr>
          <p:cNvPr id="42" name="Picture 41">
            <a:extLst>
              <a:ext uri="{FF2B5EF4-FFF2-40B4-BE49-F238E27FC236}">
                <a16:creationId xmlns:a16="http://schemas.microsoft.com/office/drawing/2014/main" id="{3D569EB5-90A1-4518-9967-408376A6B30B}"/>
              </a:ext>
            </a:extLst>
          </p:cNvPr>
          <p:cNvPicPr>
            <a:picLocks noChangeAspect="1"/>
          </p:cNvPicPr>
          <p:nvPr/>
        </p:nvPicPr>
        <p:blipFill>
          <a:blip r:embed="rId15"/>
          <a:srcRect/>
          <a:stretch/>
        </p:blipFill>
        <p:spPr>
          <a:xfrm>
            <a:off x="5112000" y="6876000"/>
            <a:ext cx="1428949" cy="857370"/>
          </a:xfrm>
          <a:prstGeom prst="rect">
            <a:avLst/>
          </a:prstGeom>
        </p:spPr>
      </p:pic>
      <mc:AlternateContent xmlns:mc="http://schemas.openxmlformats.org/markup-compatibility/2006" xmlns:a14="http://schemas.microsoft.com/office/drawing/2010/main">
        <mc:Choice Requires="a14">
          <p:sp>
            <p:nvSpPr>
              <p:cNvPr id="43" name="Object 5">
                <a:extLst>
                  <a:ext uri="{FF2B5EF4-FFF2-40B4-BE49-F238E27FC236}">
                    <a16:creationId xmlns:a16="http://schemas.microsoft.com/office/drawing/2014/main" id="{AEB5FA64-99AE-4B01-9577-17331B742AC9}"/>
                  </a:ext>
                </a:extLst>
              </p:cNvPr>
              <p:cNvSpPr txBox="1"/>
              <p:nvPr/>
            </p:nvSpPr>
            <p:spPr bwMode="auto">
              <a:xfrm>
                <a:off x="1345533" y="6516000"/>
                <a:ext cx="2145628" cy="39397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it-IT" sz="900" b="0" i="1" smtClean="0">
                          <a:solidFill>
                            <a:srgbClr val="000000"/>
                          </a:solidFill>
                          <a:latin typeface="Cambria Math" panose="02040503050406030204" pitchFamily="18" charset="0"/>
                        </a:rPr>
                        <m:t>𝑢</m:t>
                      </m:r>
                      <m:r>
                        <a:rPr lang="it-IT" sz="900" b="0" i="1" smtClean="0">
                          <a:solidFill>
                            <a:srgbClr val="000000"/>
                          </a:solidFill>
                          <a:latin typeface="Cambria Math" panose="02040503050406030204" pitchFamily="18" charset="0"/>
                        </a:rPr>
                        <m:t>=</m:t>
                      </m:r>
                      <m:sSub>
                        <m:sSubPr>
                          <m:ctrlPr>
                            <a:rPr lang="it-IT" sz="900" b="0" i="1" smtClean="0">
                              <a:solidFill>
                                <a:srgbClr val="000000"/>
                              </a:solidFill>
                              <a:latin typeface="Cambria Math" panose="02040503050406030204" pitchFamily="18" charset="0"/>
                            </a:rPr>
                          </m:ctrlPr>
                        </m:sSubPr>
                        <m:e>
                          <m:r>
                            <a:rPr lang="it-IT" sz="900" b="0" i="1" smtClean="0">
                              <a:solidFill>
                                <a:srgbClr val="000000"/>
                              </a:solidFill>
                              <a:latin typeface="Cambria Math" panose="02040503050406030204" pitchFamily="18" charset="0"/>
                            </a:rPr>
                            <m:t>𝐾</m:t>
                          </m:r>
                        </m:e>
                        <m:sub>
                          <m:r>
                            <a:rPr lang="it-IT" sz="900" b="0" i="1" smtClean="0">
                              <a:solidFill>
                                <a:srgbClr val="000000"/>
                              </a:solidFill>
                              <a:latin typeface="Cambria Math" panose="02040503050406030204" pitchFamily="18" charset="0"/>
                            </a:rPr>
                            <m:t>𝑝</m:t>
                          </m:r>
                        </m:sub>
                      </m:sSub>
                      <m:r>
                        <a:rPr lang="it-IT" sz="900" b="0" i="1" smtClean="0">
                          <a:solidFill>
                            <a:srgbClr val="000000"/>
                          </a:solidFill>
                          <a:latin typeface="Cambria Math" panose="02040503050406030204" pitchFamily="18" charset="0"/>
                        </a:rPr>
                        <m:t>𝑒</m:t>
                      </m:r>
                      <m:d>
                        <m:dPr>
                          <m:ctrlPr>
                            <a:rPr lang="it-IT" sz="900" b="0" i="1" smtClean="0">
                              <a:solidFill>
                                <a:srgbClr val="000000"/>
                              </a:solidFill>
                              <a:latin typeface="Cambria Math" panose="02040503050406030204" pitchFamily="18" charset="0"/>
                            </a:rPr>
                          </m:ctrlPr>
                        </m:dPr>
                        <m:e>
                          <m:r>
                            <a:rPr lang="it-IT" sz="900" b="0" i="1" smtClean="0">
                              <a:solidFill>
                                <a:srgbClr val="000000"/>
                              </a:solidFill>
                              <a:latin typeface="Cambria Math" panose="02040503050406030204" pitchFamily="18" charset="0"/>
                            </a:rPr>
                            <m:t>𝑡</m:t>
                          </m:r>
                        </m:e>
                      </m:d>
                      <m:r>
                        <a:rPr lang="it-IT" sz="900" b="0" i="1" smtClean="0">
                          <a:solidFill>
                            <a:srgbClr val="000000"/>
                          </a:solidFill>
                          <a:latin typeface="Cambria Math" panose="02040503050406030204" pitchFamily="18" charset="0"/>
                        </a:rPr>
                        <m:t>+</m:t>
                      </m:r>
                      <m:sSub>
                        <m:sSubPr>
                          <m:ctrlPr>
                            <a:rPr lang="it-IT" sz="900" b="0" i="1" smtClean="0">
                              <a:solidFill>
                                <a:srgbClr val="000000"/>
                              </a:solidFill>
                              <a:latin typeface="Cambria Math" panose="02040503050406030204" pitchFamily="18" charset="0"/>
                            </a:rPr>
                          </m:ctrlPr>
                        </m:sSubPr>
                        <m:e>
                          <m:r>
                            <a:rPr lang="it-IT" sz="900" b="0" i="1" smtClean="0">
                              <a:solidFill>
                                <a:srgbClr val="000000"/>
                              </a:solidFill>
                              <a:latin typeface="Cambria Math" panose="02040503050406030204" pitchFamily="18" charset="0"/>
                            </a:rPr>
                            <m:t>𝐾</m:t>
                          </m:r>
                        </m:e>
                        <m:sub>
                          <m:r>
                            <a:rPr lang="it-IT" sz="900" b="0" i="1" smtClean="0">
                              <a:solidFill>
                                <a:srgbClr val="000000"/>
                              </a:solidFill>
                              <a:latin typeface="Cambria Math" panose="02040503050406030204" pitchFamily="18" charset="0"/>
                            </a:rPr>
                            <m:t>𝑖</m:t>
                          </m:r>
                        </m:sub>
                      </m:sSub>
                      <m:nary>
                        <m:naryPr>
                          <m:ctrlPr>
                            <a:rPr lang="it-IT" sz="900" b="0" i="1" smtClean="0">
                              <a:solidFill>
                                <a:srgbClr val="000000"/>
                              </a:solidFill>
                              <a:latin typeface="Cambria Math" panose="02040503050406030204" pitchFamily="18" charset="0"/>
                            </a:rPr>
                          </m:ctrlPr>
                        </m:naryPr>
                        <m:sub>
                          <m:r>
                            <m:rPr>
                              <m:brk m:alnAt="23"/>
                            </m:rPr>
                            <a:rPr lang="it-IT" sz="900" b="0" i="1" smtClean="0">
                              <a:solidFill>
                                <a:srgbClr val="000000"/>
                              </a:solidFill>
                              <a:latin typeface="Cambria Math" panose="02040503050406030204" pitchFamily="18" charset="0"/>
                            </a:rPr>
                            <m:t>0</m:t>
                          </m:r>
                        </m:sub>
                        <m:sup>
                          <m:r>
                            <a:rPr lang="it-IT" sz="900" b="0" i="1" smtClean="0">
                              <a:solidFill>
                                <a:srgbClr val="000000"/>
                              </a:solidFill>
                              <a:latin typeface="Cambria Math" panose="02040503050406030204" pitchFamily="18" charset="0"/>
                            </a:rPr>
                            <m:t>𝑡</m:t>
                          </m:r>
                        </m:sup>
                        <m:e>
                          <m:r>
                            <a:rPr lang="it-IT" sz="900" b="0" i="1" smtClean="0">
                              <a:solidFill>
                                <a:srgbClr val="000000"/>
                              </a:solidFill>
                              <a:latin typeface="Cambria Math" panose="02040503050406030204" pitchFamily="18" charset="0"/>
                            </a:rPr>
                            <m:t>𝑒</m:t>
                          </m:r>
                          <m:d>
                            <m:dPr>
                              <m:ctrlPr>
                                <a:rPr lang="it-IT" sz="900" b="0" i="1" smtClean="0">
                                  <a:solidFill>
                                    <a:srgbClr val="000000"/>
                                  </a:solidFill>
                                  <a:latin typeface="Cambria Math" panose="02040503050406030204" pitchFamily="18" charset="0"/>
                                </a:rPr>
                              </m:ctrlPr>
                            </m:dPr>
                            <m:e>
                              <m:r>
                                <a:rPr lang="it-IT" sz="900" b="0" i="1" smtClean="0">
                                  <a:solidFill>
                                    <a:srgbClr val="000000"/>
                                  </a:solidFill>
                                  <a:latin typeface="Cambria Math" panose="02040503050406030204" pitchFamily="18" charset="0"/>
                                </a:rPr>
                                <m:t>𝜏</m:t>
                              </m:r>
                            </m:e>
                          </m:d>
                          <m:r>
                            <a:rPr lang="it-IT" sz="900" b="0" i="1" smtClean="0">
                              <a:solidFill>
                                <a:srgbClr val="000000"/>
                              </a:solidFill>
                              <a:latin typeface="Cambria Math" panose="02040503050406030204" pitchFamily="18" charset="0"/>
                            </a:rPr>
                            <m:t>𝑑</m:t>
                          </m:r>
                          <m:r>
                            <a:rPr lang="it-IT" sz="900" b="0" i="1" smtClean="0">
                              <a:solidFill>
                                <a:srgbClr val="000000"/>
                              </a:solidFill>
                              <a:latin typeface="Cambria Math" panose="02040503050406030204" pitchFamily="18" charset="0"/>
                            </a:rPr>
                            <m:t>𝜏</m:t>
                          </m:r>
                        </m:e>
                      </m:nary>
                      <m:r>
                        <a:rPr lang="it-IT" sz="900" b="0" i="1" smtClean="0">
                          <a:solidFill>
                            <a:srgbClr val="000000"/>
                          </a:solidFill>
                          <a:latin typeface="Cambria Math" panose="02040503050406030204" pitchFamily="18" charset="0"/>
                        </a:rPr>
                        <m:t>+</m:t>
                      </m:r>
                      <m:f>
                        <m:fPr>
                          <m:ctrlPr>
                            <a:rPr lang="it-IT" sz="900" b="0" i="1" smtClean="0">
                              <a:solidFill>
                                <a:srgbClr val="000000"/>
                              </a:solidFill>
                              <a:latin typeface="Cambria Math" panose="02040503050406030204" pitchFamily="18" charset="0"/>
                            </a:rPr>
                          </m:ctrlPr>
                        </m:fPr>
                        <m:num>
                          <m:sSub>
                            <m:sSubPr>
                              <m:ctrlPr>
                                <a:rPr lang="it-IT" sz="900" b="0" i="1" smtClean="0">
                                  <a:solidFill>
                                    <a:srgbClr val="000000"/>
                                  </a:solidFill>
                                  <a:latin typeface="Cambria Math" panose="02040503050406030204" pitchFamily="18" charset="0"/>
                                </a:rPr>
                              </m:ctrlPr>
                            </m:sSubPr>
                            <m:e>
                              <m:r>
                                <a:rPr lang="it-IT" sz="900" b="0" i="1" smtClean="0">
                                  <a:solidFill>
                                    <a:srgbClr val="000000"/>
                                  </a:solidFill>
                                  <a:latin typeface="Cambria Math" panose="02040503050406030204" pitchFamily="18" charset="0"/>
                                </a:rPr>
                                <m:t>𝐾</m:t>
                              </m:r>
                            </m:e>
                            <m:sub>
                              <m:r>
                                <a:rPr lang="it-IT" sz="900" b="0" i="1" smtClean="0">
                                  <a:solidFill>
                                    <a:srgbClr val="000000"/>
                                  </a:solidFill>
                                  <a:latin typeface="Cambria Math" panose="02040503050406030204" pitchFamily="18" charset="0"/>
                                </a:rPr>
                                <m:t>𝑑</m:t>
                              </m:r>
                            </m:sub>
                          </m:sSub>
                          <m:d>
                            <m:dPr>
                              <m:ctrlPr>
                                <a:rPr lang="it-IT" sz="900" b="0" i="1" smtClean="0">
                                  <a:solidFill>
                                    <a:srgbClr val="000000"/>
                                  </a:solidFill>
                                  <a:latin typeface="Cambria Math" panose="02040503050406030204" pitchFamily="18" charset="0"/>
                                </a:rPr>
                              </m:ctrlPr>
                            </m:dPr>
                            <m:e>
                              <m:r>
                                <a:rPr lang="it-IT" sz="900" b="0" i="1" smtClean="0">
                                  <a:solidFill>
                                    <a:srgbClr val="000000"/>
                                  </a:solidFill>
                                  <a:latin typeface="Cambria Math" panose="02040503050406030204" pitchFamily="18" charset="0"/>
                                </a:rPr>
                                <m:t>𝑑𝑒</m:t>
                              </m:r>
                              <m:d>
                                <m:dPr>
                                  <m:ctrlPr>
                                    <a:rPr lang="it-IT" sz="900" b="0" i="1" smtClean="0">
                                      <a:solidFill>
                                        <a:srgbClr val="000000"/>
                                      </a:solidFill>
                                      <a:latin typeface="Cambria Math" panose="02040503050406030204" pitchFamily="18" charset="0"/>
                                    </a:rPr>
                                  </m:ctrlPr>
                                </m:dPr>
                                <m:e>
                                  <m:r>
                                    <a:rPr lang="it-IT" sz="900" b="0" i="1" smtClean="0">
                                      <a:solidFill>
                                        <a:srgbClr val="000000"/>
                                      </a:solidFill>
                                      <a:latin typeface="Cambria Math" panose="02040503050406030204" pitchFamily="18" charset="0"/>
                                    </a:rPr>
                                    <m:t>𝑡</m:t>
                                  </m:r>
                                </m:e>
                              </m:d>
                            </m:e>
                          </m:d>
                        </m:num>
                        <m:den>
                          <m:r>
                            <a:rPr lang="it-IT" sz="900" b="0" i="1" smtClean="0">
                              <a:solidFill>
                                <a:srgbClr val="000000"/>
                              </a:solidFill>
                              <a:latin typeface="Cambria Math" panose="02040503050406030204" pitchFamily="18" charset="0"/>
                            </a:rPr>
                            <m:t>𝑑𝑡</m:t>
                          </m:r>
                        </m:den>
                      </m:f>
                    </m:oMath>
                  </m:oMathPara>
                </a14:m>
                <a:endParaRPr lang="it-IT" sz="900" b="0" i="1" dirty="0">
                  <a:solidFill>
                    <a:srgbClr val="000000"/>
                  </a:solidFill>
                  <a:latin typeface="Cambria Math" panose="02040503050406030204" pitchFamily="18" charset="0"/>
                </a:endParaRPr>
              </a:p>
            </p:txBody>
          </p:sp>
        </mc:Choice>
        <mc:Fallback xmlns="">
          <p:sp>
            <p:nvSpPr>
              <p:cNvPr id="43" name="Object 5">
                <a:extLst>
                  <a:ext uri="{FF2B5EF4-FFF2-40B4-BE49-F238E27FC236}">
                    <a16:creationId xmlns:a16="http://schemas.microsoft.com/office/drawing/2014/main" id="{AEB5FA64-99AE-4B01-9577-17331B742AC9}"/>
                  </a:ext>
                </a:extLst>
              </p:cNvPr>
              <p:cNvSpPr txBox="1">
                <a:spLocks noRot="1" noChangeAspect="1" noMove="1" noResize="1" noEditPoints="1" noAdjustHandles="1" noChangeArrowheads="1" noChangeShapeType="1" noTextEdit="1"/>
              </p:cNvSpPr>
              <p:nvPr/>
            </p:nvSpPr>
            <p:spPr bwMode="auto">
              <a:xfrm>
                <a:off x="1345533" y="6516000"/>
                <a:ext cx="2145628" cy="393978"/>
              </a:xfrm>
              <a:prstGeom prst="rect">
                <a:avLst/>
              </a:prstGeom>
              <a:blipFill>
                <a:blip r:embed="rId16"/>
                <a:stretch>
                  <a:fillRect t="-133846" b="-209231"/>
                </a:stretch>
              </a:blipFill>
              <a:ln>
                <a:noFill/>
              </a:ln>
            </p:spPr>
            <p:txBody>
              <a:bodyPr/>
              <a:lstStyle/>
              <a:p>
                <a:r>
                  <a:rPr lang="it-IT">
                    <a:noFill/>
                  </a:rPr>
                  <a:t> </a:t>
                </a:r>
              </a:p>
            </p:txBody>
          </p:sp>
        </mc:Fallback>
      </mc:AlternateContent>
      <p:pic>
        <p:nvPicPr>
          <p:cNvPr id="7" name="Picture 6">
            <a:extLst>
              <a:ext uri="{FF2B5EF4-FFF2-40B4-BE49-F238E27FC236}">
                <a16:creationId xmlns:a16="http://schemas.microsoft.com/office/drawing/2014/main" id="{5596C566-E928-4903-A66A-36164B41C94E}"/>
              </a:ext>
            </a:extLst>
          </p:cNvPr>
          <p:cNvPicPr>
            <a:picLocks noChangeAspect="1"/>
          </p:cNvPicPr>
          <p:nvPr/>
        </p:nvPicPr>
        <p:blipFill>
          <a:blip r:embed="rId17"/>
          <a:srcRect/>
          <a:stretch/>
        </p:blipFill>
        <p:spPr>
          <a:xfrm>
            <a:off x="3600000" y="6876000"/>
            <a:ext cx="1428949" cy="857370"/>
          </a:xfrm>
          <a:prstGeom prst="rect">
            <a:avLst/>
          </a:prstGeom>
        </p:spPr>
      </p:pic>
      <p:sp>
        <p:nvSpPr>
          <p:cNvPr id="33" name="TextBox 33">
            <a:extLst>
              <a:ext uri="{FF2B5EF4-FFF2-40B4-BE49-F238E27FC236}">
                <a16:creationId xmlns:a16="http://schemas.microsoft.com/office/drawing/2014/main" id="{09C68F5F-2D93-4EB3-B3C4-8732E4237959}"/>
              </a:ext>
            </a:extLst>
          </p:cNvPr>
          <p:cNvSpPr txBox="1">
            <a:spLocks noChangeArrowheads="1"/>
          </p:cNvSpPr>
          <p:nvPr/>
        </p:nvSpPr>
        <p:spPr bwMode="auto">
          <a:xfrm>
            <a:off x="287999" y="6048000"/>
            <a:ext cx="2988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2. </a:t>
            </a:r>
            <a:r>
              <a:rPr lang="en-US" altLang="en-US" sz="750" dirty="0">
                <a:cs typeface="Arial" panose="020B0604020202020204" pitchFamily="34" charset="0"/>
              </a:rPr>
              <a:t>exploded view of the components simulated in COMSOL and surface mesh quality of the internal part of the bolometer</a:t>
            </a:r>
          </a:p>
        </p:txBody>
      </p:sp>
      <p:sp>
        <p:nvSpPr>
          <p:cNvPr id="34" name="TextBox 33">
            <a:extLst>
              <a:ext uri="{FF2B5EF4-FFF2-40B4-BE49-F238E27FC236}">
                <a16:creationId xmlns:a16="http://schemas.microsoft.com/office/drawing/2014/main" id="{F2A49318-5ED0-4FF5-8C11-F417CF2A2A87}"/>
              </a:ext>
            </a:extLst>
          </p:cNvPr>
          <p:cNvSpPr txBox="1">
            <a:spLocks noChangeArrowheads="1"/>
          </p:cNvSpPr>
          <p:nvPr/>
        </p:nvSpPr>
        <p:spPr bwMode="auto">
          <a:xfrm>
            <a:off x="324000" y="7668000"/>
            <a:ext cx="1276200"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3. </a:t>
            </a:r>
            <a:r>
              <a:rPr lang="en-US" altLang="en-US" sz="750" dirty="0">
                <a:cs typeface="Arial" panose="020B0604020202020204" pitchFamily="34" charset="0"/>
              </a:rPr>
              <a:t>Physics used for the simulation</a:t>
            </a:r>
          </a:p>
        </p:txBody>
      </p:sp>
      <p:sp>
        <p:nvSpPr>
          <p:cNvPr id="35" name="TextBox 33">
            <a:extLst>
              <a:ext uri="{FF2B5EF4-FFF2-40B4-BE49-F238E27FC236}">
                <a16:creationId xmlns:a16="http://schemas.microsoft.com/office/drawing/2014/main" id="{C6233BF1-9A30-45E4-9656-8B41CDE5157A}"/>
              </a:ext>
            </a:extLst>
          </p:cNvPr>
          <p:cNvSpPr txBox="1">
            <a:spLocks noChangeArrowheads="1"/>
          </p:cNvSpPr>
          <p:nvPr/>
        </p:nvSpPr>
        <p:spPr bwMode="auto">
          <a:xfrm>
            <a:off x="3600000" y="3204000"/>
            <a:ext cx="2988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 </a:t>
            </a:r>
            <a:r>
              <a:rPr lang="en-US" altLang="en-US" sz="750" dirty="0">
                <a:cs typeface="Arial" panose="020B0604020202020204" pitchFamily="34" charset="0"/>
              </a:rPr>
              <a:t>Temperature evolution over time and theoretical and extrapolated time constant of the most important layer of the bolometer</a:t>
            </a:r>
          </a:p>
        </p:txBody>
      </p:sp>
      <p:sp>
        <p:nvSpPr>
          <p:cNvPr id="37" name="TextBox 33">
            <a:extLst>
              <a:ext uri="{FF2B5EF4-FFF2-40B4-BE49-F238E27FC236}">
                <a16:creationId xmlns:a16="http://schemas.microsoft.com/office/drawing/2014/main" id="{D92807FF-CB87-49B3-9D8F-FBCB8FC5BAF7}"/>
              </a:ext>
            </a:extLst>
          </p:cNvPr>
          <p:cNvSpPr txBox="1">
            <a:spLocks noChangeArrowheads="1"/>
          </p:cNvSpPr>
          <p:nvPr/>
        </p:nvSpPr>
        <p:spPr bwMode="auto">
          <a:xfrm>
            <a:off x="3491999" y="7740000"/>
            <a:ext cx="3059999"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5. </a:t>
            </a:r>
            <a:r>
              <a:rPr lang="en-US" altLang="en-US" sz="750" dirty="0">
                <a:cs typeface="Arial" panose="020B0604020202020204" pitchFamily="34" charset="0"/>
              </a:rPr>
              <a:t>Temperatures along x (left) and y-direction (right) in central position at 2 mm to the </a:t>
            </a:r>
            <a:r>
              <a:rPr lang="en-US" altLang="en-US" sz="750" dirty="0" err="1">
                <a:cs typeface="Arial" panose="020B0604020202020204" pitchFamily="34" charset="0"/>
              </a:rPr>
              <a:t>centre</a:t>
            </a:r>
            <a:r>
              <a:rPr lang="en-US" altLang="en-US" sz="750" dirty="0">
                <a:cs typeface="Arial" panose="020B0604020202020204" pitchFamily="34" charset="0"/>
              </a:rPr>
              <a:t> of the sensor for copper bulk and different screws</a:t>
            </a:r>
          </a:p>
        </p:txBody>
      </p:sp>
      <p:sp>
        <p:nvSpPr>
          <p:cNvPr id="47" name="TextBox 46">
            <a:extLst>
              <a:ext uri="{FF2B5EF4-FFF2-40B4-BE49-F238E27FC236}">
                <a16:creationId xmlns:a16="http://schemas.microsoft.com/office/drawing/2014/main" id="{015AE934-1BD7-40FA-9162-5C0EE2A4325F}"/>
              </a:ext>
            </a:extLst>
          </p:cNvPr>
          <p:cNvSpPr txBox="1"/>
          <p:nvPr/>
        </p:nvSpPr>
        <p:spPr>
          <a:xfrm>
            <a:off x="324000" y="9108000"/>
            <a:ext cx="2987998" cy="542454"/>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ACKNOWLEDGEMENTS</a:t>
            </a:r>
            <a:r>
              <a:rPr lang="en-US" sz="1000" dirty="0">
                <a:latin typeface="Calibri" panose="020F0502020204030204" pitchFamily="34" charset="0"/>
                <a:ea typeface="+mn-ea"/>
                <a:cs typeface="Arial" panose="020B0604020202020204" pitchFamily="34" charset="0"/>
              </a:rPr>
              <a:t>:</a:t>
            </a:r>
          </a:p>
          <a:p>
            <a:pPr defTabSz="914181" eaLnBrk="1" fontAlgn="auto" hangingPunct="1">
              <a:spcBef>
                <a:spcPts val="0"/>
              </a:spcBef>
              <a:spcAft>
                <a:spcPts val="0"/>
              </a:spcAft>
              <a:defRPr/>
            </a:pPr>
            <a:r>
              <a:rPr lang="en-US" sz="800" dirty="0">
                <a:latin typeface="Calibri" panose="020F0502020204030204" pitchFamily="34" charset="0"/>
                <a:ea typeface="+mn-ea"/>
                <a:cs typeface="Arial" panose="020B0604020202020204" pitchFamily="34" charset="0"/>
              </a:rPr>
              <a:t>This work was done in the framework of the INFN-TERA project</a:t>
            </a:r>
          </a:p>
          <a:p>
            <a:pPr algn="just" defTabSz="914181" eaLnBrk="1" fontAlgn="auto" hangingPunct="1">
              <a:spcBef>
                <a:spcPts val="0"/>
              </a:spcBef>
              <a:spcAft>
                <a:spcPts val="0"/>
              </a:spcAft>
              <a:defRPr/>
            </a:pPr>
            <a:r>
              <a:rPr lang="en-US" sz="800" dirty="0">
                <a:latin typeface="Calibri" panose="020F0502020204030204" pitchFamily="34" charset="0"/>
                <a:ea typeface="+mn-ea"/>
                <a:cs typeface="Arial" panose="020B0604020202020204" pitchFamily="34" charset="0"/>
              </a:rPr>
              <a:t>Staff of INFN-LNL is gratefully acknowledged for support during irradiation experiments</a:t>
            </a:r>
          </a:p>
        </p:txBody>
      </p:sp>
      <p:sp>
        <p:nvSpPr>
          <p:cNvPr id="48" name="TextBox 7">
            <a:extLst>
              <a:ext uri="{FF2B5EF4-FFF2-40B4-BE49-F238E27FC236}">
                <a16:creationId xmlns:a16="http://schemas.microsoft.com/office/drawing/2014/main" id="{AFCD811A-F038-41D6-AC1B-BC96C57E0DAC}"/>
              </a:ext>
            </a:extLst>
          </p:cNvPr>
          <p:cNvSpPr txBox="1">
            <a:spLocks noChangeArrowheads="1"/>
          </p:cNvSpPr>
          <p:nvPr/>
        </p:nvSpPr>
        <p:spPr bwMode="auto">
          <a:xfrm>
            <a:off x="324000" y="7956000"/>
            <a:ext cx="2988000"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The external temperature boundary was set at 293 K, while the cold finger at 77.6 K, with no perturbation.</a:t>
            </a: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The superconducting film was approximate with the physics “Electric Currents, Shell” and “Thin Layer” for the thermal part. Coupling was set for electromagnetic and thermal physics. A global equation was implemented to simulate an active PID control of the temperature</a:t>
            </a:r>
          </a:p>
        </p:txBody>
      </p:sp>
      <p:sp>
        <p:nvSpPr>
          <p:cNvPr id="10" name="Rectangle 9">
            <a:extLst>
              <a:ext uri="{FF2B5EF4-FFF2-40B4-BE49-F238E27FC236}">
                <a16:creationId xmlns:a16="http://schemas.microsoft.com/office/drawing/2014/main" id="{2AE7C13B-DEA3-4FEA-9261-680A093A89AF}"/>
              </a:ext>
            </a:extLst>
          </p:cNvPr>
          <p:cNvSpPr/>
          <p:nvPr/>
        </p:nvSpPr>
        <p:spPr>
          <a:xfrm>
            <a:off x="216000" y="1151999"/>
            <a:ext cx="3168000" cy="2664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Rectangle 49">
            <a:extLst>
              <a:ext uri="{FF2B5EF4-FFF2-40B4-BE49-F238E27FC236}">
                <a16:creationId xmlns:a16="http://schemas.microsoft.com/office/drawing/2014/main" id="{365E6569-1233-4E8D-8535-1002B9872217}"/>
              </a:ext>
            </a:extLst>
          </p:cNvPr>
          <p:cNvSpPr/>
          <p:nvPr/>
        </p:nvSpPr>
        <p:spPr>
          <a:xfrm>
            <a:off x="3492088" y="1152000"/>
            <a:ext cx="3168000" cy="6876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TextBox 15">
            <a:extLst>
              <a:ext uri="{FF2B5EF4-FFF2-40B4-BE49-F238E27FC236}">
                <a16:creationId xmlns:a16="http://schemas.microsoft.com/office/drawing/2014/main" id="{743B540B-C605-4394-B969-E7264DABDC79}"/>
              </a:ext>
            </a:extLst>
          </p:cNvPr>
          <p:cNvSpPr txBox="1">
            <a:spLocks noChangeArrowheads="1"/>
          </p:cNvSpPr>
          <p:nvPr/>
        </p:nvSpPr>
        <p:spPr bwMode="auto">
          <a:xfrm>
            <a:off x="3600000" y="3492000"/>
            <a:ext cx="2988000" cy="63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The optimization process, performed after the validation of the model, considered two different materials for the bulk (aluminum and copper) and 4 for the screws (brass, plastic, aluminum and copper)</a:t>
            </a:r>
          </a:p>
        </p:txBody>
      </p:sp>
      <p:sp>
        <p:nvSpPr>
          <p:cNvPr id="52" name="Rectangle 51">
            <a:extLst>
              <a:ext uri="{FF2B5EF4-FFF2-40B4-BE49-F238E27FC236}">
                <a16:creationId xmlns:a16="http://schemas.microsoft.com/office/drawing/2014/main" id="{44498947-350D-4E55-8778-4480E62DD6F5}"/>
              </a:ext>
            </a:extLst>
          </p:cNvPr>
          <p:cNvSpPr/>
          <p:nvPr/>
        </p:nvSpPr>
        <p:spPr>
          <a:xfrm>
            <a:off x="216000" y="3869489"/>
            <a:ext cx="3168000" cy="5184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Rectangle 52">
            <a:extLst>
              <a:ext uri="{FF2B5EF4-FFF2-40B4-BE49-F238E27FC236}">
                <a16:creationId xmlns:a16="http://schemas.microsoft.com/office/drawing/2014/main" id="{574A658E-C053-40BA-BCA9-40FECFB4B1FF}"/>
              </a:ext>
            </a:extLst>
          </p:cNvPr>
          <p:cNvSpPr/>
          <p:nvPr/>
        </p:nvSpPr>
        <p:spPr>
          <a:xfrm>
            <a:off x="216000" y="9108000"/>
            <a:ext cx="6444000" cy="540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Straight Connector 11">
            <a:extLst>
              <a:ext uri="{FF2B5EF4-FFF2-40B4-BE49-F238E27FC236}">
                <a16:creationId xmlns:a16="http://schemas.microsoft.com/office/drawing/2014/main" id="{96F92D2A-20D5-42C1-BD4B-36FEF87802C1}"/>
              </a:ext>
            </a:extLst>
          </p:cNvPr>
          <p:cNvCxnSpPr/>
          <p:nvPr/>
        </p:nvCxnSpPr>
        <p:spPr>
          <a:xfrm>
            <a:off x="360000" y="6408000"/>
            <a:ext cx="2916000" cy="0"/>
          </a:xfrm>
          <a:prstGeom prst="line">
            <a:avLst/>
          </a:prstGeom>
          <a:ln w="41275" cap="flat" cmpd="thickThin" algn="ctr">
            <a:solidFill>
              <a:srgbClr val="92D050"/>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4" name="Straight Connector 53">
            <a:extLst>
              <a:ext uri="{FF2B5EF4-FFF2-40B4-BE49-F238E27FC236}">
                <a16:creationId xmlns:a16="http://schemas.microsoft.com/office/drawing/2014/main" id="{5AD65A06-BB8E-49A5-9078-0E5DEABA9E21}"/>
              </a:ext>
            </a:extLst>
          </p:cNvPr>
          <p:cNvCxnSpPr/>
          <p:nvPr/>
        </p:nvCxnSpPr>
        <p:spPr>
          <a:xfrm>
            <a:off x="3599999" y="3492000"/>
            <a:ext cx="2952000" cy="0"/>
          </a:xfrm>
          <a:prstGeom prst="line">
            <a:avLst/>
          </a:prstGeom>
          <a:ln w="41275" cap="flat" cmpd="thickThin" algn="ctr">
            <a:solidFill>
              <a:srgbClr val="92D050"/>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5" name="TextBox 54">
            <a:extLst>
              <a:ext uri="{FF2B5EF4-FFF2-40B4-BE49-F238E27FC236}">
                <a16:creationId xmlns:a16="http://schemas.microsoft.com/office/drawing/2014/main" id="{CE90DDCB-CC31-46F0-81F6-808B30AD05DC}"/>
              </a:ext>
            </a:extLst>
          </p:cNvPr>
          <p:cNvSpPr txBox="1">
            <a:spLocks noChangeArrowheads="1"/>
          </p:cNvSpPr>
          <p:nvPr/>
        </p:nvSpPr>
        <p:spPr bwMode="auto">
          <a:xfrm>
            <a:off x="1998000" y="7452000"/>
            <a:ext cx="1276200"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Equation 1. </a:t>
            </a:r>
            <a:r>
              <a:rPr lang="en-US" altLang="en-US" sz="750" dirty="0">
                <a:cs typeface="Arial" panose="020B0604020202020204" pitchFamily="34" charset="0"/>
              </a:rPr>
              <a:t>PID equation for temperature control and time constant expression for model validation</a:t>
            </a:r>
          </a:p>
        </p:txBody>
      </p:sp>
      <p:cxnSp>
        <p:nvCxnSpPr>
          <p:cNvPr id="56" name="Straight Connector 55">
            <a:extLst>
              <a:ext uri="{FF2B5EF4-FFF2-40B4-BE49-F238E27FC236}">
                <a16:creationId xmlns:a16="http://schemas.microsoft.com/office/drawing/2014/main" id="{D9581639-B7CC-4D8B-B397-17740BBB4DAB}"/>
              </a:ext>
            </a:extLst>
          </p:cNvPr>
          <p:cNvCxnSpPr>
            <a:cxnSpLocks/>
          </p:cNvCxnSpPr>
          <p:nvPr/>
        </p:nvCxnSpPr>
        <p:spPr>
          <a:xfrm rot="5400000">
            <a:off x="3168000" y="9396000"/>
            <a:ext cx="576000" cy="0"/>
          </a:xfrm>
          <a:prstGeom prst="line">
            <a:avLst/>
          </a:prstGeom>
          <a:ln w="63500" cap="flat" cmpd="tri" algn="ctr">
            <a:solidFill>
              <a:srgbClr val="92D05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6" name="TextBox 33">
            <a:extLst>
              <a:ext uri="{FF2B5EF4-FFF2-40B4-BE49-F238E27FC236}">
                <a16:creationId xmlns:a16="http://schemas.microsoft.com/office/drawing/2014/main" id="{E4D6199F-6515-4730-84D9-B3A80355D55F}"/>
              </a:ext>
            </a:extLst>
          </p:cNvPr>
          <p:cNvSpPr txBox="1">
            <a:spLocks noChangeArrowheads="1"/>
          </p:cNvSpPr>
          <p:nvPr/>
        </p:nvSpPr>
        <p:spPr bwMode="auto">
          <a:xfrm>
            <a:off x="3599999" y="5328000"/>
            <a:ext cx="2952000"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5. </a:t>
            </a:r>
            <a:r>
              <a:rPr lang="en-US" altLang="en-US" sz="750" dirty="0">
                <a:cs typeface="Arial" panose="020B0604020202020204" pitchFamily="34" charset="0"/>
              </a:rPr>
              <a:t>Temperature profile for a) aluminum bulk and brass screws, </a:t>
            </a:r>
            <a:r>
              <a:rPr lang="en-US" altLang="en-US" sz="750" dirty="0" err="1">
                <a:cs typeface="Arial" panose="020B0604020202020204" pitchFamily="34" charset="0"/>
              </a:rPr>
              <a:t>b,c,d</a:t>
            </a:r>
            <a:r>
              <a:rPr lang="en-US" altLang="en-US" sz="750" dirty="0">
                <a:cs typeface="Arial" panose="020B0604020202020204" pitchFamily="34" charset="0"/>
              </a:rPr>
              <a:t>) copper bulk and brass, plastic and aluminum  screw respectively </a:t>
            </a:r>
          </a:p>
        </p:txBody>
      </p:sp>
      <p:sp>
        <p:nvSpPr>
          <p:cNvPr id="13" name="TextBox 12">
            <a:extLst>
              <a:ext uri="{FF2B5EF4-FFF2-40B4-BE49-F238E27FC236}">
                <a16:creationId xmlns:a16="http://schemas.microsoft.com/office/drawing/2014/main" id="{2E3B722C-6C61-4EDE-8CED-73000E32FB9E}"/>
              </a:ext>
            </a:extLst>
          </p:cNvPr>
          <p:cNvSpPr txBox="1"/>
          <p:nvPr/>
        </p:nvSpPr>
        <p:spPr>
          <a:xfrm>
            <a:off x="3600000" y="5076000"/>
            <a:ext cx="298480" cy="246221"/>
          </a:xfrm>
          <a:prstGeom prst="rect">
            <a:avLst/>
          </a:prstGeom>
          <a:noFill/>
        </p:spPr>
        <p:txBody>
          <a:bodyPr wrap="none" rtlCol="0">
            <a:spAutoFit/>
          </a:bodyPr>
          <a:lstStyle/>
          <a:p>
            <a:r>
              <a:rPr lang="it-IT" sz="1000" dirty="0"/>
              <a:t>a)</a:t>
            </a:r>
          </a:p>
        </p:txBody>
      </p:sp>
      <p:sp>
        <p:nvSpPr>
          <p:cNvPr id="57" name="TextBox 56">
            <a:extLst>
              <a:ext uri="{FF2B5EF4-FFF2-40B4-BE49-F238E27FC236}">
                <a16:creationId xmlns:a16="http://schemas.microsoft.com/office/drawing/2014/main" id="{88144BEC-FC85-45F0-8BAA-D1C871B22940}"/>
              </a:ext>
            </a:extLst>
          </p:cNvPr>
          <p:cNvSpPr txBox="1"/>
          <p:nvPr/>
        </p:nvSpPr>
        <p:spPr>
          <a:xfrm>
            <a:off x="5184000" y="5076000"/>
            <a:ext cx="298480" cy="246221"/>
          </a:xfrm>
          <a:prstGeom prst="rect">
            <a:avLst/>
          </a:prstGeom>
          <a:noFill/>
        </p:spPr>
        <p:txBody>
          <a:bodyPr wrap="none" rtlCol="0">
            <a:spAutoFit/>
          </a:bodyPr>
          <a:lstStyle/>
          <a:p>
            <a:r>
              <a:rPr lang="it-IT" sz="1000" dirty="0"/>
              <a:t>b)</a:t>
            </a:r>
          </a:p>
        </p:txBody>
      </p:sp>
      <p:sp>
        <p:nvSpPr>
          <p:cNvPr id="58" name="TextBox 57">
            <a:extLst>
              <a:ext uri="{FF2B5EF4-FFF2-40B4-BE49-F238E27FC236}">
                <a16:creationId xmlns:a16="http://schemas.microsoft.com/office/drawing/2014/main" id="{2DB47243-DC9B-44AF-94E4-6B5A4837C0F2}"/>
              </a:ext>
            </a:extLst>
          </p:cNvPr>
          <p:cNvSpPr txBox="1"/>
          <p:nvPr/>
        </p:nvSpPr>
        <p:spPr>
          <a:xfrm>
            <a:off x="3600000" y="6624000"/>
            <a:ext cx="292068" cy="246221"/>
          </a:xfrm>
          <a:prstGeom prst="rect">
            <a:avLst/>
          </a:prstGeom>
          <a:noFill/>
        </p:spPr>
        <p:txBody>
          <a:bodyPr wrap="none" rtlCol="0">
            <a:spAutoFit/>
          </a:bodyPr>
          <a:lstStyle/>
          <a:p>
            <a:r>
              <a:rPr lang="it-IT" sz="1000" dirty="0"/>
              <a:t>c)</a:t>
            </a:r>
          </a:p>
        </p:txBody>
      </p:sp>
      <p:sp>
        <p:nvSpPr>
          <p:cNvPr id="59" name="TextBox 58">
            <a:extLst>
              <a:ext uri="{FF2B5EF4-FFF2-40B4-BE49-F238E27FC236}">
                <a16:creationId xmlns:a16="http://schemas.microsoft.com/office/drawing/2014/main" id="{CF970449-97D7-4188-BE6C-188204EF8D76}"/>
              </a:ext>
            </a:extLst>
          </p:cNvPr>
          <p:cNvSpPr txBox="1"/>
          <p:nvPr/>
        </p:nvSpPr>
        <p:spPr>
          <a:xfrm>
            <a:off x="5184000" y="6624000"/>
            <a:ext cx="298480" cy="246221"/>
          </a:xfrm>
          <a:prstGeom prst="rect">
            <a:avLst/>
          </a:prstGeom>
          <a:noFill/>
        </p:spPr>
        <p:txBody>
          <a:bodyPr wrap="none" rtlCol="0">
            <a:spAutoFit/>
          </a:bodyPr>
          <a:lstStyle/>
          <a:p>
            <a:r>
              <a:rPr lang="it-IT" sz="1000" dirty="0"/>
              <a:t>d)</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670</Words>
  <Application>Microsoft Office PowerPoint</Application>
  <PresentationFormat>A4 Paper (210x297 mm)</PresentationFormat>
  <Paragraphs>56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2020-09-18T10:20:20Z</dcterms:modified>
</cp:coreProperties>
</file>