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98BD"/>
    <a:srgbClr val="52BDC2"/>
    <a:srgbClr val="C778AD"/>
    <a:srgbClr val="90298D"/>
    <a:srgbClr val="3399FF"/>
    <a:srgbClr val="0079C1"/>
    <a:srgbClr val="DEEBF8"/>
    <a:srgbClr val="CADDF8"/>
    <a:srgbClr val="D9F8F4"/>
    <a:srgbClr val="D0F8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7DC2EA-A0FB-4F89-9602-D5D64F20CDBC}" v="880" dt="2020-10-09T01:46:14.4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03" autoAdjust="0"/>
    <p:restoredTop sz="94711" autoAdjust="0"/>
  </p:normalViewPr>
  <p:slideViewPr>
    <p:cSldViewPr>
      <p:cViewPr>
        <p:scale>
          <a:sx n="100" d="100"/>
          <a:sy n="100" d="100"/>
        </p:scale>
        <p:origin x="2868" y="7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10/8/2020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10/8/2020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png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985531" y="9022576"/>
            <a:ext cx="3669340" cy="550149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00" dirty="0" err="1">
                <a:latin typeface="+mn-lt"/>
              </a:rPr>
              <a:t>Bruus</a:t>
            </a:r>
            <a:r>
              <a:rPr lang="en-US" sz="600" dirty="0">
                <a:latin typeface="+mn-lt"/>
              </a:rPr>
              <a:t>, Henrik., </a:t>
            </a:r>
            <a:r>
              <a:rPr lang="en-US" sz="600" dirty="0" err="1">
                <a:latin typeface="+mn-lt"/>
              </a:rPr>
              <a:t>Acoustofluidics</a:t>
            </a:r>
            <a:r>
              <a:rPr lang="en-US" sz="600" dirty="0">
                <a:latin typeface="+mn-lt"/>
              </a:rPr>
              <a:t> 7: The acoustic radiation force on small particles, </a:t>
            </a:r>
            <a:r>
              <a:rPr lang="en-US" sz="600" i="1" dirty="0">
                <a:latin typeface="+mn-lt"/>
              </a:rPr>
              <a:t>Lab on a Chip</a:t>
            </a:r>
            <a:r>
              <a:rPr lang="en-US" sz="600" dirty="0">
                <a:latin typeface="+mn-lt"/>
              </a:rPr>
              <a:t> 12.6: 1014-1021. 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00" dirty="0" err="1">
                <a:latin typeface="+mn-lt"/>
                <a:ea typeface="+mn-ea"/>
                <a:cs typeface="Arial" panose="020B0604020202020204" pitchFamily="34" charset="0"/>
              </a:rPr>
              <a:t>Grinenko</a:t>
            </a:r>
            <a:r>
              <a:rPr lang="en-US" sz="600" dirty="0">
                <a:latin typeface="+mn-lt"/>
                <a:ea typeface="+mn-ea"/>
                <a:cs typeface="Arial" panose="020B0604020202020204" pitchFamily="34" charset="0"/>
              </a:rPr>
              <a:t>, Alon., https://www.comsol.com/blogs/how-to-compute-the-acoustic-radiation-force/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600" dirty="0" err="1">
                <a:latin typeface="+mn-lt"/>
              </a:rPr>
              <a:t>Sapozhnikov</a:t>
            </a:r>
            <a:r>
              <a:rPr lang="en-US" sz="600" dirty="0">
                <a:latin typeface="+mn-lt"/>
              </a:rPr>
              <a:t>, Oleg A., et al., Radiation force of an arbitrary acoustic beam on an elastic sphere in a fluid, </a:t>
            </a:r>
            <a:r>
              <a:rPr lang="en-US" sz="600" i="1" dirty="0">
                <a:latin typeface="+mn-lt"/>
              </a:rPr>
              <a:t>The Journal of the Acoustical Society of America</a:t>
            </a:r>
            <a:r>
              <a:rPr lang="en-US" sz="600" dirty="0">
                <a:latin typeface="+mn-lt"/>
              </a:rPr>
              <a:t> 133.2: 661-676.</a:t>
            </a:r>
            <a:endParaRPr lang="en-US" sz="400" dirty="0"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1496214" y="4325484"/>
            <a:ext cx="1082021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1</a:t>
            </a:r>
            <a:r>
              <a:rPr lang="en-US" altLang="en-US" sz="750" dirty="0">
                <a:cs typeface="Arial" panose="020B0604020202020204" pitchFamily="34" charset="0"/>
              </a:rPr>
              <a:t>. Title of the figure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59645" y="284020"/>
            <a:ext cx="6071857" cy="103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1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Acoustic Manipulation Capabilities of a Multifrequency </a:t>
            </a:r>
            <a:r>
              <a:rPr lang="en-US" sz="18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Aluminium</a:t>
            </a:r>
            <a:r>
              <a:rPr lang="en-US" sz="1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Nitride based PMUT</a:t>
            </a:r>
          </a:p>
          <a:p>
            <a:pPr algn="ctr" defTabSz="913916" eaLnBrk="1" hangingPunct="1">
              <a:defRPr/>
            </a:pP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B. Weekers</a:t>
            </a:r>
            <a:r>
              <a:rPr lang="en-US" sz="1000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1,2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M. Billen</a:t>
            </a:r>
            <a:r>
              <a:rPr lang="en-US" sz="1000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V. Rochus</a:t>
            </a:r>
            <a:r>
              <a:rPr lang="en-US" sz="1000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X. Rottenberg</a:t>
            </a:r>
            <a:r>
              <a:rPr lang="en-US" sz="1000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L. Lagae</a:t>
            </a:r>
            <a:r>
              <a:rPr lang="en-US" sz="1000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1,2</a:t>
            </a:r>
          </a:p>
          <a:p>
            <a:pPr marL="190455" indent="-190455" algn="ctr" defTabSz="913916" eaLnBrk="1" hangingPunct="1">
              <a:defRPr/>
            </a:pP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1. Imec, Leuven, Belgium </a:t>
            </a:r>
          </a:p>
          <a:p>
            <a:pPr marL="190455" indent="-190455" algn="ctr" defTabSz="913916" eaLnBrk="1" hangingPunct="1">
              <a:defRPr/>
            </a:pP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2.Department of Physics and Astronomy</a:t>
            </a:r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, KU Leuven, Leuven, Belgium</a:t>
            </a:r>
            <a:endParaRPr lang="en-US" sz="10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379829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A2095E-7FA9-4853-80DD-D9CE22A05170}"/>
              </a:ext>
            </a:extLst>
          </p:cNvPr>
          <p:cNvSpPr txBox="1"/>
          <p:nvPr/>
        </p:nvSpPr>
        <p:spPr>
          <a:xfrm>
            <a:off x="175263" y="1401693"/>
            <a:ext cx="2697480" cy="4443770"/>
          </a:xfrm>
          <a:prstGeom prst="roundRect">
            <a:avLst>
              <a:gd name="adj" fmla="val 3892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8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8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1100" u="sng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Acoustic manipulation of microscopic objects</a:t>
            </a: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is an attractive solution for a variety of applications due to its versatility and excellent biocompatibility. </a:t>
            </a:r>
            <a:r>
              <a:rPr lang="en-US" altLang="en-US" sz="1100" u="sng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Piezoelectric micromachined ultrasound transducers</a:t>
            </a: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(PMUTs) form interesting candidates to provide selective and dynamic manipulation capabilities. 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This work explores the acoustic manipulation capabilities of a single PMUT operated at different vibrational modes.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389200-F0AF-49BD-B213-8741F484C770}"/>
              </a:ext>
            </a:extLst>
          </p:cNvPr>
          <p:cNvSpPr txBox="1"/>
          <p:nvPr/>
        </p:nvSpPr>
        <p:spPr>
          <a:xfrm>
            <a:off x="174217" y="1392823"/>
            <a:ext cx="2734056" cy="274320"/>
          </a:xfrm>
          <a:prstGeom prst="roundRect">
            <a:avLst>
              <a:gd name="adj" fmla="val 7138"/>
            </a:avLst>
          </a:prstGeom>
          <a:gradFill flip="none" rotWithShape="1">
            <a:gsLst>
              <a:gs pos="0">
                <a:srgbClr val="3F98BD">
                  <a:shade val="30000"/>
                  <a:satMod val="115000"/>
                </a:srgbClr>
              </a:gs>
              <a:gs pos="50000">
                <a:srgbClr val="3F98BD">
                  <a:shade val="67500"/>
                  <a:satMod val="115000"/>
                </a:srgbClr>
              </a:gs>
              <a:gs pos="100000">
                <a:srgbClr val="3F98BD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altLang="en-US" sz="1100" b="1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1. INTRODUCTION</a:t>
            </a:r>
          </a:p>
        </p:txBody>
      </p:sp>
      <p:pic>
        <p:nvPicPr>
          <p:cNvPr id="1028" name="Picture 4" descr="About imec | imec">
            <a:extLst>
              <a:ext uri="{FF2B5EF4-FFF2-40B4-BE49-F238E27FC236}">
                <a16:creationId xmlns:a16="http://schemas.microsoft.com/office/drawing/2014/main" id="{4B08423D-8B88-4F96-99BA-A7575E1F8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86" y="1100731"/>
            <a:ext cx="848389" cy="25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picture containing drawing&#10;&#10;Description automatically generated">
            <a:extLst>
              <a:ext uri="{FF2B5EF4-FFF2-40B4-BE49-F238E27FC236}">
                <a16:creationId xmlns:a16="http://schemas.microsoft.com/office/drawing/2014/main" id="{06A09837-14D8-484D-AF87-B4CDDE0667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245" y="1060805"/>
            <a:ext cx="848389" cy="303299"/>
          </a:xfrm>
          <a:prstGeom prst="rect">
            <a:avLst/>
          </a:prstGeom>
        </p:spPr>
      </p:pic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259521" y="4918675"/>
            <a:ext cx="2515105" cy="14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1</a:t>
            </a:r>
            <a:r>
              <a:rPr lang="en-US" altLang="en-US" sz="800" dirty="0">
                <a:cs typeface="Arial" panose="020B0604020202020204" pitchFamily="34" charset="0"/>
              </a:rPr>
              <a:t>. Schematic depiction of a PMUT trapping a particle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3EE9BA4-EE05-47FB-AA2B-EC56DEC780F0}"/>
                  </a:ext>
                </a:extLst>
              </p:cNvPr>
              <p:cNvSpPr txBox="1"/>
              <p:nvPr/>
            </p:nvSpPr>
            <p:spPr>
              <a:xfrm>
                <a:off x="179466" y="5633779"/>
                <a:ext cx="2697480" cy="4005072"/>
              </a:xfrm>
              <a:prstGeom prst="roundRect">
                <a:avLst>
                  <a:gd name="adj" fmla="val 4026"/>
                </a:avLst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eaLnBrk="1" hangingPunct="1">
                  <a:spcBef>
                    <a:spcPct val="0"/>
                  </a:spcBef>
                  <a:defRPr/>
                </a:pPr>
                <a:endParaRPr lang="en-US" altLang="en-US" sz="900" dirty="0">
                  <a:latin typeface="Calibri" panose="020F0502020204030204" pitchFamily="34" charset="0"/>
                  <a:ea typeface="Cambria" charset="0"/>
                  <a:cs typeface="Arial" panose="020B060402020202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defRPr/>
                </a:pPr>
                <a:endParaRPr lang="en-US" altLang="en-US" sz="700" dirty="0">
                  <a:latin typeface="Calibri" panose="020F0502020204030204" pitchFamily="34" charset="0"/>
                  <a:ea typeface="Cambria" charset="0"/>
                  <a:cs typeface="Arial" panose="020B0604020202020204" pitchFamily="34" charset="0"/>
                </a:endParaRPr>
              </a:p>
              <a:p>
                <a:pPr eaLnBrk="1" hangingPunct="1">
                  <a:defRPr/>
                </a:pPr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The </a:t>
                </a:r>
                <a:r>
                  <a:rPr lang="en-US" altLang="en-US" sz="1100" u="sng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acoustic radiation force</a:t>
                </a:r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 is expressed through the solution of a linear problem by employing perturbation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1100" i="1" smtClean="0">
                            <a:latin typeface="Cambria Math" panose="02040503050406030204" pitchFamily="18" charset="0"/>
                            <a:ea typeface="Cambria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en-US" sz="1100" dirty="0">
                            <a:latin typeface="Calibri" panose="020F0502020204030204" pitchFamily="34" charset="0"/>
                            <a:ea typeface="Cambria" charset="0"/>
                            <a:cs typeface="Arial" panose="020B0604020202020204" pitchFamily="34" charset="0"/>
                          </a:rPr>
                          <m:t>theory</m:t>
                        </m:r>
                      </m:e>
                      <m:sup>
                        <m:r>
                          <a:rPr lang="en-US" altLang="en-US" sz="1100" b="0" i="1" smtClean="0">
                            <a:latin typeface="Cambria Math" panose="02040503050406030204" pitchFamily="18" charset="0"/>
                            <a:ea typeface="Cambria" charset="0"/>
                            <a:cs typeface="Arial" panose="020B0604020202020204" pitchFamily="34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:</a:t>
                </a:r>
              </a:p>
              <a:p>
                <a:pPr eaLnBrk="1" hangingPunct="1">
                  <a:defRPr/>
                </a:pPr>
                <a:endParaRPr lang="en-US" altLang="en-US" sz="400" dirty="0">
                  <a:latin typeface="Calibri" panose="020F0502020204030204" pitchFamily="34" charset="0"/>
                  <a:ea typeface="Cambria" charset="0"/>
                  <a:cs typeface="Arial" panose="020B0604020202020204" pitchFamily="34" charset="0"/>
                </a:endParaRPr>
              </a:p>
              <a:p>
                <a:pPr eaLnBrk="1" hangingPunct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800" b="0" i="1" smtClean="0">
                          <a:latin typeface="Cambria Math" panose="02040503050406030204" pitchFamily="18" charset="0"/>
                          <a:ea typeface="Cambria" charset="0"/>
                          <a:cs typeface="Arial" panose="020B0604020202020204" pitchFamily="34" charset="0"/>
                        </a:rPr>
                        <m:t>𝐹</m:t>
                      </m:r>
                      <m:r>
                        <a:rPr lang="en-US" altLang="en-US" sz="800" b="0" i="1" smtClean="0">
                          <a:latin typeface="Cambria Math" panose="02040503050406030204" pitchFamily="18" charset="0"/>
                          <a:ea typeface="Cambria" charset="0"/>
                          <a:cs typeface="Arial" panose="020B0604020202020204" pitchFamily="34" charset="0"/>
                        </a:rPr>
                        <m:t>=−</m:t>
                      </m:r>
                      <m:nary>
                        <m:naryPr>
                          <m:limLoc m:val="undOvr"/>
                          <m:supHide m:val="on"/>
                          <m:ctrlPr>
                            <a:rPr lang="en-US" altLang="en-US" sz="800" b="0" i="1" smtClean="0">
                              <a:latin typeface="Cambria Math" panose="02040503050406030204" pitchFamily="18" charset="0"/>
                              <a:ea typeface="Cambria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en-US" sz="800" b="0" i="1" smtClean="0">
                              <a:latin typeface="Cambria Math" panose="02040503050406030204" pitchFamily="18" charset="0"/>
                              <a:ea typeface="Cambria" charset="0"/>
                              <a:cs typeface="Arial" panose="020B0604020202020204" pitchFamily="34" charset="0"/>
                            </a:rPr>
                            <m:t>𝑆</m:t>
                          </m:r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altLang="en-US" sz="800" i="1">
                                  <a:latin typeface="Cambria Math" panose="02040503050406030204" pitchFamily="18" charset="0"/>
                                  <a:ea typeface="Cambria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altLang="en-US" sz="800" i="1">
                                      <a:latin typeface="Cambria Math" panose="02040503050406030204" pitchFamily="18" charset="0"/>
                                      <a:ea typeface="Cambria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en-US" sz="800" i="1">
                                          <a:latin typeface="Cambria Math" panose="02040503050406030204" pitchFamily="18" charset="0"/>
                                          <a:ea typeface="Cambria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⟨"/>
                                          <m:endChr m:val="⟩"/>
                                          <m:ctrlP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en-US" altLang="en-US" sz="800" i="1">
                                                  <a:latin typeface="Cambria Math" panose="02040503050406030204" pitchFamily="18" charset="0"/>
                                                  <a:ea typeface="Cambria" charset="0"/>
                                                  <a:cs typeface="Arial" panose="020B0604020202020204" pitchFamily="34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altLang="en-US" sz="800" i="1">
                                                  <a:latin typeface="Cambria Math" panose="02040503050406030204" pitchFamily="18" charset="0"/>
                                                  <a:ea typeface="Cambria" charset="0"/>
                                                  <a:cs typeface="Arial" panose="020B0604020202020204" pitchFamily="34" charset="0"/>
                                                </a:rPr>
                                                <m:t>𝑝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en-US" sz="800" i="1">
                                                  <a:latin typeface="Cambria Math" panose="02040503050406030204" pitchFamily="18" charset="0"/>
                                                  <a:ea typeface="Cambria" charset="0"/>
                                                  <a:cs typeface="Arial" panose="020B0604020202020204" pitchFamily="34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altLang="en-US" sz="800" i="1">
                                                  <a:latin typeface="Cambria Math" panose="02040503050406030204" pitchFamily="18" charset="0"/>
                                                  <a:ea typeface="Cambria" charset="0"/>
                                                  <a:cs typeface="Arial" panose="020B0604020202020204" pitchFamily="34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altLang="en-US" sz="800" i="1">
                                          <a:latin typeface="Cambria Math" panose="02040503050406030204" pitchFamily="18" charset="0"/>
                                          <a:ea typeface="Cambria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  <m:t>𝑐</m:t>
                                          </m:r>
                                        </m:e>
                                        <m:sub>
                                          <m: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  <m:t>0</m:t>
                                          </m:r>
                                        </m:sub>
                                        <m:sup>
                                          <m: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  <m:r>
                                    <a:rPr lang="en-US" altLang="en-US" sz="800" i="1">
                                      <a:latin typeface="Cambria Math" panose="02040503050406030204" pitchFamily="18" charset="0"/>
                                      <a:ea typeface="Cambria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altLang="en-US" sz="800" i="1">
                                          <a:latin typeface="Cambria Math" panose="02040503050406030204" pitchFamily="18" charset="0"/>
                                          <a:ea typeface="Cambria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altLang="en-US" sz="800" i="1">
                                          <a:latin typeface="Cambria Math" panose="02040503050406030204" pitchFamily="18" charset="0"/>
                                          <a:ea typeface="Cambria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altLang="en-US" sz="800" i="1">
                                          <a:latin typeface="Cambria Math" panose="02040503050406030204" pitchFamily="18" charset="0"/>
                                          <a:ea typeface="Cambria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en-US" altLang="en-US" sz="800" i="1">
                                              <a:latin typeface="Cambria Math" panose="02040503050406030204" pitchFamily="18" charset="0"/>
                                              <a:ea typeface="Cambria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</m:d>
                              <m:r>
                                <a:rPr lang="en-US" altLang="en-US" sz="800" b="1" i="1">
                                  <a:latin typeface="Cambria Math" panose="02040503050406030204" pitchFamily="18" charset="0"/>
                                  <a:ea typeface="Cambria" charset="0"/>
                                  <a:cs typeface="Arial" panose="020B0604020202020204" pitchFamily="34" charset="0"/>
                                </a:rPr>
                                <m:t>𝒏</m:t>
                              </m:r>
                              <m:r>
                                <a:rPr lang="en-US" altLang="en-US" sz="800" b="1" i="1">
                                  <a:latin typeface="Cambria Math" panose="02040503050406030204" pitchFamily="18" charset="0"/>
                                  <a:ea typeface="Cambria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en-US" sz="800" i="1">
                                      <a:latin typeface="Cambria Math" panose="02040503050406030204" pitchFamily="18" charset="0"/>
                                      <a:ea typeface="Cambria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n-US" sz="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altLang="en-US" sz="800" i="1">
                                      <a:latin typeface="Cambria Math" panose="02040503050406030204" pitchFamily="18" charset="0"/>
                                      <a:ea typeface="Cambria" charset="0"/>
                                      <a:cs typeface="Arial" panose="020B0604020202020204" pitchFamily="34" charset="0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en-US" sz="800" i="1">
                                      <a:latin typeface="Cambria Math" panose="02040503050406030204" pitchFamily="18" charset="0"/>
                                      <a:ea typeface="Cambria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en-US" sz="800" i="1">
                                      <a:latin typeface="Cambria Math" panose="02040503050406030204" pitchFamily="18" charset="0"/>
                                      <a:ea typeface="Cambria" charset="0"/>
                                      <a:cs typeface="Arial" panose="020B0604020202020204" pitchFamily="34" charset="0"/>
                                    </a:rPr>
                                    <m:t>(</m:t>
                                  </m:r>
                                  <m:r>
                                    <a:rPr lang="en-US" altLang="en-US" sz="800" b="1" i="1">
                                      <a:latin typeface="Cambria Math" panose="02040503050406030204" pitchFamily="18" charset="0"/>
                                      <a:ea typeface="Cambria" charset="0"/>
                                      <a:cs typeface="Arial" panose="020B0604020202020204" pitchFamily="34" charset="0"/>
                                    </a:rPr>
                                    <m:t>𝒏</m:t>
                                  </m:r>
                                  <m:r>
                                    <a:rPr lang="en-US" altLang="en-US" sz="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∙</m:t>
                                  </m:r>
                                  <m:sSub>
                                    <m:sSubPr>
                                      <m:ctrlPr>
                                        <a:rPr lang="en-US" altLang="en-US" sz="8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en-US" sz="8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en-US" altLang="en-US" sz="8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altLang="en-US" sz="800" i="1">
                                      <a:latin typeface="Cambria Math" panose="02040503050406030204" pitchFamily="18" charset="0"/>
                                      <a:ea typeface="Cambria" charset="0"/>
                                      <a:cs typeface="Arial" panose="020B0604020202020204" pitchFamily="34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en-US" altLang="en-US" sz="8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en-US" sz="8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en-US" altLang="en-US" sz="8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altLang="en-US" sz="800" b="0" i="1" smtClean="0">
                              <a:latin typeface="Cambria Math" panose="02040503050406030204" pitchFamily="18" charset="0"/>
                              <a:ea typeface="Cambria" charset="0"/>
                              <a:cs typeface="Arial" panose="020B0604020202020204" pitchFamily="34" charset="0"/>
                            </a:rPr>
                            <m:t>𝑑</m:t>
                          </m:r>
                          <m:r>
                            <a:rPr lang="en-US" altLang="en-US" sz="800" b="1" i="1" smtClean="0">
                              <a:latin typeface="Cambria Math" panose="02040503050406030204" pitchFamily="18" charset="0"/>
                              <a:ea typeface="Cambria" charset="0"/>
                              <a:cs typeface="Arial" panose="020B0604020202020204" pitchFamily="34" charset="0"/>
                            </a:rPr>
                            <m:t>𝒂</m:t>
                          </m:r>
                        </m:e>
                      </m:nary>
                    </m:oMath>
                  </m:oMathPara>
                </a14:m>
                <a:endParaRPr lang="en-US" altLang="en-US" sz="900" dirty="0">
                  <a:latin typeface="Calibri" panose="020F0502020204030204" pitchFamily="34" charset="0"/>
                  <a:ea typeface="Cambria" charset="0"/>
                  <a:cs typeface="Arial" panose="020B0604020202020204" pitchFamily="34" charset="0"/>
                </a:endParaRPr>
              </a:p>
              <a:p>
                <a:pPr eaLnBrk="1" hangingPunct="1">
                  <a:defRPr/>
                </a:pPr>
                <a:endParaRPr lang="en-US" altLang="en-US" sz="400" dirty="0">
                  <a:latin typeface="Calibri" panose="020F0502020204030204" pitchFamily="34" charset="0"/>
                  <a:ea typeface="Cambria" charset="0"/>
                  <a:cs typeface="Arial" panose="020B0604020202020204" pitchFamily="34" charset="0"/>
                </a:endParaRPr>
              </a:p>
              <a:p>
                <a:pPr eaLnBrk="1" hangingPunct="1">
                  <a:defRPr/>
                </a:pPr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This </a:t>
                </a:r>
                <a:r>
                  <a:rPr lang="en-US" altLang="en-US" sz="1100" u="sng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perturbation method</a:t>
                </a:r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 is implemented in COMSOL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1100" i="1">
                            <a:latin typeface="Cambria Math" panose="02040503050406030204" pitchFamily="18" charset="0"/>
                            <a:ea typeface="Cambria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en-US" sz="1100" dirty="0">
                            <a:latin typeface="Calibri" panose="020F0502020204030204" pitchFamily="34" charset="0"/>
                            <a:ea typeface="Cambria" charset="0"/>
                            <a:cs typeface="Arial" panose="020B0604020202020204" pitchFamily="34" charset="0"/>
                          </a:rPr>
                          <m:t>Multiphysics</m:t>
                        </m:r>
                      </m:e>
                      <m:sup>
                        <m:r>
                          <a:rPr lang="en-US" altLang="en-US" sz="1100" i="1">
                            <a:latin typeface="Cambria Math" panose="02040503050406030204" pitchFamily="18" charset="0"/>
                            <a:ea typeface="Cambria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, thereby assuming an inviscid fluid and neglecting body forces. A frequency domain study is performed to compute radiation forces on a </a:t>
                </a:r>
                <a:r>
                  <a:rPr lang="en-US" altLang="en-US" sz="1100" u="sng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polystyrene sphere in water with diameter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1100" b="0" i="0" u="sng" smtClean="0">
                        <a:latin typeface="Cambria Math" panose="02040503050406030204" pitchFamily="18" charset="0"/>
                        <a:ea typeface="Cambria" charset="0"/>
                        <a:cs typeface="Arial" panose="020B0604020202020204" pitchFamily="34" charset="0"/>
                      </a:rPr>
                      <m:t>a</m:t>
                    </m:r>
                    <m:r>
                      <a:rPr lang="en-US" altLang="en-US" sz="1100" b="0" i="0" u="sng" smtClean="0">
                        <a:latin typeface="Cambria Math" panose="02040503050406030204" pitchFamily="18" charset="0"/>
                        <a:ea typeface="Cambria" charset="0"/>
                        <a:cs typeface="Arial" panose="020B0604020202020204" pitchFamily="34" charset="0"/>
                      </a:rPr>
                      <m:t>=2</m:t>
                    </m:r>
                    <m:r>
                      <a:rPr lang="en-US" altLang="en-US" sz="1100" b="0" i="1" u="sng" smtClean="0">
                        <a:latin typeface="Cambria Math" panose="02040503050406030204" pitchFamily="18" charset="0"/>
                        <a:ea typeface="Cambria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altLang="en-US" sz="1100" b="0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  <m:r>
                      <a:rPr lang="en-US" altLang="en-US" sz="1100" b="0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𝑚</m:t>
                    </m:r>
                  </m:oMath>
                </a14:m>
                <a:r>
                  <a:rPr lang="en-US" altLang="en-US" sz="1100" u="sng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. </a:t>
                </a:r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Simulations couple the solid mechanics, electrostatics and pressure acoustics interfaces. A </a:t>
                </a:r>
                <a:r>
                  <a:rPr lang="en-US" altLang="en-US" sz="1100" u="sng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circular PMUT with radius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1100" b="0" i="0" smtClean="0">
                        <a:latin typeface="Cambria Math" panose="02040503050406030204" pitchFamily="18" charset="0"/>
                        <a:ea typeface="Cambria" charset="0"/>
                        <a:cs typeface="Arial" panose="020B0604020202020204" pitchFamily="34" charset="0"/>
                      </a:rPr>
                      <m:t>r</m:t>
                    </m:r>
                    <m:r>
                      <a:rPr lang="en-US" altLang="en-US" sz="1100" b="0" i="0" smtClean="0">
                        <a:latin typeface="Cambria Math" panose="02040503050406030204" pitchFamily="18" charset="0"/>
                        <a:ea typeface="Cambria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altLang="en-US" sz="1100" b="0" i="1" smtClean="0">
                        <a:latin typeface="Cambria Math" panose="02040503050406030204" pitchFamily="18" charset="0"/>
                        <a:ea typeface="Cambria" charset="0"/>
                        <a:cs typeface="Arial" panose="020B0604020202020204" pitchFamily="34" charset="0"/>
                      </a:rPr>
                      <m:t>6</m:t>
                    </m:r>
                    <m:r>
                      <a:rPr lang="en-US" altLang="en-US" sz="1100" i="1">
                        <a:latin typeface="Cambria Math" panose="02040503050406030204" pitchFamily="18" charset="0"/>
                        <a:ea typeface="Cambria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alt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  <m:r>
                      <a:rPr lang="en-US" alt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𝑚</m:t>
                    </m:r>
                    <m:r>
                      <a:rPr lang="en-US" alt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is excited at different vibrational modes. Computed resonance frequencies are below </a:t>
                </a:r>
                <a14:m>
                  <m:oMath xmlns:m="http://schemas.openxmlformats.org/officeDocument/2006/math">
                    <m:r>
                      <a:rPr lang="en-US" altLang="en-US" sz="1100" b="0" i="1" smtClean="0">
                        <a:latin typeface="Cambria Math" panose="02040503050406030204" pitchFamily="18" charset="0"/>
                        <a:ea typeface="Cambria" charset="0"/>
                        <a:cs typeface="Arial" panose="020B0604020202020204" pitchFamily="34" charset="0"/>
                      </a:rPr>
                      <m:t>10</m:t>
                    </m:r>
                    <m:r>
                      <a:rPr lang="en-US" altLang="en-US" sz="1100" b="0" i="1" smtClean="0">
                        <a:latin typeface="Cambria Math" panose="02040503050406030204" pitchFamily="18" charset="0"/>
                        <a:ea typeface="Cambria" charset="0"/>
                        <a:cs typeface="Arial" panose="020B0604020202020204" pitchFamily="34" charset="0"/>
                      </a:rPr>
                      <m:t>𝑀𝐻𝑧</m:t>
                    </m:r>
                  </m:oMath>
                </a14:m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 such that manipulation occurs in the </a:t>
                </a:r>
                <a:r>
                  <a:rPr lang="en-US" altLang="en-US" sz="1100" u="sng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Rayleigh regime (</a:t>
                </a:r>
                <a14:m>
                  <m:oMath xmlns:m="http://schemas.openxmlformats.org/officeDocument/2006/math">
                    <m:r>
                      <a:rPr lang="en-US" altLang="en-US" sz="1100" b="0" i="1" u="sng" smtClean="0">
                        <a:latin typeface="Cambria Math" panose="02040503050406030204" pitchFamily="18" charset="0"/>
                        <a:ea typeface="Cambria" charset="0"/>
                        <a:cs typeface="Arial" panose="020B0604020202020204" pitchFamily="34" charset="0"/>
                      </a:rPr>
                      <m:t>𝑘𝑎</m:t>
                    </m:r>
                    <m:r>
                      <a:rPr lang="en-US" altLang="en-US" sz="1100" b="0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≪1</m:t>
                    </m:r>
                  </m:oMath>
                </a14:m>
                <a:r>
                  <a:rPr lang="en-US" altLang="en-US" sz="1100" u="sng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).</a:t>
                </a:r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 Results are </a:t>
                </a:r>
                <a:r>
                  <a:rPr lang="en-US" altLang="en-US" sz="1100" u="sng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validated through</a:t>
                </a:r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 an </a:t>
                </a:r>
                <a:r>
                  <a:rPr lang="en-US" altLang="en-US" sz="1100" u="sng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analytical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1100" i="1" u="sng" smtClean="0">
                            <a:latin typeface="Cambria Math" panose="02040503050406030204" pitchFamily="18" charset="0"/>
                            <a:ea typeface="Cambria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en-US" sz="1100" u="sng" dirty="0">
                            <a:latin typeface="Calibri" panose="020F0502020204030204" pitchFamily="34" charset="0"/>
                            <a:ea typeface="Cambria" charset="0"/>
                            <a:cs typeface="Arial" panose="020B0604020202020204" pitchFamily="34" charset="0"/>
                          </a:rPr>
                          <m:t>approach</m:t>
                        </m:r>
                      </m:e>
                      <m:sup>
                        <m:r>
                          <a:rPr lang="en-US" altLang="en-US" sz="1100" b="0" i="1" u="sng" smtClean="0">
                            <a:latin typeface="Cambria Math" panose="02040503050406030204" pitchFamily="18" charset="0"/>
                            <a:ea typeface="Cambria" charset="0"/>
                            <a:cs typeface="Arial" panose="020B0604020202020204" pitchFamily="34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en-US" sz="1100" dirty="0">
                    <a:latin typeface="Calibri" panose="020F0502020204030204" pitchFamily="34" charset="0"/>
                    <a:ea typeface="Cambria" charset="0"/>
                    <a:cs typeface="Arial" panose="020B0604020202020204" pitchFamily="34" charset="0"/>
                  </a:rPr>
                  <a:t> which is implemented in MATLAB.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3EE9BA4-EE05-47FB-AA2B-EC56DEC780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466" y="5633779"/>
                <a:ext cx="2697480" cy="4005072"/>
              </a:xfrm>
              <a:prstGeom prst="roundRect">
                <a:avLst>
                  <a:gd name="adj" fmla="val 4026"/>
                </a:avLst>
              </a:prstGeom>
              <a:blipFill>
                <a:blip r:embed="rId5"/>
                <a:stretch>
                  <a:fillRect b="-606"/>
                </a:stretch>
              </a:blipFill>
              <a:ln w="19050"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41B83F9E-7ADC-4F25-92AE-0D9DEE4CC425}"/>
              </a:ext>
            </a:extLst>
          </p:cNvPr>
          <p:cNvSpPr txBox="1"/>
          <p:nvPr/>
        </p:nvSpPr>
        <p:spPr>
          <a:xfrm>
            <a:off x="166378" y="5628643"/>
            <a:ext cx="2697480" cy="274320"/>
          </a:xfrm>
          <a:prstGeom prst="roundRect">
            <a:avLst>
              <a:gd name="adj" fmla="val 7138"/>
            </a:avLst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altLang="en-US" sz="1100" b="1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2. COMPUTATIONAL METHODS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1FAD42-CC3B-4AA5-BCA8-2691187F9EEC}"/>
              </a:ext>
            </a:extLst>
          </p:cNvPr>
          <p:cNvSpPr txBox="1"/>
          <p:nvPr/>
        </p:nvSpPr>
        <p:spPr>
          <a:xfrm>
            <a:off x="2893674" y="1425369"/>
            <a:ext cx="3813048" cy="5486400"/>
          </a:xfrm>
          <a:prstGeom prst="roundRect">
            <a:avLst>
              <a:gd name="adj" fmla="val 2893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8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110581-721E-4A83-8E2B-B9CFBB4C61C7}"/>
              </a:ext>
            </a:extLst>
          </p:cNvPr>
          <p:cNvSpPr txBox="1"/>
          <p:nvPr/>
        </p:nvSpPr>
        <p:spPr>
          <a:xfrm>
            <a:off x="2886096" y="1390578"/>
            <a:ext cx="3803904" cy="278809"/>
          </a:xfrm>
          <a:prstGeom prst="roundRect">
            <a:avLst>
              <a:gd name="adj" fmla="val 7138"/>
            </a:avLst>
          </a:prstGeom>
          <a:gradFill flip="none" rotWithShape="1">
            <a:gsLst>
              <a:gs pos="0">
                <a:srgbClr val="52BDC2">
                  <a:shade val="30000"/>
                  <a:satMod val="115000"/>
                </a:srgbClr>
              </a:gs>
              <a:gs pos="50000">
                <a:srgbClr val="52BDC2">
                  <a:shade val="67500"/>
                  <a:satMod val="115000"/>
                </a:srgbClr>
              </a:gs>
              <a:gs pos="100000">
                <a:srgbClr val="52BDC2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altLang="en-US" sz="1100" b="1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3. RESULTS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8164B61-8EC3-45A0-8F48-E7C7B22D3FFE}"/>
              </a:ext>
            </a:extLst>
          </p:cNvPr>
          <p:cNvSpPr txBox="1"/>
          <p:nvPr/>
        </p:nvSpPr>
        <p:spPr>
          <a:xfrm>
            <a:off x="2885979" y="7167343"/>
            <a:ext cx="3813048" cy="1819632"/>
          </a:xfrm>
          <a:prstGeom prst="roundRect">
            <a:avLst>
              <a:gd name="adj" fmla="val 3892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The (positive acoustic contrast) particle is pushed away from high intensity regions in the Rayleigh regime.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Predicted trapping capabilities within a plane, parallel to the transducer: a ring in the near-field, a point on-axis and 4 points off-axis for mode 0.2, 1.1 and 2.1 respectively. 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As the size of the particle becomes large compared to the features in the acoustic field or the wavelength, trapping capabilities may be lost.</a:t>
            </a:r>
          </a:p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1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Future work may investigate manipulation capabilities in the Mie regime and study the axial force in more detail.</a:t>
            </a:r>
            <a:endParaRPr lang="en-US" altLang="en-US" sz="7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0574E40-42A9-4084-9227-E851B1CDA89B}"/>
              </a:ext>
            </a:extLst>
          </p:cNvPr>
          <p:cNvSpPr txBox="1"/>
          <p:nvPr/>
        </p:nvSpPr>
        <p:spPr>
          <a:xfrm>
            <a:off x="2875766" y="6903393"/>
            <a:ext cx="3822192" cy="271730"/>
          </a:xfrm>
          <a:prstGeom prst="roundRect">
            <a:avLst>
              <a:gd name="adj" fmla="val 7138"/>
            </a:avLst>
          </a:prstGeom>
          <a:gradFill flip="none" rotWithShape="1">
            <a:gsLst>
              <a:gs pos="0">
                <a:srgbClr val="C778AD">
                  <a:shade val="30000"/>
                  <a:satMod val="115000"/>
                </a:srgbClr>
              </a:gs>
              <a:gs pos="50000">
                <a:srgbClr val="C778AD">
                  <a:shade val="67500"/>
                  <a:satMod val="115000"/>
                </a:srgbClr>
              </a:gs>
              <a:gs pos="100000">
                <a:srgbClr val="C778AD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altLang="en-US" sz="1100" b="1" dirty="0">
                <a:solidFill>
                  <a:schemeClr val="bg1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CONCLUSIONS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28662CE7-20B4-47F8-9332-03B0F62F50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54" y="3071989"/>
            <a:ext cx="2553331" cy="1844892"/>
          </a:xfrm>
          <a:prstGeom prst="rect">
            <a:avLst/>
          </a:prstGeom>
        </p:spPr>
      </p:pic>
      <p:pic>
        <p:nvPicPr>
          <p:cNvPr id="10" name="Picture 9" descr="Chart, diagram&#10;&#10;Description automatically generated">
            <a:extLst>
              <a:ext uri="{FF2B5EF4-FFF2-40B4-BE49-F238E27FC236}">
                <a16:creationId xmlns:a16="http://schemas.microsoft.com/office/drawing/2014/main" id="{DBF547D7-6174-40AA-96A7-9966DBC7DF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599" y="1755943"/>
            <a:ext cx="3762138" cy="2320044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28E8EC1F-67CD-4CBB-AF42-CDD5BA413E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893" y="4140263"/>
            <a:ext cx="3708610" cy="2272557"/>
          </a:xfrm>
          <a:prstGeom prst="rect">
            <a:avLst/>
          </a:prstGeom>
        </p:spPr>
      </p:pic>
      <p:sp>
        <p:nvSpPr>
          <p:cNvPr id="15" name="TextBox 25">
            <a:extLst>
              <a:ext uri="{FF2B5EF4-FFF2-40B4-BE49-F238E27FC236}">
                <a16:creationId xmlns:a16="http://schemas.microsoft.com/office/drawing/2014/main" id="{ADCEBC9F-D12E-49D0-A1AF-C4BCD35AD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6628" y="6463158"/>
            <a:ext cx="3387140" cy="38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2</a:t>
            </a:r>
            <a:r>
              <a:rPr lang="en-US" altLang="en-US" sz="800" dirty="0">
                <a:cs typeface="Arial" panose="020B0604020202020204" pitchFamily="34" charset="0"/>
              </a:rPr>
              <a:t>. Radiation forces for the first four vibrational modes of a circular PMUT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cs typeface="Arial" panose="020B0604020202020204" pitchFamily="34" charset="0"/>
              </a:rPr>
              <a:t>at three different planes and for cross-sections of interest. The vector plot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cs typeface="Arial" panose="020B0604020202020204" pitchFamily="34" charset="0"/>
              </a:rPr>
              <a:t>shows in-plane forces with the pressure magnitude in the background.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484</Words>
  <Application>Microsoft Office PowerPoint</Application>
  <PresentationFormat>A4 Paper (210x297 mm)</PresentationFormat>
  <Paragraphs>76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2020-10-09T01:49:31Z</dcterms:modified>
</cp:coreProperties>
</file>