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98" autoAdjust="0"/>
  </p:normalViewPr>
  <p:slideViewPr>
    <p:cSldViewPr>
      <p:cViewPr>
        <p:scale>
          <a:sx n="300" d="100"/>
          <a:sy n="300" d="100"/>
        </p:scale>
        <p:origin x="2712" y="-11712"/>
      </p:cViewPr>
      <p:guideLst>
        <p:guide orient="horz" pos="3120"/>
        <p:guide pos="2160"/>
      </p:guideLst>
    </p:cSldViewPr>
  </p:slideViewPr>
  <p:outlineViewPr>
    <p:cViewPr>
      <p:scale>
        <a:sx n="33" d="100"/>
        <a:sy n="33" d="100"/>
      </p:scale>
      <p:origin x="0" y="0"/>
    </p:cViewPr>
  </p:outlineViewPr>
  <p:notesTextViewPr>
    <p:cViewPr>
      <p:scale>
        <a:sx n="150" d="100"/>
        <a:sy n="15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9/23/2020</a:t>
            </a:fld>
            <a:endParaRPr lang="en-US"/>
          </a:p>
        </p:txBody>
      </p:sp>
      <p:sp>
        <p:nvSpPr>
          <p:cNvPr id="4" name="Footer Placeholder 3"/>
          <p:cNvSpPr>
            <a:spLocks noGrp="1"/>
          </p:cNvSpPr>
          <p:nvPr>
            <p:ph type="ftr" sz="quarter" idx="2"/>
          </p:nvPr>
        </p:nvSpPr>
        <p:spPr>
          <a:xfrm>
            <a:off x="1" y="8685214"/>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4"/>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9/23/2020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1" y="4343401"/>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None/>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9/23/2020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9/23/2020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9/23/2020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9/23/2020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9/23/2020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9/23/2020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9/23/2020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3" Type="http://schemas.openxmlformats.org/officeDocument/2006/relationships/hyperlink" Target="https://www.comsol.com/paper/laser-assisted-bonding-ladb-thermal-modeling-with-comsol-multiphysics-83001" TargetMode="External"/><Relationship Id="rId7" Type="http://schemas.microsoft.com/office/2007/relationships/hdphoto" Target="../media/hdphoto1.wdp"/><Relationship Id="rId12" Type="http://schemas.microsoft.com/office/2007/relationships/hdphoto" Target="../media/hdphoto3.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image" Target="../media/image2.jpg"/><Relationship Id="rId10" Type="http://schemas.microsoft.com/office/2007/relationships/hdphoto" Target="../media/hdphoto2.wdp"/><Relationship Id="rId4" Type="http://schemas.openxmlformats.org/officeDocument/2006/relationships/image" Target="../media/image1.png"/><Relationship Id="rId9" Type="http://schemas.openxmlformats.org/officeDocument/2006/relationships/image" Target="../media/image5.png"/><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282405" y="1372306"/>
            <a:ext cx="6177690"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new </a:t>
            </a:r>
            <a:r>
              <a:rPr lang="en-US" altLang="nl-NL" sz="1000" dirty="0">
                <a:cs typeface="Calibri" panose="020F0502020204030204" pitchFamily="34" charset="0"/>
              </a:rPr>
              <a:t>emerging electronic and optoelectronic components require packaging technologies compatible to miniaturization trends and improved thermal management[1]. In this respect, CSEM has been developing packaging solutions performed with very localized heat, to achieve low-stress, hermetic and reliable laser assisted bonding (LADB) processes. </a:t>
            </a:r>
            <a:r>
              <a:rPr lang="en-US" altLang="nl-NL" sz="1000" u="sng" dirty="0">
                <a:cs typeface="Calibri" panose="020F0502020204030204" pitchFamily="34" charset="0"/>
              </a:rPr>
              <a:t>Simulations are needed</a:t>
            </a:r>
            <a:r>
              <a:rPr lang="en-US" altLang="nl-NL" sz="1000" dirty="0">
                <a:cs typeface="Calibri" panose="020F0502020204030204" pitchFamily="34" charset="0"/>
              </a:rPr>
              <a:t> to realistically estimate temperatures on the bonding metal and avoid overheating the chips, especially if the chips are close to solder joints that could remelt. The simulation results will be applied within the Heatpack EU-Project to optimize laser process parameter to bond a heat spreader onto a GaN chip .</a:t>
            </a:r>
            <a:endParaRPr lang="en-US" altLang="en-US" sz="1000" dirty="0">
              <a:latin typeface="Calibri" panose="020F0502020204030204" pitchFamily="34" charset="0"/>
              <a:ea typeface="Cambria" charset="0"/>
              <a:cs typeface="Arial" panose="020B0604020202020204" pitchFamily="34" charset="0"/>
            </a:endParaRPr>
          </a:p>
        </p:txBody>
      </p:sp>
      <p:sp>
        <p:nvSpPr>
          <p:cNvPr id="3110" name="TextBox 22"/>
          <p:cNvSpPr txBox="1">
            <a:spLocks noChangeArrowheads="1"/>
          </p:cNvSpPr>
          <p:nvPr/>
        </p:nvSpPr>
        <p:spPr bwMode="auto">
          <a:xfrm>
            <a:off x="3292475" y="7926477"/>
            <a:ext cx="3333750" cy="1265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CONCLUSIONS</a:t>
            </a:r>
            <a:r>
              <a:rPr lang="en-US" altLang="en-US" sz="900" dirty="0">
                <a:latin typeface="Calibri" panose="020F0502020204030204" pitchFamily="34" charset="0"/>
                <a:cs typeface="Arial" panose="020B0604020202020204" pitchFamily="34" charset="0"/>
              </a:rPr>
              <a:t>: </a:t>
            </a:r>
          </a:p>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1. </a:t>
            </a:r>
            <a:r>
              <a:rPr lang="en-US" altLang="en-US" sz="900" dirty="0">
                <a:latin typeface="Calibri" panose="020F0502020204030204" pitchFamily="34" charset="0"/>
                <a:cs typeface="Arial" panose="020B0604020202020204" pitchFamily="34" charset="0"/>
              </a:rPr>
              <a:t>Model matches the experimental data and can be used to predict chip peak temperature (Fig. 7) which is critical in some assembly steps.</a:t>
            </a:r>
            <a:br>
              <a:rPr lang="en-US" altLang="en-US" sz="900" dirty="0">
                <a:latin typeface="Calibri" panose="020F0502020204030204" pitchFamily="34" charset="0"/>
                <a:cs typeface="Arial" panose="020B0604020202020204" pitchFamily="34" charset="0"/>
              </a:rPr>
            </a:br>
            <a:r>
              <a:rPr lang="en-US" altLang="en-US" sz="900" dirty="0">
                <a:latin typeface="Calibri" panose="020F0502020204030204" pitchFamily="34" charset="0"/>
                <a:cs typeface="Arial" panose="020B0604020202020204" pitchFamily="34" charset="0"/>
              </a:rPr>
              <a:t>E.g. we estimate to reach 200</a:t>
            </a:r>
            <a:r>
              <a:rPr lang="en-US" altLang="en-US" sz="900" baseline="30000" dirty="0">
                <a:latin typeface="Calibri" panose="020F0502020204030204" pitchFamily="34" charset="0"/>
                <a:cs typeface="Arial" panose="020B0604020202020204" pitchFamily="34" charset="0"/>
              </a:rPr>
              <a:t>o</a:t>
            </a:r>
            <a:r>
              <a:rPr lang="en-US" altLang="en-US" sz="900" dirty="0">
                <a:latin typeface="Calibri" panose="020F0502020204030204" pitchFamily="34" charset="0"/>
                <a:cs typeface="Arial" panose="020B0604020202020204" pitchFamily="34" charset="0"/>
              </a:rPr>
              <a:t>C peak while chip bulk is at ~180</a:t>
            </a:r>
            <a:r>
              <a:rPr lang="en-US" altLang="en-US" sz="900" baseline="30000" dirty="0">
                <a:latin typeface="Calibri" panose="020F0502020204030204" pitchFamily="34" charset="0"/>
                <a:cs typeface="Arial" panose="020B0604020202020204" pitchFamily="34" charset="0"/>
              </a:rPr>
              <a:t>o</a:t>
            </a:r>
            <a:r>
              <a:rPr lang="en-US" altLang="en-US" sz="900" dirty="0">
                <a:latin typeface="Calibri" panose="020F0502020204030204" pitchFamily="34" charset="0"/>
                <a:cs typeface="Arial" panose="020B0604020202020204" pitchFamily="34" charset="0"/>
              </a:rPr>
              <a:t>C</a:t>
            </a:r>
          </a:p>
          <a:p>
            <a:pPr eaLnBrk="1" hangingPunct="1">
              <a:spcBef>
                <a:spcPct val="0"/>
              </a:spcBef>
              <a:buNone/>
              <a:defRPr/>
            </a:pPr>
            <a:r>
              <a:rPr lang="en-US" altLang="en-US" sz="900" b="1" dirty="0">
                <a:latin typeface="Calibri" panose="020F0502020204030204" pitchFamily="34" charset="0"/>
                <a:cs typeface="Arial" panose="020B0604020202020204" pitchFamily="34" charset="0"/>
              </a:rPr>
              <a:t>2. </a:t>
            </a:r>
            <a:r>
              <a:rPr lang="en-US" altLang="en-US" sz="900" dirty="0">
                <a:latin typeface="Calibri" panose="020F0502020204030204" pitchFamily="34" charset="0"/>
                <a:cs typeface="Arial" panose="020B0604020202020204" pitchFamily="34" charset="0"/>
              </a:rPr>
              <a:t>The Model can still be improved to better match experimental data. It provides a good basis for performing laser process development at CSEM also with different substrate/coating  combinations. </a:t>
            </a:r>
          </a:p>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3. </a:t>
            </a:r>
            <a:r>
              <a:rPr lang="en-US" altLang="en-US" sz="900" dirty="0">
                <a:latin typeface="Calibri" panose="020F0502020204030204" pitchFamily="34" charset="0"/>
                <a:cs typeface="Arial" panose="020B0604020202020204" pitchFamily="34" charset="0"/>
              </a:rPr>
              <a:t>Time-transient (0-14s) solves in less than 30s and therefore the model can also be extended to include the moving laser beam [2].</a:t>
            </a:r>
          </a:p>
        </p:txBody>
      </p:sp>
      <p:sp>
        <p:nvSpPr>
          <p:cNvPr id="24" name="TextBox 23"/>
          <p:cNvSpPr txBox="1"/>
          <p:nvPr/>
        </p:nvSpPr>
        <p:spPr>
          <a:xfrm>
            <a:off x="882001" y="9164803"/>
            <a:ext cx="5361404" cy="440888"/>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0" dirty="0">
                <a:latin typeface="Calibri" panose="020F0502020204030204" pitchFamily="34" charset="0"/>
                <a:ea typeface="+mn-ea"/>
                <a:cs typeface="Arial" panose="020B0604020202020204" pitchFamily="34" charset="0"/>
              </a:rPr>
              <a:t>G. Spinola Durante, et al., "Thermal Management Modeling of High-power Chips and Calibration with Experimental Data", CSEM Scientific and Technical Report (2019) p. 30</a:t>
            </a:r>
          </a:p>
          <a:p>
            <a:pPr marL="107145" indent="-107145" defTabSz="914181" eaLnBrk="1" fontAlgn="auto" hangingPunct="1">
              <a:spcBef>
                <a:spcPts val="0"/>
              </a:spcBef>
              <a:spcAft>
                <a:spcPts val="0"/>
              </a:spcAft>
              <a:buFont typeface="+mj-lt"/>
              <a:buAutoNum type="arabicPeriod"/>
              <a:defRPr/>
            </a:pPr>
            <a:r>
              <a:rPr lang="en-US" sz="580" dirty="0">
                <a:latin typeface="Calibri" panose="020F0502020204030204" pitchFamily="34" charset="0"/>
                <a:ea typeface="+mn-ea"/>
                <a:cs typeface="Arial" panose="020B0604020202020204" pitchFamily="34" charset="0"/>
              </a:rPr>
              <a:t>G. Spinola Durante, et al., "Laser assisted bonding (LADB) thermal modeling with COMSOL Multiphysics®”, Comsol Conference Proceedings, Cambridge (2019) </a:t>
            </a:r>
            <a:br>
              <a:rPr lang="en-US" sz="580" dirty="0">
                <a:latin typeface="Calibri" panose="020F0502020204030204" pitchFamily="34" charset="0"/>
                <a:ea typeface="+mn-ea"/>
                <a:cs typeface="Arial" panose="020B0604020202020204" pitchFamily="34" charset="0"/>
              </a:rPr>
            </a:br>
            <a:r>
              <a:rPr lang="en-US" sz="580" dirty="0">
                <a:solidFill>
                  <a:srgbClr val="0079C1"/>
                </a:solidFill>
                <a:latin typeface="Calibri" panose="020F0502020204030204" pitchFamily="34" charset="0"/>
                <a:ea typeface="+mn-ea"/>
                <a:cs typeface="Arial" panose="020B0604020202020204" pitchFamily="34" charset="0"/>
                <a:hlinkClick r:id="rId3">
                  <a:extLst>
                    <a:ext uri="{A12FA001-AC4F-418D-AE19-62706E023703}">
                      <ahyp:hlinkClr xmlns:ahyp="http://schemas.microsoft.com/office/drawing/2018/hyperlinkcolor" val="tx"/>
                    </a:ext>
                  </a:extLst>
                </a:hlinkClick>
              </a:rPr>
              <a:t>https://www.comsol.com/paper/laser-assisted-bonding-ladb-thermal-modeling-with-comsol-multiphysics-83001</a:t>
            </a:r>
            <a:endParaRPr lang="en-US" sz="580" dirty="0">
              <a:solidFill>
                <a:srgbClr val="0079C1"/>
              </a:solidFill>
              <a:latin typeface="Calibri" panose="020F0502020204030204" pitchFamily="34" charset="0"/>
              <a:ea typeface="+mn-ea"/>
              <a:cs typeface="Arial" panose="020B0604020202020204" pitchFamily="34" charset="0"/>
            </a:endParaRPr>
          </a:p>
        </p:txBody>
      </p:sp>
      <p:sp>
        <p:nvSpPr>
          <p:cNvPr id="4135" name="TextBox 24"/>
          <p:cNvSpPr txBox="1">
            <a:spLocks noChangeArrowheads="1"/>
          </p:cNvSpPr>
          <p:nvPr/>
        </p:nvSpPr>
        <p:spPr bwMode="auto">
          <a:xfrm>
            <a:off x="2343123" y="7579394"/>
            <a:ext cx="2138400" cy="29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900" b="1" dirty="0">
                <a:cs typeface="Arial" panose="020B0604020202020204" pitchFamily="34" charset="0"/>
              </a:rPr>
              <a:t>Figure 5</a:t>
            </a:r>
            <a:r>
              <a:rPr lang="en-US" altLang="en-US" sz="900" dirty="0">
                <a:cs typeface="Arial" panose="020B0604020202020204" pitchFamily="34" charset="0"/>
              </a:rPr>
              <a:t>. simulated top/bottom chip temp. </a:t>
            </a:r>
          </a:p>
          <a:p>
            <a:pPr algn="just" eaLnBrk="1" hangingPunct="1">
              <a:spcBef>
                <a:spcPct val="0"/>
              </a:spcBef>
              <a:buFontTx/>
              <a:buNone/>
            </a:pPr>
            <a:r>
              <a:rPr lang="en-US" altLang="en-US" sz="900" dirty="0">
                <a:cs typeface="Arial" panose="020B0604020202020204" pitchFamily="34" charset="0"/>
              </a:rPr>
              <a:t>versus exponential curve fit (measured data)</a:t>
            </a:r>
          </a:p>
        </p:txBody>
      </p:sp>
      <p:sp>
        <p:nvSpPr>
          <p:cNvPr id="4137" name="TextBox 26"/>
          <p:cNvSpPr txBox="1">
            <a:spLocks noChangeArrowheads="1"/>
          </p:cNvSpPr>
          <p:nvPr/>
        </p:nvSpPr>
        <p:spPr bwMode="auto">
          <a:xfrm>
            <a:off x="2013067" y="3265945"/>
            <a:ext cx="2093516" cy="29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900" b="1" dirty="0">
                <a:cs typeface="Arial" panose="020B0604020202020204" pitchFamily="34" charset="0"/>
              </a:rPr>
              <a:t>Figure 2</a:t>
            </a:r>
            <a:r>
              <a:rPr lang="en-US" altLang="en-US" sz="900" dirty="0">
                <a:cs typeface="Arial" panose="020B0604020202020204" pitchFamily="34" charset="0"/>
              </a:rPr>
              <a:t>. Sketch of the fixture to press chips</a:t>
            </a:r>
          </a:p>
          <a:p>
            <a:pPr algn="ctr" eaLnBrk="1" hangingPunct="1">
              <a:spcBef>
                <a:spcPct val="0"/>
              </a:spcBef>
              <a:buFontTx/>
              <a:buNone/>
            </a:pPr>
            <a:r>
              <a:rPr lang="en-US" altLang="en-US" sz="900" dirty="0">
                <a:cs typeface="Arial" panose="020B0604020202020204" pitchFamily="34" charset="0"/>
              </a:rPr>
              <a:t>implemented in a COMSOL model </a:t>
            </a:r>
          </a:p>
        </p:txBody>
      </p:sp>
      <p:sp>
        <p:nvSpPr>
          <p:cNvPr id="25" name="TextBox 3"/>
          <p:cNvSpPr txBox="1">
            <a:spLocks noChangeArrowheads="1"/>
          </p:cNvSpPr>
          <p:nvPr/>
        </p:nvSpPr>
        <p:spPr bwMode="auto">
          <a:xfrm>
            <a:off x="393071" y="283301"/>
            <a:ext cx="6071857" cy="773287"/>
          </a:xfrm>
          <a:prstGeom prst="rect">
            <a:avLst/>
          </a:prstGeom>
          <a:noFill/>
          <a:ln w="9525">
            <a:noFill/>
            <a:miter lim="800000"/>
            <a:headEnd/>
            <a:tailEnd/>
          </a:ln>
        </p:spPr>
        <p:txBody>
          <a:bodyPr lIns="19047" tIns="9524" rIns="19047" bIns="9524" anchor="ctr" anchorCtr="0">
            <a:spAutoFit/>
          </a:bodyPr>
          <a:lstStyle/>
          <a:p>
            <a:r>
              <a:rPr lang="en-US" sz="1400" dirty="0">
                <a:effectLst/>
                <a:latin typeface="Arial" panose="020B0604020202020204" pitchFamily="34" charset="0"/>
              </a:rPr>
              <a:t>Calibration of Thermal Model To Simulate Laser Assisted Bonding Process</a:t>
            </a:r>
            <a:endParaRPr lang="en-US" sz="1400" dirty="0">
              <a:effectLst/>
            </a:endParaRPr>
          </a:p>
          <a:p>
            <a:pPr algn="ctr" defTabSz="4174027">
              <a:defRPr/>
            </a:pPr>
            <a:endParaRPr lang="en-US" sz="500" dirty="0">
              <a:latin typeface="Calibri" panose="020F0502020204030204" pitchFamily="34" charset="0"/>
              <a:ea typeface="+mn-ea"/>
              <a:cs typeface="Calibri" panose="020F0502020204030204" pitchFamily="34" charset="0"/>
            </a:endParaRPr>
          </a:p>
          <a:p>
            <a:pPr algn="ctr" defTabSz="4034951" eaLnBrk="1" hangingPunct="1">
              <a:defRPr/>
            </a:pPr>
            <a:r>
              <a:rPr lang="en-US" sz="1000" dirty="0">
                <a:cs typeface="Arial" charset="0"/>
              </a:rPr>
              <a:t>G. Spinola Durante</a:t>
            </a:r>
            <a:r>
              <a:rPr lang="en-US" sz="1000" baseline="30000" dirty="0">
                <a:cs typeface="Arial" charset="0"/>
              </a:rPr>
              <a:t>1</a:t>
            </a:r>
            <a:r>
              <a:rPr lang="en-US" sz="1000" dirty="0">
                <a:cs typeface="Arial" charset="0"/>
              </a:rPr>
              <a:t>, R. Jose James</a:t>
            </a:r>
            <a:r>
              <a:rPr lang="en-US" sz="1000" baseline="30000" dirty="0">
                <a:cs typeface="Arial" charset="0"/>
              </a:rPr>
              <a:t>1</a:t>
            </a:r>
            <a:r>
              <a:rPr lang="en-US" sz="1000" dirty="0">
                <a:cs typeface="Arial" charset="0"/>
              </a:rPr>
              <a:t>, E. Rutz-Innerhofer</a:t>
            </a:r>
            <a:r>
              <a:rPr lang="en-US" sz="1000" baseline="30000" dirty="0">
                <a:cs typeface="Arial" charset="0"/>
              </a:rPr>
              <a:t>1</a:t>
            </a:r>
            <a:r>
              <a:rPr lang="en-US" sz="1000" dirty="0">
                <a:cs typeface="Arial" charset="0"/>
              </a:rPr>
              <a:t>, K. Krasnopolski</a:t>
            </a:r>
            <a:r>
              <a:rPr lang="en-US" sz="1000" baseline="30000" dirty="0">
                <a:cs typeface="Arial" charset="0"/>
              </a:rPr>
              <a:t>1</a:t>
            </a:r>
            <a:endParaRPr lang="en-US" sz="1000" dirty="0">
              <a:cs typeface="Arial" charset="0"/>
            </a:endParaRPr>
          </a:p>
          <a:p>
            <a:pPr algn="ctr" defTabSz="4034951" eaLnBrk="1" hangingPunct="1">
              <a:defRPr/>
            </a:pPr>
            <a:r>
              <a:rPr lang="en-US" sz="1000" dirty="0">
                <a:cs typeface="Arial" charset="0"/>
              </a:rPr>
              <a:t>1. </a:t>
            </a:r>
            <a:r>
              <a:rPr lang="de-CH" sz="1000" dirty="0">
                <a:cs typeface="Arial" charset="0"/>
              </a:rPr>
              <a:t>CSEM SA, Alpnach Dorf (OW), </a:t>
            </a:r>
            <a:r>
              <a:rPr lang="de-CH" sz="1000" dirty="0" err="1">
                <a:cs typeface="Arial" charset="0"/>
              </a:rPr>
              <a:t>Switzerland</a:t>
            </a:r>
            <a:endParaRPr lang="en-US" sz="1000" dirty="0">
              <a:cs typeface="Arial" charset="0"/>
            </a:endParaRPr>
          </a:p>
          <a:p>
            <a:pPr algn="ctr" defTabSz="4034951" eaLnBrk="1" hangingPunct="1">
              <a:defRPr/>
            </a:pPr>
            <a:r>
              <a:rPr lang="en-US" sz="1000" dirty="0">
                <a:cs typeface="Arial" charset="0"/>
              </a:rPr>
              <a:t>Corresponding author: </a:t>
            </a:r>
            <a:r>
              <a:rPr lang="en-US" sz="1000" dirty="0">
                <a:solidFill>
                  <a:srgbClr val="0070C0"/>
                </a:solidFill>
                <a:cs typeface="Arial" charset="0"/>
              </a:rPr>
              <a:t>gsd@csem.ch</a:t>
            </a:r>
            <a:r>
              <a:rPr lang="en-US" sz="1000" dirty="0">
                <a:cs typeface="Arial" charset="0"/>
              </a:rPr>
              <a:t> – CSEM Website: </a:t>
            </a:r>
            <a:r>
              <a:rPr lang="en-US" sz="1000" dirty="0">
                <a:solidFill>
                  <a:srgbClr val="0070C0"/>
                </a:solidFill>
                <a:cs typeface="Arial" charset="0"/>
              </a:rPr>
              <a:t>www.csem.ch</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grpSp>
        <p:nvGrpSpPr>
          <p:cNvPr id="28" name="Group 5">
            <a:extLst>
              <a:ext uri="{FF2B5EF4-FFF2-40B4-BE49-F238E27FC236}">
                <a16:creationId xmlns:a16="http://schemas.microsoft.com/office/drawing/2014/main" id="{2BB06163-ECF9-4AD3-A8C1-0C50FC6A36DB}"/>
              </a:ext>
            </a:extLst>
          </p:cNvPr>
          <p:cNvGrpSpPr>
            <a:grpSpLocks noChangeAspect="1"/>
          </p:cNvGrpSpPr>
          <p:nvPr/>
        </p:nvGrpSpPr>
        <p:grpSpPr bwMode="auto">
          <a:xfrm>
            <a:off x="282472" y="867293"/>
            <a:ext cx="776457" cy="239146"/>
            <a:chOff x="841375" y="1406525"/>
            <a:chExt cx="6036151" cy="1858962"/>
          </a:xfrm>
        </p:grpSpPr>
        <p:sp>
          <p:nvSpPr>
            <p:cNvPr id="29" name="Rounded Rectangle 49">
              <a:extLst>
                <a:ext uri="{FF2B5EF4-FFF2-40B4-BE49-F238E27FC236}">
                  <a16:creationId xmlns:a16="http://schemas.microsoft.com/office/drawing/2014/main" id="{2226AE9C-4586-4441-8A0F-C077BEA55476}"/>
                </a:ext>
              </a:extLst>
            </p:cNvPr>
            <p:cNvSpPr/>
            <p:nvPr/>
          </p:nvSpPr>
          <p:spPr>
            <a:xfrm>
              <a:off x="841375" y="1406525"/>
              <a:ext cx="6036151" cy="185896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0" name="Picture 49">
              <a:extLst>
                <a:ext uri="{FF2B5EF4-FFF2-40B4-BE49-F238E27FC236}">
                  <a16:creationId xmlns:a16="http://schemas.microsoft.com/office/drawing/2014/main" id="{CE0A5537-8CDB-484F-8A8F-B70148FCF4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2147" y="1852612"/>
              <a:ext cx="4934607" cy="966788"/>
            </a:xfrm>
            <a:prstGeom prst="rect">
              <a:avLst/>
            </a:prstGeom>
            <a:solidFill>
              <a:srgbClr val="0070C0"/>
            </a:solidFill>
            <a:ln w="9525">
              <a:noFill/>
              <a:miter lim="800000"/>
              <a:headEnd/>
              <a:tailEnd/>
            </a:ln>
          </p:spPr>
        </p:pic>
      </p:grpSp>
      <p:grpSp>
        <p:nvGrpSpPr>
          <p:cNvPr id="31" name="Group 5">
            <a:extLst>
              <a:ext uri="{FF2B5EF4-FFF2-40B4-BE49-F238E27FC236}">
                <a16:creationId xmlns:a16="http://schemas.microsoft.com/office/drawing/2014/main" id="{1C06BD51-8EE0-4E38-8663-D97C483403D3}"/>
              </a:ext>
            </a:extLst>
          </p:cNvPr>
          <p:cNvGrpSpPr>
            <a:grpSpLocks noChangeAspect="1"/>
          </p:cNvGrpSpPr>
          <p:nvPr/>
        </p:nvGrpSpPr>
        <p:grpSpPr bwMode="auto">
          <a:xfrm>
            <a:off x="5715903" y="867293"/>
            <a:ext cx="776457" cy="239146"/>
            <a:chOff x="841375" y="1406525"/>
            <a:chExt cx="6036151" cy="1858962"/>
          </a:xfrm>
        </p:grpSpPr>
        <p:sp>
          <p:nvSpPr>
            <p:cNvPr id="32" name="Rounded Rectangle 49">
              <a:extLst>
                <a:ext uri="{FF2B5EF4-FFF2-40B4-BE49-F238E27FC236}">
                  <a16:creationId xmlns:a16="http://schemas.microsoft.com/office/drawing/2014/main" id="{7E2ED68F-1D7C-42CD-A1D0-60BD0C25A7A2}"/>
                </a:ext>
              </a:extLst>
            </p:cNvPr>
            <p:cNvSpPr/>
            <p:nvPr/>
          </p:nvSpPr>
          <p:spPr>
            <a:xfrm>
              <a:off x="841375" y="1406525"/>
              <a:ext cx="6036151" cy="185896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3" name="Picture 49">
              <a:extLst>
                <a:ext uri="{FF2B5EF4-FFF2-40B4-BE49-F238E27FC236}">
                  <a16:creationId xmlns:a16="http://schemas.microsoft.com/office/drawing/2014/main" id="{1113C320-357A-4D08-B5F6-5053142CA1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2147" y="1852612"/>
              <a:ext cx="4934607" cy="966788"/>
            </a:xfrm>
            <a:prstGeom prst="rect">
              <a:avLst/>
            </a:prstGeom>
            <a:solidFill>
              <a:srgbClr val="0070C0"/>
            </a:solidFill>
            <a:ln w="9525">
              <a:noFill/>
              <a:miter lim="800000"/>
              <a:headEnd/>
              <a:tailEnd/>
            </a:ln>
          </p:spPr>
        </p:pic>
      </p:grpSp>
      <p:pic>
        <p:nvPicPr>
          <p:cNvPr id="20" name="Picture 19" descr="A close up of a speaker&#10;&#10;Description automatically generated">
            <a:extLst>
              <a:ext uri="{FF2B5EF4-FFF2-40B4-BE49-F238E27FC236}">
                <a16:creationId xmlns:a16="http://schemas.microsoft.com/office/drawing/2014/main" id="{30E39EC8-6860-4E2B-8AD1-C1DB2E5EA92B}"/>
              </a:ext>
            </a:extLst>
          </p:cNvPr>
          <p:cNvPicPr>
            <a:picLocks noChangeAspect="1"/>
          </p:cNvPicPr>
          <p:nvPr/>
        </p:nvPicPr>
        <p:blipFill rotWithShape="1">
          <a:blip r:embed="rId5">
            <a:extLst>
              <a:ext uri="{28A0092B-C50C-407E-A947-70E740481C1C}">
                <a14:useLocalDpi xmlns:a14="http://schemas.microsoft.com/office/drawing/2010/main" val="0"/>
              </a:ext>
            </a:extLst>
          </a:blip>
          <a:srcRect l="9090" r="4279"/>
          <a:stretch/>
        </p:blipFill>
        <p:spPr>
          <a:xfrm>
            <a:off x="393071" y="2344963"/>
            <a:ext cx="1388927" cy="909000"/>
          </a:xfrm>
          <a:prstGeom prst="rect">
            <a:avLst/>
          </a:prstGeom>
        </p:spPr>
      </p:pic>
      <p:pic>
        <p:nvPicPr>
          <p:cNvPr id="23" name="Picture 22">
            <a:extLst>
              <a:ext uri="{FF2B5EF4-FFF2-40B4-BE49-F238E27FC236}">
                <a16:creationId xmlns:a16="http://schemas.microsoft.com/office/drawing/2014/main" id="{BE8F859C-E5F4-4799-B456-19383B59E143}"/>
              </a:ext>
            </a:extLst>
          </p:cNvPr>
          <p:cNvPicPr>
            <a:picLocks/>
          </p:cNvPicPr>
          <p:nvPr/>
        </p:nvPicPr>
        <p:blipFill>
          <a:blip r:embed="rId6">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Lst>
          </a:blip>
          <a:stretch>
            <a:fillRect/>
          </a:stretch>
        </p:blipFill>
        <p:spPr>
          <a:xfrm>
            <a:off x="320289" y="5673185"/>
            <a:ext cx="1908902" cy="1920240"/>
          </a:xfrm>
          <a:prstGeom prst="rect">
            <a:avLst/>
          </a:prstGeom>
          <a:ln>
            <a:noFill/>
          </a:ln>
        </p:spPr>
      </p:pic>
      <p:sp>
        <p:nvSpPr>
          <p:cNvPr id="4" name="TextBox 25">
            <a:extLst>
              <a:ext uri="{FF2B5EF4-FFF2-40B4-BE49-F238E27FC236}">
                <a16:creationId xmlns:a16="http://schemas.microsoft.com/office/drawing/2014/main" id="{F4ED236F-987C-4C62-A85F-EF31597A8C6D}"/>
              </a:ext>
            </a:extLst>
          </p:cNvPr>
          <p:cNvSpPr txBox="1">
            <a:spLocks noChangeArrowheads="1"/>
          </p:cNvSpPr>
          <p:nvPr/>
        </p:nvSpPr>
        <p:spPr bwMode="auto">
          <a:xfrm>
            <a:off x="356791" y="3265945"/>
            <a:ext cx="1469948" cy="29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900" b="1" dirty="0">
                <a:cs typeface="Arial" panose="020B0604020202020204" pitchFamily="34" charset="0"/>
              </a:rPr>
              <a:t>Figure 1</a:t>
            </a:r>
            <a:r>
              <a:rPr lang="en-US" altLang="en-US" sz="900" dirty="0">
                <a:cs typeface="Arial" panose="020B0604020202020204" pitchFamily="34" charset="0"/>
              </a:rPr>
              <a:t>. Thermopile detector </a:t>
            </a:r>
            <a:br>
              <a:rPr lang="en-US" altLang="en-US" sz="900" dirty="0">
                <a:cs typeface="Arial" panose="020B0604020202020204" pitchFamily="34" charset="0"/>
              </a:rPr>
            </a:br>
            <a:r>
              <a:rPr lang="en-US" altLang="en-US" sz="900" dirty="0">
                <a:cs typeface="Arial" panose="020B0604020202020204" pitchFamily="34" charset="0"/>
              </a:rPr>
              <a:t>for high power laser</a:t>
            </a:r>
          </a:p>
        </p:txBody>
      </p:sp>
      <p:sp>
        <p:nvSpPr>
          <p:cNvPr id="7" name="TextBox 24">
            <a:extLst>
              <a:ext uri="{FF2B5EF4-FFF2-40B4-BE49-F238E27FC236}">
                <a16:creationId xmlns:a16="http://schemas.microsoft.com/office/drawing/2014/main" id="{55370BE9-5A98-4FA9-ADC2-DEC0AA3FFBE7}"/>
              </a:ext>
            </a:extLst>
          </p:cNvPr>
          <p:cNvSpPr txBox="1">
            <a:spLocks noChangeArrowheads="1"/>
          </p:cNvSpPr>
          <p:nvPr/>
        </p:nvSpPr>
        <p:spPr bwMode="auto">
          <a:xfrm>
            <a:off x="4566154" y="7579394"/>
            <a:ext cx="2133591" cy="29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900" b="1" dirty="0">
                <a:cs typeface="Arial" panose="020B0604020202020204" pitchFamily="34" charset="0"/>
              </a:rPr>
              <a:t>Figure 6</a:t>
            </a:r>
            <a:r>
              <a:rPr lang="en-US" altLang="en-US" sz="900" dirty="0">
                <a:cs typeface="Arial" panose="020B0604020202020204" pitchFamily="34" charset="0"/>
              </a:rPr>
              <a:t> simulated max. chip temperature </a:t>
            </a:r>
            <a:br>
              <a:rPr lang="en-US" altLang="en-US" sz="900" dirty="0">
                <a:cs typeface="Arial" panose="020B0604020202020204" pitchFamily="34" charset="0"/>
              </a:rPr>
            </a:br>
            <a:r>
              <a:rPr lang="en-US" altLang="en-US" sz="900" dirty="0">
                <a:cs typeface="Arial" panose="020B0604020202020204" pitchFamily="34" charset="0"/>
              </a:rPr>
              <a:t>versus exponential curve fit (measured data)</a:t>
            </a:r>
          </a:p>
        </p:txBody>
      </p:sp>
      <p:sp>
        <p:nvSpPr>
          <p:cNvPr id="9" name="TextBox 24">
            <a:extLst>
              <a:ext uri="{FF2B5EF4-FFF2-40B4-BE49-F238E27FC236}">
                <a16:creationId xmlns:a16="http://schemas.microsoft.com/office/drawing/2014/main" id="{3211E6A8-E8AE-4C7E-BB31-54A672342320}"/>
              </a:ext>
            </a:extLst>
          </p:cNvPr>
          <p:cNvSpPr txBox="1">
            <a:spLocks noChangeArrowheads="1"/>
          </p:cNvSpPr>
          <p:nvPr/>
        </p:nvSpPr>
        <p:spPr bwMode="auto">
          <a:xfrm>
            <a:off x="288296" y="7579394"/>
            <a:ext cx="1950849" cy="296233"/>
          </a:xfrm>
          <a:prstGeom prst="rect">
            <a:avLst/>
          </a:prstGeom>
          <a:solidFill>
            <a:schemeClr val="bg1"/>
          </a:solidFill>
          <a:ln>
            <a:noFill/>
          </a:ln>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900" b="1" dirty="0">
                <a:cs typeface="Arial" panose="020B0604020202020204" pitchFamily="34" charset="0"/>
              </a:rPr>
              <a:t>Figure 4</a:t>
            </a:r>
            <a:r>
              <a:rPr lang="en-US" altLang="en-US" sz="900" dirty="0">
                <a:cs typeface="Arial" panose="020B0604020202020204" pitchFamily="34" charset="0"/>
              </a:rPr>
              <a:t>. Simulated versus experimental </a:t>
            </a:r>
          </a:p>
          <a:p>
            <a:pPr eaLnBrk="1" hangingPunct="1">
              <a:spcBef>
                <a:spcPct val="0"/>
              </a:spcBef>
              <a:buFontTx/>
              <a:buNone/>
            </a:pPr>
            <a:r>
              <a:rPr lang="en-US" altLang="en-US" sz="900" dirty="0">
                <a:cs typeface="Arial" panose="020B0604020202020204" pitchFamily="34" charset="0"/>
              </a:rPr>
              <a:t>data &amp; exponential fitting curves </a:t>
            </a:r>
          </a:p>
        </p:txBody>
      </p:sp>
      <p:sp>
        <p:nvSpPr>
          <p:cNvPr id="10" name="TextBox 22">
            <a:extLst>
              <a:ext uri="{FF2B5EF4-FFF2-40B4-BE49-F238E27FC236}">
                <a16:creationId xmlns:a16="http://schemas.microsoft.com/office/drawing/2014/main" id="{6292B8F8-480D-4A80-A15E-6C9B9E02AC38}"/>
              </a:ext>
            </a:extLst>
          </p:cNvPr>
          <p:cNvSpPr txBox="1">
            <a:spLocks noChangeArrowheads="1"/>
          </p:cNvSpPr>
          <p:nvPr/>
        </p:nvSpPr>
        <p:spPr bwMode="auto">
          <a:xfrm>
            <a:off x="277270" y="7901940"/>
            <a:ext cx="3017520" cy="1265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RESULTS</a:t>
            </a:r>
            <a:r>
              <a:rPr lang="en-US" altLang="en-US" sz="900" dirty="0">
                <a:latin typeface="Calibri" panose="020F0502020204030204" pitchFamily="34" charset="0"/>
                <a:cs typeface="Arial" panose="020B0604020202020204" pitchFamily="34" charset="0"/>
              </a:rPr>
              <a:t>:</a:t>
            </a:r>
          </a:p>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1. </a:t>
            </a:r>
            <a:r>
              <a:rPr lang="en-US" altLang="en-US" sz="900" dirty="0">
                <a:latin typeface="Calibri" panose="020F0502020204030204" pitchFamily="34" charset="0"/>
                <a:cs typeface="Arial" panose="020B0604020202020204" pitchFamily="34" charset="0"/>
              </a:rPr>
              <a:t>Comsol Model chip temperature is matching experimental data within &lt;8% (Figure 5) during the time-transient 0-14[s]. </a:t>
            </a:r>
          </a:p>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2. </a:t>
            </a:r>
            <a:r>
              <a:rPr lang="en-US" altLang="en-US" sz="900" dirty="0">
                <a:latin typeface="Calibri" panose="020F0502020204030204" pitchFamily="34" charset="0"/>
                <a:cs typeface="Arial" panose="020B0604020202020204" pitchFamily="34" charset="0"/>
              </a:rPr>
              <a:t>Deviation from exponential behavior of chip temperature in experiments could be linked to a drift of the thermocouples.</a:t>
            </a:r>
          </a:p>
          <a:p>
            <a:pPr eaLnBrk="1" hangingPunct="1">
              <a:spcBef>
                <a:spcPct val="0"/>
              </a:spcBef>
              <a:buFontTx/>
              <a:buNone/>
              <a:defRPr/>
            </a:pPr>
            <a:r>
              <a:rPr lang="en-US" altLang="en-US" sz="900" b="1" dirty="0">
                <a:latin typeface="Calibri" panose="020F0502020204030204" pitchFamily="34" charset="0"/>
                <a:cs typeface="Arial" panose="020B0604020202020204" pitchFamily="34" charset="0"/>
              </a:rPr>
              <a:t>3. </a:t>
            </a:r>
            <a:r>
              <a:rPr lang="en-US" altLang="en-US" sz="900" dirty="0">
                <a:latin typeface="Calibri" panose="020F0502020204030204" pitchFamily="34" charset="0"/>
                <a:cs typeface="Arial" panose="020B0604020202020204" pitchFamily="34" charset="0"/>
              </a:rPr>
              <a:t>Unexpected behavior in the power absorption with ~10% deviation of the temperature asymptote at low laser power setting of 21% (Fig. 6) is observed when keeping Comsol </a:t>
            </a:r>
            <a:br>
              <a:rPr lang="en-US" altLang="en-US" sz="900" dirty="0">
                <a:latin typeface="Calibri" panose="020F0502020204030204" pitchFamily="34" charset="0"/>
                <a:cs typeface="Arial" panose="020B0604020202020204" pitchFamily="34" charset="0"/>
              </a:rPr>
            </a:br>
            <a:r>
              <a:rPr lang="en-US" altLang="en-US" sz="900" dirty="0">
                <a:latin typeface="Calibri" panose="020F0502020204030204" pitchFamily="34" charset="0"/>
                <a:cs typeface="Arial" panose="020B0604020202020204" pitchFamily="34" charset="0"/>
              </a:rPr>
              <a:t>model parameters constant (Fig. 5).</a:t>
            </a:r>
          </a:p>
        </p:txBody>
      </p:sp>
      <p:pic>
        <p:nvPicPr>
          <p:cNvPr id="13" name="Picture 12">
            <a:extLst>
              <a:ext uri="{FF2B5EF4-FFF2-40B4-BE49-F238E27FC236}">
                <a16:creationId xmlns:a16="http://schemas.microsoft.com/office/drawing/2014/main" id="{17DA507C-B480-49F3-A61F-19BE34BA233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2405" y="1142634"/>
            <a:ext cx="1199191" cy="143903"/>
          </a:xfrm>
          <a:prstGeom prst="rect">
            <a:avLst/>
          </a:prstGeom>
        </p:spPr>
      </p:pic>
      <p:pic>
        <p:nvPicPr>
          <p:cNvPr id="14" name="Picture 13">
            <a:extLst>
              <a:ext uri="{FF2B5EF4-FFF2-40B4-BE49-F238E27FC236}">
                <a16:creationId xmlns:a16="http://schemas.microsoft.com/office/drawing/2014/main" id="{963C917B-7EE9-454F-8469-E25FDB4C5C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65737" y="1142634"/>
            <a:ext cx="1199191" cy="143903"/>
          </a:xfrm>
          <a:prstGeom prst="rect">
            <a:avLst/>
          </a:prstGeom>
        </p:spPr>
      </p:pic>
      <p:sp>
        <p:nvSpPr>
          <p:cNvPr id="3082" name="TextBox 15"/>
          <p:cNvSpPr txBox="1">
            <a:spLocks noChangeArrowheads="1"/>
          </p:cNvSpPr>
          <p:nvPr/>
        </p:nvSpPr>
        <p:spPr bwMode="auto">
          <a:xfrm>
            <a:off x="282405" y="3625253"/>
            <a:ext cx="6309360" cy="2019782"/>
          </a:xfrm>
          <a:prstGeom prst="rect">
            <a:avLst/>
          </a:prstGeom>
          <a:solidFill>
            <a:schemeClr val="bg1"/>
          </a:solidFill>
          <a:ln>
            <a:noFill/>
          </a:ln>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METHODOLOGY</a:t>
            </a:r>
            <a:r>
              <a:rPr lang="en-US" altLang="en-US" sz="800" dirty="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the first step of this work is to measure and characterize the laser power by use of a thermopile (Fig. 1). The power measured by the thermopile is applied to the COMSOL model sketched in Figure 2 onto the laser spot on the metal ring. The fixture (Fig. 2) has thermocouples used to measure fixture and chip side temperature. </a:t>
            </a:r>
          </a:p>
          <a:p>
            <a:pPr algn="just" eaLnBrk="1" hangingPunct="1">
              <a:spcBef>
                <a:spcPct val="0"/>
              </a:spcBef>
              <a:buFontTx/>
              <a:buNone/>
              <a:defRPr/>
            </a:pPr>
            <a:r>
              <a:rPr lang="en-US" altLang="en-US" sz="1000" u="sng" dirty="0">
                <a:latin typeface="Calibri" panose="020F0502020204030204" pitchFamily="34" charset="0"/>
                <a:cs typeface="Arial" panose="020B0604020202020204" pitchFamily="34" charset="0"/>
              </a:rPr>
              <a:t>Model assumptions:</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Thermal linear model not including radiative effects</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Laser heating converted to heat only on the spot (Beer-lambert law not implemented)</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Air convection to ambient temperature with 5W/m</a:t>
            </a:r>
            <a:r>
              <a:rPr lang="en-US" altLang="en-US" sz="1000" baseline="30000" dirty="0">
                <a:latin typeface="Calibri" panose="020F0502020204030204" pitchFamily="34" charset="0"/>
                <a:cs typeface="Arial" panose="020B0604020202020204" pitchFamily="34" charset="0"/>
              </a:rPr>
              <a:t>2</a:t>
            </a:r>
            <a:r>
              <a:rPr lang="en-US" altLang="en-US" sz="1000" dirty="0">
                <a:latin typeface="Calibri" panose="020F0502020204030204" pitchFamily="34" charset="0"/>
                <a:cs typeface="Arial" panose="020B0604020202020204" pitchFamily="34" charset="0"/>
              </a:rPr>
              <a:t>K heat exchange coefficient</a:t>
            </a:r>
          </a:p>
          <a:p>
            <a:pPr algn="just" eaLnBrk="1" hangingPunct="1">
              <a:spcBef>
                <a:spcPct val="0"/>
              </a:spcBef>
              <a:buFontTx/>
              <a:buNone/>
              <a:defRPr/>
            </a:pPr>
            <a:r>
              <a:rPr lang="en-US" altLang="en-US" sz="1000" u="sng" dirty="0">
                <a:latin typeface="Calibri" panose="020F0502020204030204" pitchFamily="34" charset="0"/>
                <a:cs typeface="Arial" panose="020B0604020202020204" pitchFamily="34" charset="0"/>
              </a:rPr>
              <a:t>The calibration of the laser model follows this simplified procedure: </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Selection of laser pulsed process parameters with an educated guess to perform bonding</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Apply different laser powers with the same process timing settings and perform experiments</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Measure the temperature build-up on the chip side (TC) and on the fixture during experiments</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Run COMSOL parametric sweep: 1) laser power absorption (%) and 2) fixture thermal resistance to the chips</a:t>
            </a:r>
          </a:p>
          <a:p>
            <a:pPr marL="171450" indent="-171450" algn="just" eaLnBrk="1" hangingPunct="1">
              <a:spcBef>
                <a:spcPct val="0"/>
              </a:spcBef>
              <a:defRPr/>
            </a:pPr>
            <a:r>
              <a:rPr lang="en-US" altLang="en-US" sz="1000" dirty="0">
                <a:latin typeface="Calibri" panose="020F0502020204030204" pitchFamily="34" charset="0"/>
                <a:cs typeface="Arial" panose="020B0604020202020204" pitchFamily="34" charset="0"/>
              </a:rPr>
              <a:t>Find parameters to match experimental data (Fig. 4) and find chip  max. temperature (Fig. 3 and 6)</a:t>
            </a:r>
          </a:p>
        </p:txBody>
      </p:sp>
      <p:sp>
        <p:nvSpPr>
          <p:cNvPr id="15" name="TextBox 24">
            <a:extLst>
              <a:ext uri="{FF2B5EF4-FFF2-40B4-BE49-F238E27FC236}">
                <a16:creationId xmlns:a16="http://schemas.microsoft.com/office/drawing/2014/main" id="{4BE00AE3-AA58-4F0B-B518-E64C202E31A7}"/>
              </a:ext>
            </a:extLst>
          </p:cNvPr>
          <p:cNvSpPr txBox="1">
            <a:spLocks noChangeArrowheads="1"/>
          </p:cNvSpPr>
          <p:nvPr/>
        </p:nvSpPr>
        <p:spPr bwMode="auto">
          <a:xfrm>
            <a:off x="820103" y="6276394"/>
            <a:ext cx="1005840" cy="665565"/>
          </a:xfrm>
          <a:prstGeom prst="rect">
            <a:avLst/>
          </a:prstGeom>
          <a:solidFill>
            <a:schemeClr val="bg1"/>
          </a:solidFill>
          <a:ln>
            <a:solidFill>
              <a:schemeClr val="accent2"/>
            </a:solidFill>
          </a:ln>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500" dirty="0">
                <a:cs typeface="Arial" panose="020B0604020202020204" pitchFamily="34" charset="0"/>
              </a:rPr>
              <a:t>Laser Power setting: 30%</a:t>
            </a:r>
          </a:p>
          <a:p>
            <a:pPr eaLnBrk="1" hangingPunct="1">
              <a:spcBef>
                <a:spcPct val="0"/>
              </a:spcBef>
              <a:buFontTx/>
              <a:buNone/>
            </a:pPr>
            <a:endParaRPr lang="en-US" altLang="en-US" sz="300" dirty="0">
              <a:cs typeface="Arial" panose="020B0604020202020204" pitchFamily="34" charset="0"/>
            </a:endParaRPr>
          </a:p>
          <a:p>
            <a:pPr eaLnBrk="1" hangingPunct="1">
              <a:spcBef>
                <a:spcPct val="0"/>
              </a:spcBef>
              <a:buFontTx/>
              <a:buNone/>
            </a:pPr>
            <a:endParaRPr lang="en-US" altLang="en-US" sz="100" dirty="0">
              <a:cs typeface="Arial" panose="020B0604020202020204" pitchFamily="34" charset="0"/>
            </a:endParaRPr>
          </a:p>
          <a:p>
            <a:pPr algn="just" eaLnBrk="1" hangingPunct="1">
              <a:spcBef>
                <a:spcPct val="0"/>
              </a:spcBef>
              <a:buFontTx/>
              <a:buNone/>
            </a:pPr>
            <a:r>
              <a:rPr lang="en-US" altLang="en-US" sz="500" dirty="0">
                <a:cs typeface="Arial" panose="020B0604020202020204" pitchFamily="34" charset="0"/>
              </a:rPr>
              <a:t>Fitting exponential:</a:t>
            </a:r>
          </a:p>
          <a:p>
            <a:pPr eaLnBrk="1" hangingPunct="1">
              <a:spcBef>
                <a:spcPct val="0"/>
              </a:spcBef>
              <a:buFontTx/>
              <a:buNone/>
            </a:pPr>
            <a:r>
              <a:rPr lang="en-US" altLang="en-US" sz="500" dirty="0">
                <a:cs typeface="Arial" panose="020B0604020202020204" pitchFamily="34" charset="0"/>
              </a:rPr>
              <a:t>Asymptotic value is y0 = 104.5[degC]</a:t>
            </a:r>
          </a:p>
          <a:p>
            <a:pPr eaLnBrk="1" hangingPunct="1">
              <a:spcBef>
                <a:spcPct val="0"/>
              </a:spcBef>
              <a:buFontTx/>
              <a:buNone/>
            </a:pPr>
            <a:r>
              <a:rPr lang="en-US" altLang="en-US" sz="500" dirty="0">
                <a:cs typeface="Arial" panose="020B0604020202020204" pitchFamily="34" charset="0"/>
              </a:rPr>
              <a:t>Time constant T0 = 0.95[s]</a:t>
            </a:r>
          </a:p>
          <a:p>
            <a:pPr eaLnBrk="1" hangingPunct="1">
              <a:spcBef>
                <a:spcPct val="0"/>
              </a:spcBef>
              <a:buFontTx/>
              <a:buNone/>
            </a:pPr>
            <a:endParaRPr lang="en-US" altLang="en-US" sz="300" dirty="0">
              <a:cs typeface="Arial" panose="020B0604020202020204" pitchFamily="34" charset="0"/>
            </a:endParaRPr>
          </a:p>
          <a:p>
            <a:pPr eaLnBrk="1" hangingPunct="1">
              <a:spcBef>
                <a:spcPct val="0"/>
              </a:spcBef>
              <a:buFontTx/>
              <a:buNone/>
            </a:pPr>
            <a:r>
              <a:rPr lang="en-US" altLang="en-US" sz="500" dirty="0">
                <a:cs typeface="Arial" panose="020B0604020202020204" pitchFamily="34" charset="0"/>
              </a:rPr>
              <a:t>Comsol optimal parameters:</a:t>
            </a:r>
          </a:p>
          <a:p>
            <a:pPr eaLnBrk="1" hangingPunct="1">
              <a:spcBef>
                <a:spcPct val="0"/>
              </a:spcBef>
              <a:buFontTx/>
              <a:buNone/>
            </a:pPr>
            <a:r>
              <a:rPr lang="en-US" altLang="en-US" sz="500" dirty="0">
                <a:cs typeface="Arial" panose="020B0604020202020204" pitchFamily="34" charset="0"/>
              </a:rPr>
              <a:t>Laser absorption: 0.22</a:t>
            </a:r>
          </a:p>
          <a:p>
            <a:pPr eaLnBrk="1" hangingPunct="1">
              <a:spcBef>
                <a:spcPct val="0"/>
              </a:spcBef>
              <a:buFontTx/>
              <a:buNone/>
            </a:pPr>
            <a:r>
              <a:rPr lang="en-US" altLang="en-US" sz="500" dirty="0">
                <a:cs typeface="Arial" panose="020B0604020202020204" pitchFamily="34" charset="0"/>
              </a:rPr>
              <a:t>Thermal contact: 7E-4 [K*m^2/W]</a:t>
            </a:r>
          </a:p>
        </p:txBody>
      </p:sp>
      <p:sp>
        <p:nvSpPr>
          <p:cNvPr id="49" name="TextBox 24">
            <a:extLst>
              <a:ext uri="{FF2B5EF4-FFF2-40B4-BE49-F238E27FC236}">
                <a16:creationId xmlns:a16="http://schemas.microsoft.com/office/drawing/2014/main" id="{DE57DADB-7826-45A9-9397-00299D34E880}"/>
              </a:ext>
            </a:extLst>
          </p:cNvPr>
          <p:cNvSpPr txBox="1">
            <a:spLocks noChangeArrowheads="1"/>
          </p:cNvSpPr>
          <p:nvPr/>
        </p:nvSpPr>
        <p:spPr bwMode="auto">
          <a:xfrm>
            <a:off x="4255234" y="3265945"/>
            <a:ext cx="2386866" cy="296233"/>
          </a:xfrm>
          <a:prstGeom prst="rect">
            <a:avLst/>
          </a:prstGeom>
          <a:solidFill>
            <a:schemeClr val="bg1"/>
          </a:solidFill>
          <a:ln>
            <a:noFill/>
          </a:ln>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900" b="1" dirty="0">
                <a:cs typeface="Arial" panose="020B0604020202020204" pitchFamily="34" charset="0"/>
              </a:rPr>
              <a:t>Figure 3</a:t>
            </a:r>
            <a:r>
              <a:rPr lang="en-US" altLang="en-US" sz="900" dirty="0">
                <a:cs typeface="Arial" panose="020B0604020202020204" pitchFamily="34" charset="0"/>
              </a:rPr>
              <a:t>. Chip on chip cross-section showing peak </a:t>
            </a:r>
          </a:p>
          <a:p>
            <a:pPr algn="r" eaLnBrk="1" hangingPunct="1">
              <a:spcBef>
                <a:spcPct val="0"/>
              </a:spcBef>
              <a:buFontTx/>
              <a:buNone/>
            </a:pPr>
            <a:r>
              <a:rPr lang="en-US" altLang="en-US" sz="900" dirty="0">
                <a:cs typeface="Arial" panose="020B0604020202020204" pitchFamily="34" charset="0"/>
              </a:rPr>
              <a:t>temperature with laser power setting of 30%</a:t>
            </a:r>
          </a:p>
        </p:txBody>
      </p:sp>
      <p:pic>
        <p:nvPicPr>
          <p:cNvPr id="41" name="Picture 40">
            <a:extLst>
              <a:ext uri="{FF2B5EF4-FFF2-40B4-BE49-F238E27FC236}">
                <a16:creationId xmlns:a16="http://schemas.microsoft.com/office/drawing/2014/main" id="{92E12187-E8EB-489F-B344-BEC5E7FB8668}"/>
              </a:ext>
            </a:extLst>
          </p:cNvPr>
          <p:cNvPicPr>
            <a:picLocks noChangeAspect="1"/>
          </p:cNvPicPr>
          <p:nvPr/>
        </p:nvPicPr>
        <p:blipFill>
          <a:blip r:embed="rId9">
            <a:extLst>
              <a:ext uri="{BEBA8EAE-BF5A-486C-A8C5-ECC9F3942E4B}">
                <a14:imgProps xmlns:a14="http://schemas.microsoft.com/office/drawing/2010/main">
                  <a14:imgLayer r:embed="rId10">
                    <a14:imgEffect>
                      <a14:saturation sat="400000"/>
                    </a14:imgEffect>
                  </a14:imgLayer>
                </a14:imgProps>
              </a:ext>
            </a:extLst>
          </a:blip>
          <a:stretch>
            <a:fillRect/>
          </a:stretch>
        </p:blipFill>
        <p:spPr>
          <a:xfrm>
            <a:off x="4540561" y="5649004"/>
            <a:ext cx="1920240" cy="1920240"/>
          </a:xfrm>
          <a:prstGeom prst="rect">
            <a:avLst/>
          </a:prstGeom>
        </p:spPr>
      </p:pic>
      <p:pic>
        <p:nvPicPr>
          <p:cNvPr id="42" name="Picture 41">
            <a:extLst>
              <a:ext uri="{FF2B5EF4-FFF2-40B4-BE49-F238E27FC236}">
                <a16:creationId xmlns:a16="http://schemas.microsoft.com/office/drawing/2014/main" id="{2EE10CEF-B020-4966-A952-0D0A01241DC5}"/>
              </a:ext>
            </a:extLst>
          </p:cNvPr>
          <p:cNvPicPr>
            <a:picLocks noChangeAspect="1"/>
          </p:cNvPicPr>
          <p:nvPr/>
        </p:nvPicPr>
        <p:blipFill>
          <a:blip r:embed="rId11">
            <a:extLst>
              <a:ext uri="{BEBA8EAE-BF5A-486C-A8C5-ECC9F3942E4B}">
                <a14:imgProps xmlns:a14="http://schemas.microsoft.com/office/drawing/2010/main">
                  <a14:imgLayer r:embed="rId12">
                    <a14:imgEffect>
                      <a14:saturation sat="400000"/>
                    </a14:imgEffect>
                  </a14:imgLayer>
                </a14:imgProps>
              </a:ext>
            </a:extLst>
          </a:blip>
          <a:stretch>
            <a:fillRect/>
          </a:stretch>
        </p:blipFill>
        <p:spPr>
          <a:xfrm>
            <a:off x="2400077" y="5659261"/>
            <a:ext cx="1920240" cy="1920240"/>
          </a:xfrm>
          <a:prstGeom prst="rect">
            <a:avLst/>
          </a:prstGeom>
        </p:spPr>
      </p:pic>
      <p:pic>
        <p:nvPicPr>
          <p:cNvPr id="4097" name="Picture 4096">
            <a:extLst>
              <a:ext uri="{FF2B5EF4-FFF2-40B4-BE49-F238E27FC236}">
                <a16:creationId xmlns:a16="http://schemas.microsoft.com/office/drawing/2014/main" id="{9C65BCF7-F8F7-4CCD-BF5E-E23B0914D500}"/>
              </a:ext>
            </a:extLst>
          </p:cNvPr>
          <p:cNvPicPr>
            <a:picLocks noChangeAspect="1"/>
          </p:cNvPicPr>
          <p:nvPr/>
        </p:nvPicPr>
        <p:blipFill>
          <a:blip r:embed="rId13"/>
          <a:stretch>
            <a:fillRect/>
          </a:stretch>
        </p:blipFill>
        <p:spPr>
          <a:xfrm>
            <a:off x="2205525" y="2341949"/>
            <a:ext cx="1789728" cy="912014"/>
          </a:xfrm>
          <a:prstGeom prst="rect">
            <a:avLst/>
          </a:prstGeom>
        </p:spPr>
      </p:pic>
      <p:pic>
        <p:nvPicPr>
          <p:cNvPr id="17" name="Picture 16">
            <a:extLst>
              <a:ext uri="{FF2B5EF4-FFF2-40B4-BE49-F238E27FC236}">
                <a16:creationId xmlns:a16="http://schemas.microsoft.com/office/drawing/2014/main" id="{937B26C3-01D8-411A-B927-64F02E0C404D}"/>
              </a:ext>
            </a:extLst>
          </p:cNvPr>
          <p:cNvPicPr>
            <a:picLocks noChangeAspect="1"/>
          </p:cNvPicPr>
          <p:nvPr/>
        </p:nvPicPr>
        <p:blipFill rotWithShape="1">
          <a:blip r:embed="rId14"/>
          <a:srcRect t="3014" b="2251"/>
          <a:stretch/>
        </p:blipFill>
        <p:spPr>
          <a:xfrm>
            <a:off x="5054375" y="2349963"/>
            <a:ext cx="1029335" cy="912014"/>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789</Words>
  <Application>Microsoft Office PowerPoint</Application>
  <PresentationFormat>A4 Paper (210x297 mm)</PresentationFormat>
  <Paragraphs>50</Paragraphs>
  <Slides>1</Slides>
  <Notes>1</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2020-09-23T13:05:47Z</dcterms:modified>
</cp:coreProperties>
</file>