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66" r:id="rId4"/>
    <p:sldId id="267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</p:sldIdLst>
  <p:sldSz cx="12192000" cy="6858000"/>
  <p:notesSz cx="6858000" cy="9144000"/>
  <p:custDataLst>
    <p:tags r:id="rId16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1335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99" autoAdjust="0"/>
    <p:restoredTop sz="94629"/>
  </p:normalViewPr>
  <p:slideViewPr>
    <p:cSldViewPr snapToGrid="0" showGuides="1">
      <p:cViewPr varScale="1">
        <p:scale>
          <a:sx n="107" d="100"/>
          <a:sy n="107" d="100"/>
        </p:scale>
        <p:origin x="60" y="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48" d="100"/>
          <a:sy n="48" d="100"/>
        </p:scale>
        <p:origin x="2696" y="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4BBBD9D3-B9D6-4B30-A8BE-5C69F0F720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520976" y="0"/>
            <a:ext cx="2450824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DE" dirty="0"/>
              <a:t>             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6A7E24D-70DC-4300-8E1E-54B7413747C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44215-F312-42BF-84E9-D08ACC909F5C}" type="datetimeFigureOut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t>02.10.2020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E9239B7-FAC7-4E2D-9328-9F7D5B2BE33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4A32D3B-AB66-4DBD-A8F5-550F1807686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E59386-20B9-4506-A873-2C85EEEDADBA}" type="slidenum">
              <a:rPr lang="de-DE" sz="1100" smtClean="0"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045E33C-00D2-4CA9-A7B7-A8C2140950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524" y="64604"/>
            <a:ext cx="5715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834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390938" y="15702"/>
            <a:ext cx="2580861" cy="5251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          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6200" y="1570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EC24C2B-84E1-4A6A-B475-DE5DBD613CBD}" type="datetimeFigureOut">
              <a:rPr lang="en-US" smtClean="0"/>
              <a:pPr/>
              <a:t>10/2/2020</a:t>
            </a:fld>
            <a:endParaRPr lang="en-US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9738326-227D-4140-BB7F-B82829EEE7F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26DB7FE-17DC-47A3-829B-0C4FA27EC5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402" y="115094"/>
            <a:ext cx="5715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945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tags" Target="../tags/tag5.xml"/><Relationship Id="rId7" Type="http://schemas.openxmlformats.org/officeDocument/2006/relationships/image" Target="../media/image3.png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tags" Target="../tags/tag7.xml"/><Relationship Id="rId7" Type="http://schemas.openxmlformats.org/officeDocument/2006/relationships/image" Target="../media/image5.png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9.xml"/><Relationship Id="rId7" Type="http://schemas.openxmlformats.org/officeDocument/2006/relationships/image" Target="../media/image6.jpg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1.xml"/><Relationship Id="rId7" Type="http://schemas.openxmlformats.org/officeDocument/2006/relationships/image" Target="../media/image6.jpg"/><Relationship Id="rId2" Type="http://schemas.openxmlformats.org/officeDocument/2006/relationships/tags" Target="../tags/tag10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3.xml"/><Relationship Id="rId7" Type="http://schemas.openxmlformats.org/officeDocument/2006/relationships/image" Target="../media/image6.jpg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5.xml"/><Relationship Id="rId7" Type="http://schemas.openxmlformats.org/officeDocument/2006/relationships/image" Target="../media/image6.jpg"/><Relationship Id="rId2" Type="http://schemas.openxmlformats.org/officeDocument/2006/relationships/tags" Target="../tags/tag1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.bin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7.xml"/><Relationship Id="rId7" Type="http://schemas.openxmlformats.org/officeDocument/2006/relationships/image" Target="../media/image6.jpg"/><Relationship Id="rId2" Type="http://schemas.openxmlformats.org/officeDocument/2006/relationships/tags" Target="../tags/tag16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.bin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tags" Target="../tags/tag19.xml"/><Relationship Id="rId7" Type="http://schemas.openxmlformats.org/officeDocument/2006/relationships/image" Target="../media/image3.png"/><Relationship Id="rId2" Type="http://schemas.openxmlformats.org/officeDocument/2006/relationships/tags" Target="../tags/tag18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>
            <a:extLst>
              <a:ext uri="{FF2B5EF4-FFF2-40B4-BE49-F238E27FC236}">
                <a16:creationId xmlns:a16="http://schemas.microsoft.com/office/drawing/2014/main" id="{48560882-578C-4751-8505-26182BA684C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0927072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think-cell Slide" r:id="rId5" imgW="393" imgH="402" progId="TCLayout.ActiveDocument.1">
                  <p:embed/>
                </p:oleObj>
              </mc:Choice>
              <mc:Fallback>
                <p:oleObj name="think-cell Slide" r:id="rId5" imgW="393" imgH="402" progId="TCLayout.ActiveDocument.1">
                  <p:embed/>
                  <p:pic>
                    <p:nvPicPr>
                      <p:cNvPr id="10" name="Object 9" hidden="1">
                        <a:extLst>
                          <a:ext uri="{FF2B5EF4-FFF2-40B4-BE49-F238E27FC236}">
                            <a16:creationId xmlns:a16="http://schemas.microsoft.com/office/drawing/2014/main" id="{48560882-578C-4751-8505-26182BA684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 hidden="1">
            <a:extLst>
              <a:ext uri="{FF2B5EF4-FFF2-40B4-BE49-F238E27FC236}">
                <a16:creationId xmlns:a16="http://schemas.microsoft.com/office/drawing/2014/main" id="{B04A4199-CD78-42D8-B254-BFF49E13CCE1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36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4A97BE0-54FE-468E-A51A-34F0DC511C3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l="43" t="24111" r="43" b="3400"/>
          <a:stretch/>
        </p:blipFill>
        <p:spPr>
          <a:xfrm>
            <a:off x="841800" y="770280"/>
            <a:ext cx="10512000" cy="230262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D7B4FA7-1E3D-44F8-9837-B456FCD60F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120" y="3812994"/>
            <a:ext cx="10520680" cy="1256196"/>
          </a:xfrm>
        </p:spPr>
        <p:txBody>
          <a:bodyPr anchor="b">
            <a:normAutofit/>
          </a:bodyPr>
          <a:lstStyle>
            <a:lvl1pPr algn="ctr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47FA9E7-9A24-4309-80FF-ABD9C8B7B8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3120" y="5096805"/>
            <a:ext cx="10520680" cy="621196"/>
          </a:xfrm>
        </p:spPr>
        <p:txBody>
          <a:bodyPr anchor="b" anchorCtr="0"/>
          <a:lstStyle>
            <a:lvl1pPr marL="0" indent="0" algn="ctr">
              <a:buNone/>
              <a:defRPr sz="24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12" name="Gerade Verbindung 11">
            <a:extLst>
              <a:ext uri="{FF2B5EF4-FFF2-40B4-BE49-F238E27FC236}">
                <a16:creationId xmlns:a16="http://schemas.microsoft.com/office/drawing/2014/main" id="{B4198EDD-8309-8A42-912A-EF93A5A2C658}"/>
              </a:ext>
            </a:extLst>
          </p:cNvPr>
          <p:cNvCxnSpPr>
            <a:cxnSpLocks/>
          </p:cNvCxnSpPr>
          <p:nvPr userDrawn="1"/>
        </p:nvCxnSpPr>
        <p:spPr>
          <a:xfrm>
            <a:off x="838200" y="3100522"/>
            <a:ext cx="10515600" cy="0"/>
          </a:xfrm>
          <a:prstGeom prst="line">
            <a:avLst/>
          </a:prstGeom>
          <a:ln w="101600">
            <a:solidFill>
              <a:srgbClr val="C0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" name="Grafik 7">
            <a:extLst>
              <a:ext uri="{FF2B5EF4-FFF2-40B4-BE49-F238E27FC236}">
                <a16:creationId xmlns:a16="http://schemas.microsoft.com/office/drawing/2014/main" id="{9620EFE4-8FC0-4789-B552-2EAC56C71DD1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156" y="1804179"/>
            <a:ext cx="1981200" cy="1981200"/>
          </a:xfrm>
          <a:prstGeom prst="rect">
            <a:avLst/>
          </a:prstGeom>
        </p:spPr>
      </p:pic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97764595-02A8-466D-AE46-0503BFA10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>
                <a:latin typeface="Arial" panose="020B0604020202020204" pitchFamily="34" charset="0"/>
                <a:cs typeface="Arial" panose="020B0604020202020204" pitchFamily="34" charset="0"/>
              </a:rPr>
              <a:t>October 14-15, 2020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FDBA21CA-02A5-4D4E-847E-347599057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DAA661BD-B329-4864-8CB8-25F1C785E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B78B8FC-88C2-4619-9FA0-428AE78EBD3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AE92AB-F871-423B-A829-132445890E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t="40088" b="41086"/>
          <a:stretch/>
        </p:blipFill>
        <p:spPr>
          <a:xfrm>
            <a:off x="4341000" y="6356349"/>
            <a:ext cx="344205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807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>
            <a:extLst>
              <a:ext uri="{FF2B5EF4-FFF2-40B4-BE49-F238E27FC236}">
                <a16:creationId xmlns:a16="http://schemas.microsoft.com/office/drawing/2014/main" id="{BF661E60-5DEF-44F2-90A3-D5C225DEB30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419435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think-cell Slide" r:id="rId5" imgW="393" imgH="402" progId="TCLayout.ActiveDocument.1">
                  <p:embed/>
                </p:oleObj>
              </mc:Choice>
              <mc:Fallback>
                <p:oleObj name="think-cell Slide" r:id="rId5" imgW="393" imgH="402" progId="TCLayout.ActiveDocument.1">
                  <p:embed/>
                  <p:pic>
                    <p:nvPicPr>
                      <p:cNvPr id="10" name="Object 9" hidden="1">
                        <a:extLst>
                          <a:ext uri="{FF2B5EF4-FFF2-40B4-BE49-F238E27FC236}">
                            <a16:creationId xmlns:a16="http://schemas.microsoft.com/office/drawing/2014/main" id="{BF661E60-5DEF-44F2-90A3-D5C225DEB3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:a16="http://schemas.microsoft.com/office/drawing/2014/main" id="{34A16A48-7049-4638-808B-9676643036A1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8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FE6904D-E426-49CC-83B1-CA39EFD487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l="-64" t="20626" r="64" b="6019"/>
          <a:stretch/>
        </p:blipFill>
        <p:spPr>
          <a:xfrm>
            <a:off x="841800" y="768351"/>
            <a:ext cx="10512000" cy="2306460"/>
          </a:xfrm>
          <a:prstGeom prst="rect">
            <a:avLst/>
          </a:prstGeom>
        </p:spPr>
      </p:pic>
      <p:cxnSp>
        <p:nvCxnSpPr>
          <p:cNvPr id="11" name="Gerade Verbindung 10">
            <a:extLst>
              <a:ext uri="{FF2B5EF4-FFF2-40B4-BE49-F238E27FC236}">
                <a16:creationId xmlns:a16="http://schemas.microsoft.com/office/drawing/2014/main" id="{DD5D7148-373F-E044-9CB5-0EA3577F6B32}"/>
              </a:ext>
            </a:extLst>
          </p:cNvPr>
          <p:cNvCxnSpPr/>
          <p:nvPr userDrawn="1"/>
        </p:nvCxnSpPr>
        <p:spPr>
          <a:xfrm>
            <a:off x="838200" y="3085532"/>
            <a:ext cx="10515600" cy="0"/>
          </a:xfrm>
          <a:prstGeom prst="line">
            <a:avLst/>
          </a:prstGeom>
          <a:ln w="101600">
            <a:solidFill>
              <a:srgbClr val="C0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9" name="Grafik 8">
            <a:extLst>
              <a:ext uri="{FF2B5EF4-FFF2-40B4-BE49-F238E27FC236}">
                <a16:creationId xmlns:a16="http://schemas.microsoft.com/office/drawing/2014/main" id="{66C52778-9628-41E1-A00D-C188DFAD84A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156" y="1816291"/>
            <a:ext cx="1981200" cy="1981200"/>
          </a:xfrm>
          <a:prstGeom prst="rect">
            <a:avLst/>
          </a:prstGeom>
        </p:spPr>
      </p:pic>
      <p:sp>
        <p:nvSpPr>
          <p:cNvPr id="14" name="Untertitel 2">
            <a:extLst>
              <a:ext uri="{FF2B5EF4-FFF2-40B4-BE49-F238E27FC236}">
                <a16:creationId xmlns:a16="http://schemas.microsoft.com/office/drawing/2014/main" id="{47B753BB-0671-416C-8718-6E974E47ED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3120" y="5092318"/>
            <a:ext cx="10520680" cy="621196"/>
          </a:xfrm>
        </p:spPr>
        <p:txBody>
          <a:bodyPr anchor="b" anchorCtr="0"/>
          <a:lstStyle>
            <a:lvl1pPr marL="0" indent="0" algn="l">
              <a:buNone/>
              <a:defRPr sz="2400" b="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11F1077E-E719-40D5-AAF9-B043A73ECC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120" y="3814483"/>
            <a:ext cx="10520680" cy="1256196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A7823A-1E71-4A6F-99D4-4530DBA94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>
                <a:latin typeface="Arial" panose="020B0604020202020204" pitchFamily="34" charset="0"/>
                <a:cs typeface="Arial" panose="020B0604020202020204" pitchFamily="34" charset="0"/>
              </a:rPr>
              <a:t>October 14-15, 2020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99593-B984-4C04-A51B-076F01B6B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86D7F9-739F-4043-A7F7-BD37FFC24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8B8FC-88C2-4619-9FA0-428AE78EBD3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16D91C-3198-41F1-92AC-94398288F8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t="40088" b="41086"/>
          <a:stretch/>
        </p:blipFill>
        <p:spPr>
          <a:xfrm>
            <a:off x="4341000" y="6356349"/>
            <a:ext cx="344205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557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DE544EEB-C91D-47A4-A084-ACA24BD2F89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0769702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" name="think-cell Slide" r:id="rId5" imgW="393" imgH="402" progId="TCLayout.ActiveDocument.1">
                  <p:embed/>
                </p:oleObj>
              </mc:Choice>
              <mc:Fallback>
                <p:oleObj name="think-cell Slide" r:id="rId5" imgW="393" imgH="402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DE544EEB-C91D-47A4-A084-ACA24BD2F8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:a16="http://schemas.microsoft.com/office/drawing/2014/main" id="{F9AB02C3-ED51-4F2F-BB56-FD82A59396DD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E148A019-509A-4F89-A003-512829FDC589}"/>
              </a:ext>
            </a:extLst>
          </p:cNvPr>
          <p:cNvSpPr/>
          <p:nvPr userDrawn="1"/>
        </p:nvSpPr>
        <p:spPr>
          <a:xfrm>
            <a:off x="-1" y="-29708"/>
            <a:ext cx="12192001" cy="76495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6088" indent="0" algn="l" eaLnBrk="1"/>
            <a:endParaRPr lang="en-US" sz="18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8CEC743-518F-4979-9B9F-9E03CDDF1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9709"/>
            <a:ext cx="9759044" cy="732821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F5357BA0-BF7E-4A04-89DD-C688133AF05E}"/>
              </a:ext>
            </a:extLst>
          </p:cNvPr>
          <p:cNvSpPr/>
          <p:nvPr userDrawn="1"/>
        </p:nvSpPr>
        <p:spPr>
          <a:xfrm>
            <a:off x="838195" y="1318914"/>
            <a:ext cx="10371001" cy="576064"/>
          </a:xfrm>
          <a:prstGeom prst="rect">
            <a:avLst/>
          </a:prstGeom>
          <a:solidFill>
            <a:schemeClr val="accent3">
              <a:alpha val="14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711200">
              <a:tabLst>
                <a:tab pos="7083425" algn="r"/>
              </a:tabLst>
            </a:pPr>
            <a:r>
              <a:rPr lang="en-US" sz="1800" dirty="0">
                <a:solidFill>
                  <a:schemeClr val="tx1"/>
                </a:solidFill>
              </a:rPr>
              <a:t>	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95DFC061-643D-42A0-ADB3-9A2899F47B86}"/>
              </a:ext>
            </a:extLst>
          </p:cNvPr>
          <p:cNvSpPr/>
          <p:nvPr userDrawn="1"/>
        </p:nvSpPr>
        <p:spPr>
          <a:xfrm>
            <a:off x="838196" y="2055378"/>
            <a:ext cx="10371000" cy="576064"/>
          </a:xfrm>
          <a:prstGeom prst="rect">
            <a:avLst/>
          </a:prstGeom>
          <a:solidFill>
            <a:schemeClr val="accent3">
              <a:alpha val="14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711200">
              <a:tabLst>
                <a:tab pos="7083425" algn="r"/>
              </a:tabLst>
            </a:pPr>
            <a:r>
              <a:rPr lang="en-US" sz="1800" dirty="0">
                <a:solidFill>
                  <a:schemeClr val="tx1"/>
                </a:solidFill>
              </a:rPr>
              <a:t>	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F21E00A3-1F34-46E5-9591-47382D31F1F0}"/>
              </a:ext>
            </a:extLst>
          </p:cNvPr>
          <p:cNvSpPr/>
          <p:nvPr userDrawn="1"/>
        </p:nvSpPr>
        <p:spPr>
          <a:xfrm>
            <a:off x="838197" y="2775456"/>
            <a:ext cx="10370999" cy="576064"/>
          </a:xfrm>
          <a:prstGeom prst="rect">
            <a:avLst/>
          </a:prstGeom>
          <a:solidFill>
            <a:schemeClr val="accent3">
              <a:alpha val="14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711200" eaLnBrk="1">
              <a:tabLst>
                <a:tab pos="7083425" algn="r"/>
              </a:tabLst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1CBCAD65-BDD0-4AD5-90CE-984FCA79B982}"/>
              </a:ext>
            </a:extLst>
          </p:cNvPr>
          <p:cNvSpPr/>
          <p:nvPr userDrawn="1"/>
        </p:nvSpPr>
        <p:spPr>
          <a:xfrm>
            <a:off x="838197" y="3495536"/>
            <a:ext cx="10370999" cy="576064"/>
          </a:xfrm>
          <a:prstGeom prst="rect">
            <a:avLst/>
          </a:prstGeom>
          <a:solidFill>
            <a:schemeClr val="accent3">
              <a:alpha val="14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711200">
              <a:tabLst>
                <a:tab pos="7083425" algn="r"/>
              </a:tabLst>
            </a:pPr>
            <a:r>
              <a:rPr lang="en-US" sz="1800" dirty="0">
                <a:solidFill>
                  <a:schemeClr val="tx1"/>
                </a:solidFill>
              </a:rPr>
              <a:t>	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37364F7C-1031-4B55-9AFF-FF335EA230A3}"/>
              </a:ext>
            </a:extLst>
          </p:cNvPr>
          <p:cNvSpPr/>
          <p:nvPr userDrawn="1"/>
        </p:nvSpPr>
        <p:spPr>
          <a:xfrm>
            <a:off x="838198" y="4227707"/>
            <a:ext cx="10370998" cy="576064"/>
          </a:xfrm>
          <a:prstGeom prst="rect">
            <a:avLst/>
          </a:prstGeom>
          <a:solidFill>
            <a:schemeClr val="accent3">
              <a:alpha val="14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711200"/>
            <a:r>
              <a:rPr lang="en-US" sz="1800" dirty="0">
                <a:solidFill>
                  <a:schemeClr val="tx1"/>
                </a:solidFill>
              </a:rPr>
              <a:t>		</a:t>
            </a:r>
          </a:p>
        </p:txBody>
      </p:sp>
      <p:sp>
        <p:nvSpPr>
          <p:cNvPr id="19" name="Textplatzhalter 3">
            <a:extLst>
              <a:ext uri="{FF2B5EF4-FFF2-40B4-BE49-F238E27FC236}">
                <a16:creationId xmlns:a16="http://schemas.microsoft.com/office/drawing/2014/main" id="{7E4FA452-C699-416C-B557-B77BCDBC273D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484336" y="1294984"/>
            <a:ext cx="9738942" cy="576065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platzhalter 3">
            <a:extLst>
              <a:ext uri="{FF2B5EF4-FFF2-40B4-BE49-F238E27FC236}">
                <a16:creationId xmlns:a16="http://schemas.microsoft.com/office/drawing/2014/main" id="{E37C8338-A79B-46E2-9BFF-736FE12BE2F7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1484336" y="2031448"/>
            <a:ext cx="9738942" cy="576065"/>
          </a:xfrm>
          <a:solidFill>
            <a:schemeClr val="accent3">
              <a:alpha val="4000"/>
            </a:schemeClr>
          </a:solidFill>
        </p:spPr>
        <p:txBody>
          <a:bodyPr anchor="ctr"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C8FD4299-777F-4F22-BC54-DAC5D2A7CC21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1509736" y="2758931"/>
            <a:ext cx="9677784" cy="576065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 dirty="0"/>
          </a:p>
        </p:txBody>
      </p:sp>
      <p:sp>
        <p:nvSpPr>
          <p:cNvPr id="22" name="Textplatzhalter 3">
            <a:extLst>
              <a:ext uri="{FF2B5EF4-FFF2-40B4-BE49-F238E27FC236}">
                <a16:creationId xmlns:a16="http://schemas.microsoft.com/office/drawing/2014/main" id="{A9B32FEB-C718-45B5-AE76-B7D327419EB7}"/>
              </a:ext>
            </a:extLst>
          </p:cNvPr>
          <p:cNvSpPr>
            <a:spLocks noGrp="1"/>
          </p:cNvSpPr>
          <p:nvPr>
            <p:ph type="body" sz="half" idx="15" hasCustomPrompt="1"/>
          </p:nvPr>
        </p:nvSpPr>
        <p:spPr>
          <a:xfrm>
            <a:off x="1509736" y="3482237"/>
            <a:ext cx="9713792" cy="576065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 dirty="0"/>
          </a:p>
        </p:txBody>
      </p:sp>
      <p:sp>
        <p:nvSpPr>
          <p:cNvPr id="23" name="Textplatzhalter 3">
            <a:extLst>
              <a:ext uri="{FF2B5EF4-FFF2-40B4-BE49-F238E27FC236}">
                <a16:creationId xmlns:a16="http://schemas.microsoft.com/office/drawing/2014/main" id="{E0278B45-4CED-457B-8F2D-055EEBB18EF1}"/>
              </a:ext>
            </a:extLst>
          </p:cNvPr>
          <p:cNvSpPr>
            <a:spLocks noGrp="1"/>
          </p:cNvSpPr>
          <p:nvPr>
            <p:ph type="body" sz="half" idx="16" hasCustomPrompt="1"/>
          </p:nvPr>
        </p:nvSpPr>
        <p:spPr>
          <a:xfrm>
            <a:off x="1509736" y="4210738"/>
            <a:ext cx="9713792" cy="576065"/>
          </a:xfrm>
          <a:noFill/>
        </p:spPr>
        <p:txBody>
          <a:bodyPr anchor="ctr"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B14B6954-A17F-4C3C-9167-B9E152EDEF49}"/>
              </a:ext>
            </a:extLst>
          </p:cNvPr>
          <p:cNvSpPr/>
          <p:nvPr userDrawn="1"/>
        </p:nvSpPr>
        <p:spPr>
          <a:xfrm>
            <a:off x="919616" y="1515575"/>
            <a:ext cx="384043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C0033"/>
              </a:solidFill>
              <a:effectLst/>
              <a:uLnTx/>
              <a:uFillTx/>
              <a:latin typeface="+mn-lt"/>
              <a:ea typeface="+mn-ea"/>
              <a:cs typeface="+mn-cs"/>
              <a:sym typeface="Wingdings 2"/>
            </a:endParaRPr>
          </a:p>
        </p:txBody>
      </p:sp>
      <p:sp>
        <p:nvSpPr>
          <p:cNvPr id="29" name="Rechteck 17">
            <a:extLst>
              <a:ext uri="{FF2B5EF4-FFF2-40B4-BE49-F238E27FC236}">
                <a16:creationId xmlns:a16="http://schemas.microsoft.com/office/drawing/2014/main" id="{7E70A0C9-8C8A-43A8-AC29-6ADC31763BA9}"/>
              </a:ext>
            </a:extLst>
          </p:cNvPr>
          <p:cNvSpPr/>
          <p:nvPr userDrawn="1"/>
        </p:nvSpPr>
        <p:spPr>
          <a:xfrm>
            <a:off x="838199" y="4952212"/>
            <a:ext cx="10370996" cy="576064"/>
          </a:xfrm>
          <a:prstGeom prst="rect">
            <a:avLst/>
          </a:prstGeom>
          <a:solidFill>
            <a:schemeClr val="accent3">
              <a:alpha val="14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711200"/>
            <a:r>
              <a:rPr lang="en-US" sz="1800" dirty="0">
                <a:solidFill>
                  <a:schemeClr val="tx1"/>
                </a:solidFill>
              </a:rPr>
              <a:t>		</a:t>
            </a:r>
          </a:p>
        </p:txBody>
      </p:sp>
      <p:sp>
        <p:nvSpPr>
          <p:cNvPr id="30" name="Textplatzhalter 3">
            <a:extLst>
              <a:ext uri="{FF2B5EF4-FFF2-40B4-BE49-F238E27FC236}">
                <a16:creationId xmlns:a16="http://schemas.microsoft.com/office/drawing/2014/main" id="{D5AC7EAF-6F9F-48FD-9C83-BFC21E246A33}"/>
              </a:ext>
            </a:extLst>
          </p:cNvPr>
          <p:cNvSpPr>
            <a:spLocks noGrp="1"/>
          </p:cNvSpPr>
          <p:nvPr>
            <p:ph type="body" sz="half" idx="17" hasCustomPrompt="1"/>
          </p:nvPr>
        </p:nvSpPr>
        <p:spPr>
          <a:xfrm>
            <a:off x="1509735" y="4935243"/>
            <a:ext cx="9713792" cy="576065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 dirty="0"/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E5FBCD28-9E5D-954D-A165-1879CFC4E6AA}"/>
              </a:ext>
            </a:extLst>
          </p:cNvPr>
          <p:cNvSpPr txBox="1"/>
          <p:nvPr userDrawn="1"/>
        </p:nvSpPr>
        <p:spPr>
          <a:xfrm>
            <a:off x="986168" y="1383014"/>
            <a:ext cx="350196" cy="36933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C0033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/>
              </a:rPr>
              <a:t>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7558C06C-C3F1-2D40-B863-558ECB25D412}"/>
              </a:ext>
            </a:extLst>
          </p:cNvPr>
          <p:cNvSpPr txBox="1"/>
          <p:nvPr userDrawn="1"/>
        </p:nvSpPr>
        <p:spPr>
          <a:xfrm>
            <a:off x="982806" y="2125407"/>
            <a:ext cx="350196" cy="36933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C0033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/>
              </a:rPr>
              <a:t>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DDA9165E-8025-1644-892D-6E2C9701091A}"/>
              </a:ext>
            </a:extLst>
          </p:cNvPr>
          <p:cNvSpPr txBox="1"/>
          <p:nvPr userDrawn="1"/>
        </p:nvSpPr>
        <p:spPr>
          <a:xfrm>
            <a:off x="982806" y="2840808"/>
            <a:ext cx="350196" cy="36933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C0033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/>
              </a:rPr>
              <a:t>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9E1027E7-AC95-864B-862F-90BA1B184803}"/>
              </a:ext>
            </a:extLst>
          </p:cNvPr>
          <p:cNvSpPr txBox="1"/>
          <p:nvPr userDrawn="1"/>
        </p:nvSpPr>
        <p:spPr>
          <a:xfrm>
            <a:off x="982806" y="3571140"/>
            <a:ext cx="350196" cy="36933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C0033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/>
              </a:rPr>
              <a:t>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C6B4A549-3144-4247-B471-0E3E5F03D334}"/>
              </a:ext>
            </a:extLst>
          </p:cNvPr>
          <p:cNvSpPr txBox="1"/>
          <p:nvPr userDrawn="1"/>
        </p:nvSpPr>
        <p:spPr>
          <a:xfrm>
            <a:off x="982806" y="4299479"/>
            <a:ext cx="350196" cy="36933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C0033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/>
              </a:rPr>
              <a:t>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17027CE0-3358-FD42-A5D7-60F43510CA41}"/>
              </a:ext>
            </a:extLst>
          </p:cNvPr>
          <p:cNvSpPr txBox="1"/>
          <p:nvPr userDrawn="1"/>
        </p:nvSpPr>
        <p:spPr>
          <a:xfrm>
            <a:off x="982806" y="5019558"/>
            <a:ext cx="350196" cy="369332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C0033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/>
              </a:rPr>
              <a:t></a:t>
            </a:r>
          </a:p>
        </p:txBody>
      </p:sp>
      <p:cxnSp>
        <p:nvCxnSpPr>
          <p:cNvPr id="32" name="Gerade Verbindung 31">
            <a:extLst>
              <a:ext uri="{FF2B5EF4-FFF2-40B4-BE49-F238E27FC236}">
                <a16:creationId xmlns:a16="http://schemas.microsoft.com/office/drawing/2014/main" id="{C128BA34-9A86-8D47-BF99-D315EA86737A}"/>
              </a:ext>
            </a:extLst>
          </p:cNvPr>
          <p:cNvCxnSpPr>
            <a:cxnSpLocks/>
          </p:cNvCxnSpPr>
          <p:nvPr userDrawn="1"/>
        </p:nvCxnSpPr>
        <p:spPr>
          <a:xfrm>
            <a:off x="-1" y="725838"/>
            <a:ext cx="12192001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3" name="Grafik 12">
            <a:extLst>
              <a:ext uri="{FF2B5EF4-FFF2-40B4-BE49-F238E27FC236}">
                <a16:creationId xmlns:a16="http://schemas.microsoft.com/office/drawing/2014/main" id="{324EA603-C017-4590-9239-D35C1D0EDDD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243" y="247235"/>
            <a:ext cx="753431" cy="75343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F2A7A-B912-4465-9E08-51C9013DB65B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LID4096">
                <a:latin typeface="Arial" panose="020B0604020202020204" pitchFamily="34" charset="0"/>
                <a:cs typeface="Arial" panose="020B0604020202020204" pitchFamily="34" charset="0"/>
              </a:rPr>
              <a:t>October 14-15, 2020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1EDEA-B3B8-4F4E-968E-97D41E690866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16F266-284A-42B0-A998-46001AD5FFF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CB78B8FC-88C2-4619-9FA0-428AE78EBD3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045AB5-6E8F-4DFD-B865-10D393EB3F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/>
          <a:srcRect t="40088" b="41086"/>
          <a:stretch/>
        </p:blipFill>
        <p:spPr>
          <a:xfrm>
            <a:off x="4341000" y="6356349"/>
            <a:ext cx="344205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458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973B94FB-8CFD-42B5-9713-C13942E4443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7077600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6" name="think-cell Slide" r:id="rId5" imgW="393" imgH="402" progId="TCLayout.ActiveDocument.1">
                  <p:embed/>
                </p:oleObj>
              </mc:Choice>
              <mc:Fallback>
                <p:oleObj name="think-cell Slide" r:id="rId5" imgW="393" imgH="402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973B94FB-8CFD-42B5-9713-C13942E444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:a16="http://schemas.microsoft.com/office/drawing/2014/main" id="{754A74F4-080D-40A2-B350-3E67BED81CDF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5FC0C09-E821-4CAC-9FA3-99237792D25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273996"/>
            <a:ext cx="10515600" cy="490296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1</a:t>
            </a:r>
          </a:p>
          <a:p>
            <a:pPr lvl="1"/>
            <a:r>
              <a:rPr lang="en-US" dirty="0"/>
              <a:t>2</a:t>
            </a:r>
          </a:p>
          <a:p>
            <a:pPr lvl="2"/>
            <a:r>
              <a:rPr lang="en-US" dirty="0"/>
              <a:t>3</a:t>
            </a:r>
          </a:p>
          <a:p>
            <a:pPr lvl="3"/>
            <a:r>
              <a:rPr lang="en-US" dirty="0"/>
              <a:t>4</a:t>
            </a:r>
          </a:p>
          <a:p>
            <a:pPr lvl="4"/>
            <a:r>
              <a:rPr lang="en-US" dirty="0"/>
              <a:t>5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DD221B3A-FC10-9342-B7AA-3164F3E11488}"/>
              </a:ext>
            </a:extLst>
          </p:cNvPr>
          <p:cNvSpPr/>
          <p:nvPr userDrawn="1"/>
        </p:nvSpPr>
        <p:spPr>
          <a:xfrm>
            <a:off x="-1" y="-29708"/>
            <a:ext cx="12192001" cy="76495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6088" indent="0" algn="l" eaLnBrk="1"/>
            <a:endParaRPr lang="en-US" sz="1800" dirty="0"/>
          </a:p>
        </p:txBody>
      </p:sp>
      <p:cxnSp>
        <p:nvCxnSpPr>
          <p:cNvPr id="17" name="Gerade Verbindung 16">
            <a:extLst>
              <a:ext uri="{FF2B5EF4-FFF2-40B4-BE49-F238E27FC236}">
                <a16:creationId xmlns:a16="http://schemas.microsoft.com/office/drawing/2014/main" id="{011DF762-3570-514C-8D89-3A2D181A6ABF}"/>
              </a:ext>
            </a:extLst>
          </p:cNvPr>
          <p:cNvCxnSpPr>
            <a:cxnSpLocks/>
          </p:cNvCxnSpPr>
          <p:nvPr userDrawn="1"/>
        </p:nvCxnSpPr>
        <p:spPr>
          <a:xfrm>
            <a:off x="-1" y="725838"/>
            <a:ext cx="12192001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5" name="Grafik 14">
            <a:extLst>
              <a:ext uri="{FF2B5EF4-FFF2-40B4-BE49-F238E27FC236}">
                <a16:creationId xmlns:a16="http://schemas.microsoft.com/office/drawing/2014/main" id="{C17B5879-BAB1-0D48-9FE8-BACEC8D90D1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243" y="247235"/>
            <a:ext cx="753431" cy="753431"/>
          </a:xfrm>
          <a:prstGeom prst="rect">
            <a:avLst/>
          </a:prstGeom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id="{99B1183E-7978-4D77-9A8B-E6AFDF12C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9709"/>
            <a:ext cx="9759044" cy="732821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F0572-7866-4CC1-AB20-0EFB9A414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>
                <a:latin typeface="Arial" panose="020B0604020202020204" pitchFamily="34" charset="0"/>
                <a:cs typeface="Arial" panose="020B0604020202020204" pitchFamily="34" charset="0"/>
              </a:rPr>
              <a:t>October 14-15, 2020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FD4D5-CE35-4A87-8590-A58534CC5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81C26E-1D75-4428-BBD6-146AE2378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8B8FC-88C2-4619-9FA0-428AE78EBD3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61212DA-A679-4AB0-9EDB-A57C983B37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/>
          <a:srcRect t="40088" b="41086"/>
          <a:stretch/>
        </p:blipFill>
        <p:spPr>
          <a:xfrm>
            <a:off x="4341000" y="6356349"/>
            <a:ext cx="344205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224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w/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B6D3EFD6-F8A7-4D07-87B0-5CF27C833FC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001471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0" name="think-cell Slide" r:id="rId5" imgW="393" imgH="402" progId="TCLayout.ActiveDocument.1">
                  <p:embed/>
                </p:oleObj>
              </mc:Choice>
              <mc:Fallback>
                <p:oleObj name="think-cell Slide" r:id="rId5" imgW="393" imgH="402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B6D3EFD6-F8A7-4D07-87B0-5CF27C833FC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FCCE2E6C-717C-4B75-A04F-3205E9B52219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AD422876-8C5D-D04C-AC3B-C33D9A98F0EE}"/>
              </a:ext>
            </a:extLst>
          </p:cNvPr>
          <p:cNvSpPr/>
          <p:nvPr userDrawn="1"/>
        </p:nvSpPr>
        <p:spPr>
          <a:xfrm>
            <a:off x="-1" y="-29708"/>
            <a:ext cx="12192001" cy="76495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6088" indent="0" algn="l" eaLnBrk="1"/>
            <a:endParaRPr lang="en-US" sz="1800" dirty="0"/>
          </a:p>
        </p:txBody>
      </p:sp>
      <p:cxnSp>
        <p:nvCxnSpPr>
          <p:cNvPr id="13" name="Gerade Verbindung 12">
            <a:extLst>
              <a:ext uri="{FF2B5EF4-FFF2-40B4-BE49-F238E27FC236}">
                <a16:creationId xmlns:a16="http://schemas.microsoft.com/office/drawing/2014/main" id="{268947C9-D313-6F40-8B64-032CFE02D074}"/>
              </a:ext>
            </a:extLst>
          </p:cNvPr>
          <p:cNvCxnSpPr>
            <a:cxnSpLocks/>
          </p:cNvCxnSpPr>
          <p:nvPr userDrawn="1"/>
        </p:nvCxnSpPr>
        <p:spPr>
          <a:xfrm>
            <a:off x="-1" y="725838"/>
            <a:ext cx="12192001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6" name="Grafik 15">
            <a:extLst>
              <a:ext uri="{FF2B5EF4-FFF2-40B4-BE49-F238E27FC236}">
                <a16:creationId xmlns:a16="http://schemas.microsoft.com/office/drawing/2014/main" id="{C01D792A-A6BF-654D-9DBE-8D4A0D75FAB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243" y="247235"/>
            <a:ext cx="753431" cy="753431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AF1F33CA-E622-453B-9F60-E6E602521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9709"/>
            <a:ext cx="9759044" cy="732821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A82E8-1D13-4569-A773-DD0E64EC7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>
                <a:latin typeface="Arial" panose="020B0604020202020204" pitchFamily="34" charset="0"/>
                <a:cs typeface="Arial" panose="020B0604020202020204" pitchFamily="34" charset="0"/>
              </a:rPr>
              <a:t>October 14-15, 2020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DFDF49-5D90-4E0D-8C88-CE9153D14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032AB1-3A6D-4233-8BEF-9EE80EC7D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8B8FC-88C2-4619-9FA0-428AE78EBD3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6D1AE5F-705E-4B8D-BE0B-DC7F0214133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/>
          <a:srcRect t="40088" b="41086"/>
          <a:stretch/>
        </p:blipFill>
        <p:spPr>
          <a:xfrm>
            <a:off x="4341000" y="6356349"/>
            <a:ext cx="344205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064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Col.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439353DE-5B25-4F17-8F75-993ADCBFE76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9143529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4" name="think-cell Slide" r:id="rId5" imgW="393" imgH="402" progId="TCLayout.ActiveDocument.1">
                  <p:embed/>
                </p:oleObj>
              </mc:Choice>
              <mc:Fallback>
                <p:oleObj name="think-cell Slide" r:id="rId5" imgW="393" imgH="402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439353DE-5B25-4F17-8F75-993ADCBFE76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DFF2C07F-BF28-43A9-AA71-3AB1B4604338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B2DAAF3-7785-40DA-94DF-2157790AD68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299681"/>
            <a:ext cx="5181600" cy="48772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1</a:t>
            </a:r>
          </a:p>
          <a:p>
            <a:pPr lvl="1"/>
            <a:r>
              <a:rPr lang="en-US" dirty="0"/>
              <a:t>2</a:t>
            </a:r>
          </a:p>
          <a:p>
            <a:pPr lvl="2"/>
            <a:r>
              <a:rPr lang="en-US" dirty="0"/>
              <a:t>3</a:t>
            </a:r>
          </a:p>
          <a:p>
            <a:pPr lvl="3"/>
            <a:r>
              <a:rPr lang="en-US" dirty="0"/>
              <a:t>4</a:t>
            </a:r>
          </a:p>
          <a:p>
            <a:pPr lvl="4"/>
            <a:r>
              <a:rPr lang="en-US" dirty="0"/>
              <a:t>5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4D26D46-1E34-4514-BA56-A57523F9334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299681"/>
            <a:ext cx="5181600" cy="48772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1</a:t>
            </a:r>
          </a:p>
          <a:p>
            <a:pPr lvl="1"/>
            <a:r>
              <a:rPr lang="en-US" dirty="0"/>
              <a:t>2</a:t>
            </a:r>
          </a:p>
          <a:p>
            <a:pPr lvl="2"/>
            <a:r>
              <a:rPr lang="en-US" dirty="0"/>
              <a:t>3</a:t>
            </a:r>
          </a:p>
          <a:p>
            <a:pPr lvl="3"/>
            <a:r>
              <a:rPr lang="en-US" dirty="0"/>
              <a:t>4</a:t>
            </a:r>
          </a:p>
          <a:p>
            <a:pPr lvl="4"/>
            <a:r>
              <a:rPr lang="en-US" dirty="0"/>
              <a:t>5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5136FD57-25B0-B747-85FF-93F1A36DC33F}"/>
              </a:ext>
            </a:extLst>
          </p:cNvPr>
          <p:cNvSpPr/>
          <p:nvPr userDrawn="1"/>
        </p:nvSpPr>
        <p:spPr>
          <a:xfrm>
            <a:off x="-1" y="-29708"/>
            <a:ext cx="12192001" cy="76495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6088" indent="0" algn="l" eaLnBrk="1"/>
            <a:endParaRPr lang="en-US" sz="1800" dirty="0"/>
          </a:p>
        </p:txBody>
      </p:sp>
      <p:cxnSp>
        <p:nvCxnSpPr>
          <p:cNvPr id="19" name="Gerade Verbindung 18">
            <a:extLst>
              <a:ext uri="{FF2B5EF4-FFF2-40B4-BE49-F238E27FC236}">
                <a16:creationId xmlns:a16="http://schemas.microsoft.com/office/drawing/2014/main" id="{6ECD7D9E-AE97-384E-B9B5-79E90F6CAE8F}"/>
              </a:ext>
            </a:extLst>
          </p:cNvPr>
          <p:cNvCxnSpPr>
            <a:cxnSpLocks/>
          </p:cNvCxnSpPr>
          <p:nvPr userDrawn="1"/>
        </p:nvCxnSpPr>
        <p:spPr>
          <a:xfrm>
            <a:off x="-1" y="725838"/>
            <a:ext cx="12192001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5" name="Grafik 14">
            <a:extLst>
              <a:ext uri="{FF2B5EF4-FFF2-40B4-BE49-F238E27FC236}">
                <a16:creationId xmlns:a16="http://schemas.microsoft.com/office/drawing/2014/main" id="{0B8293AC-712A-624C-813B-BCF65F7A10E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243" y="247235"/>
            <a:ext cx="753431" cy="753431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D55833B2-2180-4EB6-A62B-194B43EE1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9709"/>
            <a:ext cx="9759044" cy="732821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9EC59C8-E987-491F-B226-A8442C181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>
                <a:latin typeface="Arial" panose="020B0604020202020204" pitchFamily="34" charset="0"/>
                <a:cs typeface="Arial" panose="020B0604020202020204" pitchFamily="34" charset="0"/>
              </a:rPr>
              <a:t>October 14-15, 2020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AADB673-953C-48CB-9E42-C3A93D03D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DFD2BC3-02FB-49F8-B33E-EE4BB09E0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8B8FC-88C2-4619-9FA0-428AE78EBD3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B80BAE-21FF-4E0A-852D-77A673CFA3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/>
          <a:srcRect t="40088" b="41086"/>
          <a:stretch/>
        </p:blipFill>
        <p:spPr>
          <a:xfrm>
            <a:off x="4341000" y="6356349"/>
            <a:ext cx="344205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006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>
            <a:extLst>
              <a:ext uri="{FF2B5EF4-FFF2-40B4-BE49-F238E27FC236}">
                <a16:creationId xmlns:a16="http://schemas.microsoft.com/office/drawing/2014/main" id="{79EF4345-3D2C-406A-BD38-0A23A313BAE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970239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8" name="think-cell Slide" r:id="rId5" imgW="393" imgH="402" progId="TCLayout.ActiveDocument.1">
                  <p:embed/>
                </p:oleObj>
              </mc:Choice>
              <mc:Fallback>
                <p:oleObj name="think-cell Slide" r:id="rId5" imgW="393" imgH="402" progId="TCLayout.ActiveDocument.1">
                  <p:embed/>
                  <p:pic>
                    <p:nvPicPr>
                      <p:cNvPr id="10" name="Object 9" hidden="1">
                        <a:extLst>
                          <a:ext uri="{FF2B5EF4-FFF2-40B4-BE49-F238E27FC236}">
                            <a16:creationId xmlns:a16="http://schemas.microsoft.com/office/drawing/2014/main" id="{79EF4345-3D2C-406A-BD38-0A23A313BAE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793AD84F-829E-4F9B-9B69-FA25FB8AFDC4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2F279D1-16F9-4B70-A4FB-0FEBB784A3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336813"/>
            <a:ext cx="5157787" cy="616226"/>
          </a:xfrm>
        </p:spPr>
        <p:txBody>
          <a:bodyPr anchor="t" anchorCtr="0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BBE252F-2165-47DC-AD68-BB4B9DF3977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119726"/>
            <a:ext cx="5157787" cy="40699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1</a:t>
            </a:r>
          </a:p>
          <a:p>
            <a:pPr lvl="1"/>
            <a:r>
              <a:rPr lang="en-US" dirty="0"/>
              <a:t>2</a:t>
            </a:r>
          </a:p>
          <a:p>
            <a:pPr lvl="2"/>
            <a:r>
              <a:rPr lang="en-US" dirty="0"/>
              <a:t>3</a:t>
            </a:r>
          </a:p>
          <a:p>
            <a:pPr lvl="3"/>
            <a:r>
              <a:rPr lang="en-US" dirty="0"/>
              <a:t>4</a:t>
            </a:r>
          </a:p>
          <a:p>
            <a:pPr lvl="4"/>
            <a:r>
              <a:rPr lang="en-US" dirty="0"/>
              <a:t>5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4A965AA-EF94-4663-9C6E-89125670B5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336813"/>
            <a:ext cx="5183188" cy="616226"/>
          </a:xfrm>
        </p:spPr>
        <p:txBody>
          <a:bodyPr anchor="t" anchorCtr="0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CC5A54F-BEB9-46BF-91A0-AC823D18987B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119726"/>
            <a:ext cx="5183188" cy="40699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1</a:t>
            </a:r>
          </a:p>
          <a:p>
            <a:pPr lvl="1"/>
            <a:r>
              <a:rPr lang="en-US" dirty="0"/>
              <a:t>2</a:t>
            </a:r>
          </a:p>
          <a:p>
            <a:pPr lvl="2"/>
            <a:r>
              <a:rPr lang="en-US" dirty="0"/>
              <a:t>3</a:t>
            </a:r>
          </a:p>
          <a:p>
            <a:pPr lvl="3"/>
            <a:r>
              <a:rPr lang="en-US" dirty="0"/>
              <a:t>4</a:t>
            </a:r>
          </a:p>
          <a:p>
            <a:pPr lvl="4"/>
            <a:r>
              <a:rPr lang="en-US" dirty="0"/>
              <a:t>5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C5638661-BECD-0541-9A43-99D9D6EA654E}"/>
              </a:ext>
            </a:extLst>
          </p:cNvPr>
          <p:cNvSpPr/>
          <p:nvPr userDrawn="1"/>
        </p:nvSpPr>
        <p:spPr>
          <a:xfrm>
            <a:off x="-1" y="-29708"/>
            <a:ext cx="12192001" cy="76495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6088" indent="0" algn="l" eaLnBrk="1"/>
            <a:endParaRPr lang="en-US" sz="1800" dirty="0"/>
          </a:p>
        </p:txBody>
      </p:sp>
      <p:cxnSp>
        <p:nvCxnSpPr>
          <p:cNvPr id="21" name="Gerade Verbindung 20">
            <a:extLst>
              <a:ext uri="{FF2B5EF4-FFF2-40B4-BE49-F238E27FC236}">
                <a16:creationId xmlns:a16="http://schemas.microsoft.com/office/drawing/2014/main" id="{E38BC724-6E8C-9B4D-BC2A-EAF53A2D5C37}"/>
              </a:ext>
            </a:extLst>
          </p:cNvPr>
          <p:cNvCxnSpPr>
            <a:cxnSpLocks/>
          </p:cNvCxnSpPr>
          <p:nvPr userDrawn="1"/>
        </p:nvCxnSpPr>
        <p:spPr>
          <a:xfrm>
            <a:off x="-1" y="725838"/>
            <a:ext cx="12192001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7" name="Grafik 16">
            <a:extLst>
              <a:ext uri="{FF2B5EF4-FFF2-40B4-BE49-F238E27FC236}">
                <a16:creationId xmlns:a16="http://schemas.microsoft.com/office/drawing/2014/main" id="{695EFBFB-CDC8-BE4F-9386-F1142137DE8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243" y="247235"/>
            <a:ext cx="753431" cy="753431"/>
          </a:xfrm>
          <a:prstGeom prst="rect">
            <a:avLst/>
          </a:prstGeom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34D491B7-96E2-41FB-9936-66F0BC668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9709"/>
            <a:ext cx="9759044" cy="732821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7AD967F-4376-4D8C-A7E9-D3764822D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>
                <a:latin typeface="Arial" panose="020B0604020202020204" pitchFamily="34" charset="0"/>
                <a:cs typeface="Arial" panose="020B0604020202020204" pitchFamily="34" charset="0"/>
              </a:rPr>
              <a:t>October 14-15, 2020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69E051-F404-4DD7-8CEF-E0952374F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D5FEAD-0F7B-4A17-87D5-27FAD7EB0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8B8FC-88C2-4619-9FA0-428AE78EBD3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9C75D57-B5C6-4057-829C-92F6E52159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/>
          <a:srcRect t="40088" b="41086"/>
          <a:stretch/>
        </p:blipFill>
        <p:spPr>
          <a:xfrm>
            <a:off x="4341000" y="6356349"/>
            <a:ext cx="344205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339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>
            <a:extLst>
              <a:ext uri="{FF2B5EF4-FFF2-40B4-BE49-F238E27FC236}">
                <a16:creationId xmlns:a16="http://schemas.microsoft.com/office/drawing/2014/main" id="{48560882-578C-4751-8505-26182BA684C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705477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2" name="think-cell Slide" r:id="rId5" imgW="393" imgH="402" progId="TCLayout.ActiveDocument.1">
                  <p:embed/>
                </p:oleObj>
              </mc:Choice>
              <mc:Fallback>
                <p:oleObj name="think-cell Slide" r:id="rId5" imgW="393" imgH="402" progId="TCLayout.ActiveDocument.1">
                  <p:embed/>
                  <p:pic>
                    <p:nvPicPr>
                      <p:cNvPr id="10" name="Object 9" hidden="1">
                        <a:extLst>
                          <a:ext uri="{FF2B5EF4-FFF2-40B4-BE49-F238E27FC236}">
                            <a16:creationId xmlns:a16="http://schemas.microsoft.com/office/drawing/2014/main" id="{48560882-578C-4751-8505-26182BA684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 hidden="1">
            <a:extLst>
              <a:ext uri="{FF2B5EF4-FFF2-40B4-BE49-F238E27FC236}">
                <a16:creationId xmlns:a16="http://schemas.microsoft.com/office/drawing/2014/main" id="{B04A4199-CD78-42D8-B254-BFF49E13CCE1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36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4A97BE0-54FE-468E-A51A-34F0DC511C3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l="43" t="24111" r="43" b="3400"/>
          <a:stretch/>
        </p:blipFill>
        <p:spPr>
          <a:xfrm>
            <a:off x="841800" y="770280"/>
            <a:ext cx="10512000" cy="2302627"/>
          </a:xfrm>
          <a:prstGeom prst="rect">
            <a:avLst/>
          </a:prstGeom>
        </p:spPr>
      </p:pic>
      <p:cxnSp>
        <p:nvCxnSpPr>
          <p:cNvPr id="12" name="Gerade Verbindung 11">
            <a:extLst>
              <a:ext uri="{FF2B5EF4-FFF2-40B4-BE49-F238E27FC236}">
                <a16:creationId xmlns:a16="http://schemas.microsoft.com/office/drawing/2014/main" id="{B4198EDD-8309-8A42-912A-EF93A5A2C658}"/>
              </a:ext>
            </a:extLst>
          </p:cNvPr>
          <p:cNvCxnSpPr>
            <a:cxnSpLocks/>
          </p:cNvCxnSpPr>
          <p:nvPr userDrawn="1"/>
        </p:nvCxnSpPr>
        <p:spPr>
          <a:xfrm>
            <a:off x="838200" y="3100522"/>
            <a:ext cx="10515600" cy="0"/>
          </a:xfrm>
          <a:prstGeom prst="line">
            <a:avLst/>
          </a:prstGeom>
          <a:ln w="101600">
            <a:solidFill>
              <a:srgbClr val="C0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" name="Grafik 7">
            <a:extLst>
              <a:ext uri="{FF2B5EF4-FFF2-40B4-BE49-F238E27FC236}">
                <a16:creationId xmlns:a16="http://schemas.microsoft.com/office/drawing/2014/main" id="{9620EFE4-8FC0-4789-B552-2EAC56C71DD1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156" y="1804179"/>
            <a:ext cx="1981200" cy="1981200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83D1E060-39C0-427E-8DEA-F0A64AE243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3120" y="3814483"/>
            <a:ext cx="10520680" cy="1256196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A7A8B14-655D-45BF-96FE-D388D133B8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3120" y="5092318"/>
            <a:ext cx="10520680" cy="621196"/>
          </a:xfrm>
        </p:spPr>
        <p:txBody>
          <a:bodyPr anchor="b" anchorCtr="0"/>
          <a:lstStyle>
            <a:lvl1pPr marL="0" indent="0" algn="l">
              <a:buNone/>
              <a:defRPr sz="2400" b="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21B658-2C27-4B85-A032-A81F24CB2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>
                <a:latin typeface="Arial" panose="020B0604020202020204" pitchFamily="34" charset="0"/>
                <a:cs typeface="Arial" panose="020B0604020202020204" pitchFamily="34" charset="0"/>
              </a:rPr>
              <a:t>October 14-15, 2020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992F1E-BA88-40DE-B6BE-D9966EBCC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0A9DB-9282-44B4-AD38-C9503BB82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8B8FC-88C2-4619-9FA0-428AE78EBD3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2366136-81AF-43FB-83E6-82E1A559FB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t="40088" b="41086"/>
          <a:stretch/>
        </p:blipFill>
        <p:spPr>
          <a:xfrm>
            <a:off x="4341000" y="6356349"/>
            <a:ext cx="344205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814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BC47BD47-BA56-4D7C-857E-DBB008E47FF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76027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think-cell Slide" r:id="rId13" imgW="393" imgH="402" progId="TCLayout.ActiveDocument.1">
                  <p:embed/>
                </p:oleObj>
              </mc:Choice>
              <mc:Fallback>
                <p:oleObj name="think-cell Slide" r:id="rId13" imgW="393" imgH="402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BC47BD47-BA56-4D7C-857E-DBB008E47FF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:a16="http://schemas.microsoft.com/office/drawing/2014/main" id="{5E6BB1BB-FA44-45BD-B941-3B41289B1D21}"/>
              </a:ext>
            </a:extLst>
          </p:cNvPr>
          <p:cNvSpPr/>
          <p:nvPr userDrawn="1">
            <p:custDataLst>
              <p:tags r:id="rId1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36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4DBB5DB-14F5-4079-A954-4C8327A71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noProof="0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9DDA2CD-F784-400D-B1B2-2B51611C04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/>
              <a:t>1</a:t>
            </a:r>
          </a:p>
          <a:p>
            <a:pPr lvl="1"/>
            <a:r>
              <a:rPr lang="en-US" noProof="0" dirty="0"/>
              <a:t>2</a:t>
            </a:r>
          </a:p>
          <a:p>
            <a:pPr lvl="2"/>
            <a:r>
              <a:rPr lang="en-US" noProof="0" dirty="0"/>
              <a:t>3</a:t>
            </a:r>
          </a:p>
          <a:p>
            <a:pPr lvl="3"/>
            <a:r>
              <a:rPr lang="en-US" noProof="0" dirty="0"/>
              <a:t>4</a:t>
            </a:r>
          </a:p>
          <a:p>
            <a:pPr lvl="4"/>
            <a:r>
              <a:rPr lang="en-US" noProof="0" dirty="0"/>
              <a:t>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3A68A-0CE0-4CCC-9155-73247E9F18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38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LID4096">
                <a:latin typeface="Arial" panose="020B0604020202020204" pitchFamily="34" charset="0"/>
                <a:cs typeface="Arial" panose="020B0604020202020204" pitchFamily="34" charset="0"/>
              </a:rPr>
              <a:t>October 14-15, 2020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8D2BA1-5AC1-4043-95A9-9FED262901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41000" y="6356350"/>
            <a:ext cx="351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/>
                </a:solidFill>
              </a:defRPr>
            </a:lvl1pPr>
          </a:lstStyle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0D899B-FA3E-4702-A952-842E48BAC0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73400" y="6356349"/>
            <a:ext cx="338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B78B8FC-88C2-4619-9FA0-428AE78EBD3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140591B-E318-4515-9D64-570479235F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t="40088" b="41086"/>
          <a:stretch/>
        </p:blipFill>
        <p:spPr>
          <a:xfrm>
            <a:off x="4341000" y="6356349"/>
            <a:ext cx="344205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057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1" r:id="rId2"/>
    <p:sldLayoutId id="2147483650" r:id="rId3"/>
    <p:sldLayoutId id="2147483660" r:id="rId4"/>
    <p:sldLayoutId id="2147483662" r:id="rId5"/>
    <p:sldLayoutId id="2147483664" r:id="rId6"/>
    <p:sldLayoutId id="2147483653" r:id="rId7"/>
    <p:sldLayoutId id="2147483668" r:id="rId8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Clr>
          <a:srgbClr val="CC0033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CC0033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CC0033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CC003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CC0033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.bin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398912F9-ECD4-4F7F-A1B1-08EAE9E48523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1382604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6" name="think-cell Slide" r:id="rId5" imgW="393" imgH="402" progId="TCLayout.ActiveDocument.1">
                  <p:embed/>
                </p:oleObj>
              </mc:Choice>
              <mc:Fallback>
                <p:oleObj name="think-cell Slide" r:id="rId5" imgW="393" imgH="402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398912F9-ECD4-4F7F-A1B1-08EAE9E4852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:a16="http://schemas.microsoft.com/office/drawing/2014/main" id="{B6FBFBAE-4B2C-419D-96BD-60C7C144FAD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360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F07153-6D4E-4104-A1FF-61F385F7CE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Optimization of Loudspeakers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978D37-97DF-4C0C-814E-C5CE0AB361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COMSOL Conference 2020 Europe</a:t>
            </a:r>
          </a:p>
          <a:p>
            <a:r>
              <a:rPr lang="en-US" dirty="0"/>
              <a:t>By A.J. Svobodnik, T. Nizzoli, F.L. Redl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17B5A052-CBA8-4A64-B7CA-2AA5F5074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>
                <a:latin typeface="Arial" panose="020B0604020202020204" pitchFamily="34" charset="0"/>
                <a:cs typeface="Arial" panose="020B0604020202020204" pitchFamily="34" charset="0"/>
              </a:rPr>
              <a:t>October 14-15, 2020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5CB9304-2BED-49E6-8104-4F039D6DD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8B8FC-88C2-4619-9FA0-428AE78EBD34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624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19C822-7D5A-4954-AEA7-F68CDE093A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99681"/>
            <a:ext cx="5331032" cy="4877282"/>
          </a:xfrm>
        </p:spPr>
        <p:txBody>
          <a:bodyPr>
            <a:normAutofit/>
          </a:bodyPr>
          <a:lstStyle/>
          <a:p>
            <a:r>
              <a:rPr lang="en-GB" sz="2000" dirty="0"/>
              <a:t>Target: </a:t>
            </a:r>
            <a:r>
              <a:rPr lang="en-US" sz="2000" dirty="0"/>
              <a:t>tuning frequency from 45 to 55 Hz</a:t>
            </a:r>
            <a:endParaRPr lang="en-GB" sz="2000" dirty="0"/>
          </a:p>
          <a:p>
            <a:r>
              <a:rPr lang="en-US" sz="2000" dirty="0"/>
              <a:t>In the images it is shown the comparison of section view of (port) air velocity at the tuning frequency (at maximum voltage)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AC8C5F-A6B8-4104-BAA7-92459E05ACA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Constrains</a:t>
            </a:r>
          </a:p>
          <a:p>
            <a:pPr lvl="1"/>
            <a:r>
              <a:rPr lang="en-GB" sz="1600" dirty="0"/>
              <a:t>Enclosure volume</a:t>
            </a:r>
          </a:p>
          <a:p>
            <a:pPr lvl="1"/>
            <a:r>
              <a:rPr lang="en-GB" sz="1600" dirty="0"/>
              <a:t>Port air velocity at tuning frequency max value</a:t>
            </a:r>
          </a:p>
          <a:p>
            <a:pPr lvl="1"/>
            <a:r>
              <a:rPr lang="en-GB" sz="1600" dirty="0"/>
              <a:t>Cone load maximum value</a:t>
            </a:r>
          </a:p>
          <a:p>
            <a:pPr lvl="1"/>
            <a:r>
              <a:rPr lang="en-GB" sz="1600" dirty="0"/>
              <a:t>Smoothness max and min values</a:t>
            </a:r>
          </a:p>
          <a:p>
            <a:pPr lvl="1"/>
            <a:r>
              <a:rPr lang="en-GB" sz="1600" dirty="0"/>
              <a:t>Average SPL</a:t>
            </a:r>
            <a:endParaRPr lang="en-US" sz="16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5C443F-2166-44BD-A006-2B8496E3D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Subwoofer in a ported cabinet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556D4E-F193-4F82-AC52-D24027203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>
                <a:latin typeface="Arial" panose="020B0604020202020204" pitchFamily="34" charset="0"/>
                <a:cs typeface="Arial" panose="020B0604020202020204" pitchFamily="34" charset="0"/>
              </a:rPr>
              <a:t>October 14-15, 2020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20DCE5-FCBB-456E-BCA7-C3427618E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8B8FC-88C2-4619-9FA0-428AE78EBD34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48ED69-28B3-4E20-BD2B-58CF5B66D6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3000" y="3343545"/>
            <a:ext cx="1980000" cy="148535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1A16D079-AC62-45C9-948D-60FFBB561FE1}"/>
              </a:ext>
            </a:extLst>
          </p:cNvPr>
          <p:cNvGrpSpPr/>
          <p:nvPr/>
        </p:nvGrpSpPr>
        <p:grpSpPr>
          <a:xfrm>
            <a:off x="2437515" y="3343545"/>
            <a:ext cx="1982969" cy="3012804"/>
            <a:chOff x="3228600" y="3288189"/>
            <a:chExt cx="1982969" cy="301280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032F1FB-A409-4E0E-976E-FE43517292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28600" y="3288189"/>
              <a:ext cx="1980000" cy="148535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5AD74DF-06B4-4782-A670-A9BE686FFF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31569" y="4815644"/>
              <a:ext cx="1980000" cy="148534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83289485-4660-482C-8EC6-08FF811FF1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1516" y="4871000"/>
            <a:ext cx="1980000" cy="148534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4" name="Arrow: Right 23">
            <a:extLst>
              <a:ext uri="{FF2B5EF4-FFF2-40B4-BE49-F238E27FC236}">
                <a16:creationId xmlns:a16="http://schemas.microsoft.com/office/drawing/2014/main" id="{2D7AD0D2-0B46-40A1-B8C2-88536094096B}"/>
              </a:ext>
            </a:extLst>
          </p:cNvPr>
          <p:cNvSpPr/>
          <p:nvPr/>
        </p:nvSpPr>
        <p:spPr>
          <a:xfrm>
            <a:off x="5188213" y="4504589"/>
            <a:ext cx="1809635" cy="732821"/>
          </a:xfrm>
          <a:prstGeom prst="rightArrow">
            <a:avLst/>
          </a:prstGeom>
          <a:solidFill>
            <a:srgbClr val="CC13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243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95EAE7-F119-479F-9C75-04B7BC1200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Application of mathematical optimization with constraints to some typical engineering tasks in loudspeaker engineering</a:t>
            </a:r>
          </a:p>
          <a:p>
            <a:endParaRPr lang="en-US" dirty="0"/>
          </a:p>
          <a:p>
            <a:r>
              <a:rPr lang="en-US" dirty="0"/>
              <a:t>Specific performance parameters can be significantly improved, while the general performance of the system is still given</a:t>
            </a:r>
          </a:p>
          <a:p>
            <a:endParaRPr lang="en-US" dirty="0"/>
          </a:p>
          <a:p>
            <a:r>
              <a:rPr lang="en-US" dirty="0"/>
              <a:t>These improvements can be done without additional product costs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F7B4E26-2276-446A-AF0D-B2AB54E82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D14BF5-F521-46C7-9153-D59BCB02B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>
                <a:latin typeface="Arial" panose="020B0604020202020204" pitchFamily="34" charset="0"/>
                <a:cs typeface="Arial" panose="020B0604020202020204" pitchFamily="34" charset="0"/>
              </a:rPr>
              <a:t>October 14-15, 2020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B62EE6-72E6-49F3-8343-C1A98E8DC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8B8FC-88C2-4619-9FA0-428AE78EBD34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476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3AE0F-DF2E-4DDF-A82E-8F1F451FBA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Optimization of Loudspeakers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26F814-6269-4238-B500-32791EA0B4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COMSOL Conference 2020 Europe</a:t>
            </a:r>
          </a:p>
          <a:p>
            <a:r>
              <a:rPr lang="en-US" dirty="0"/>
              <a:t>By A.J. Svobodnik, T. Nizzoli, F.L. Redl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932A50-6FA6-418B-BDC2-0EA22590D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>
                <a:latin typeface="Arial" panose="020B0604020202020204" pitchFamily="34" charset="0"/>
                <a:cs typeface="Arial" panose="020B0604020202020204" pitchFamily="34" charset="0"/>
              </a:rPr>
              <a:t>October 14-15, 2020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B1E1F8-0F10-41D4-8E3D-AB748CB06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8B8FC-88C2-4619-9FA0-428AE78EBD34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500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3F3A0EE-B8B4-4F9C-983A-A8EDB8F0F5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003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Electrodynamic transducer almost 100 years old</a:t>
            </a:r>
          </a:p>
          <a:p>
            <a:pPr lvl="1" indent="-457200">
              <a:spcBef>
                <a:spcPts val="1000"/>
              </a:spcBef>
              <a:defRPr/>
            </a:pPr>
            <a:r>
              <a:rPr lang="en-US" dirty="0">
                <a:solidFill>
                  <a:prstClr val="black"/>
                </a:solidFill>
              </a:rPr>
              <a:t>Challenge for product improvement/innovations</a:t>
            </a:r>
          </a:p>
          <a:p>
            <a:pPr lvl="1" indent="-457200">
              <a:spcBef>
                <a:spcPts val="1000"/>
              </a:spcBef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Mostly evolutionary progress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003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003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Idea: mathematical optimization models to improve the performance of electrodynamic transducers</a:t>
            </a:r>
          </a:p>
          <a:p>
            <a:pPr lvl="1" indent="-457200">
              <a:spcBef>
                <a:spcPts val="1000"/>
              </a:spcBef>
              <a:defRPr/>
            </a:pPr>
            <a:r>
              <a:rPr lang="en-US" dirty="0">
                <a:solidFill>
                  <a:prstClr val="black"/>
                </a:solidFill>
              </a:rPr>
              <a:t>Probably a revolutionary approach for loudspeaker design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Application of optimization procedures to various types of loudspeakers to optimize specific performance targets</a:t>
            </a:r>
          </a:p>
          <a:p>
            <a:pPr lvl="1">
              <a:defRPr/>
            </a:pPr>
            <a:r>
              <a:rPr lang="en-US" dirty="0"/>
              <a:t>Including cost optimizations as well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F952071-9EB2-490A-923F-7E66C5B3D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Introduction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6CF7AE-B627-4EDF-9F8F-A47BFBFD1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>
                <a:latin typeface="Arial" panose="020B0604020202020204" pitchFamily="34" charset="0"/>
                <a:cs typeface="Arial" panose="020B0604020202020204" pitchFamily="34" charset="0"/>
              </a:rPr>
              <a:t>October 14-15, 2020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3D6395-846A-4040-91E8-E9CC21209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8B8FC-88C2-4619-9FA0-428AE78EBD34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638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7C776E-7374-47D3-87B5-3EC2A360E2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Sealed cabinet with woofer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20A3C-BD37-4E02-9585-B056A9FC394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Ported cabinet with subwoofer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E551B24-BB0A-401C-AA34-7F9F2B201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Devices Under Test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23E72B-B93A-4D58-8530-8EC45D1E5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>
                <a:latin typeface="Arial" panose="020B0604020202020204" pitchFamily="34" charset="0"/>
                <a:cs typeface="Arial" panose="020B0604020202020204" pitchFamily="34" charset="0"/>
              </a:rPr>
              <a:t>October 14-15, 2020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45F2C5-5442-441A-BFE6-94A0E77B7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8B8FC-88C2-4619-9FA0-428AE78EBD34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971499C-70CC-4DFF-AF29-38D66BEBCF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3000" y="1640130"/>
            <a:ext cx="4680000" cy="47162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F5EDB2A-C035-41FB-AB31-6E8A186907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502" y="1640130"/>
            <a:ext cx="4738995" cy="4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000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7DB2C8-9707-43DC-AD67-CAFAD7742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/>
                <a:ea typeface="Times New Roman" panose="02020603050405020304" pitchFamily="18" charset="0"/>
              </a:rPr>
              <a:t>Geometry is based on a SOLIDWORKS</a:t>
            </a:r>
            <a:r>
              <a:rPr lang="en-US" baseline="30000" dirty="0">
                <a:effectLst/>
                <a:ea typeface="Times New Roman" panose="02020603050405020304" pitchFamily="18" charset="0"/>
              </a:rPr>
              <a:t>®</a:t>
            </a:r>
            <a:r>
              <a:rPr lang="en-US" dirty="0">
                <a:effectLst/>
                <a:ea typeface="Times New Roman" panose="02020603050405020304" pitchFamily="18" charset="0"/>
              </a:rPr>
              <a:t> </a:t>
            </a:r>
            <a:endParaRPr lang="en-US" dirty="0">
              <a:ea typeface="Times New Roman" panose="02020603050405020304" pitchFamily="18" charset="0"/>
            </a:endParaRPr>
          </a:p>
          <a:p>
            <a:pPr lvl="1"/>
            <a:r>
              <a:rPr lang="en-US" dirty="0">
                <a:effectLst/>
                <a:ea typeface="Times New Roman" panose="02020603050405020304" pitchFamily="18" charset="0"/>
              </a:rPr>
              <a:t>Connected to the simulation model (including also the optimization) by means of LiveLink™ </a:t>
            </a:r>
            <a:r>
              <a:rPr lang="en-US" i="1" dirty="0">
                <a:effectLst/>
                <a:ea typeface="Times New Roman" panose="02020603050405020304" pitchFamily="18" charset="0"/>
              </a:rPr>
              <a:t>for</a:t>
            </a:r>
            <a:r>
              <a:rPr lang="en-US" dirty="0">
                <a:effectLst/>
                <a:ea typeface="Times New Roman" panose="02020603050405020304" pitchFamily="18" charset="0"/>
              </a:rPr>
              <a:t> SOLIDWORKS</a:t>
            </a:r>
            <a:r>
              <a:rPr lang="en-US" baseline="30000" dirty="0">
                <a:effectLst/>
                <a:ea typeface="Times New Roman" panose="02020603050405020304" pitchFamily="18" charset="0"/>
              </a:rPr>
              <a:t>®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DDF5349-16DB-4166-8843-FA42985BA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Devices Under Test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28DD59-0A9F-4321-8F70-9D85FEFE3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>
                <a:latin typeface="Arial" panose="020B0604020202020204" pitchFamily="34" charset="0"/>
                <a:cs typeface="Arial" panose="020B0604020202020204" pitchFamily="34" charset="0"/>
              </a:rPr>
              <a:t>October 14-15, 2020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9CD099-E13A-4A40-98C8-9BCA62476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8B8FC-88C2-4619-9FA0-428AE78EBD34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96B31E-FAF5-410F-8F21-C17738246B0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149429" y="2576349"/>
            <a:ext cx="3893141" cy="3780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33096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7C776E-7374-47D3-87B5-3EC2A360E2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Sealed cabinet with woofer</a:t>
            </a:r>
          </a:p>
          <a:p>
            <a:pPr lvl="1"/>
            <a:r>
              <a:rPr lang="en-US" dirty="0"/>
              <a:t>Frequency response of initial configuration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20A3C-BD37-4E02-9585-B056A9FC394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Ported cabinet with subwoofer</a:t>
            </a:r>
          </a:p>
          <a:p>
            <a:pPr lvl="1"/>
            <a:r>
              <a:rPr lang="en-US" dirty="0"/>
              <a:t>Frequency response of initial configuration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E551B24-BB0A-401C-AA34-7F9F2B201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Devices Under Test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23E72B-B93A-4D58-8530-8EC45D1E5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>
                <a:latin typeface="Arial" panose="020B0604020202020204" pitchFamily="34" charset="0"/>
                <a:cs typeface="Arial" panose="020B0604020202020204" pitchFamily="34" charset="0"/>
              </a:rPr>
              <a:t>October 14-15, 2020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45F2C5-5442-441A-BFE6-94A0E77B7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8B8FC-88C2-4619-9FA0-428AE78EBD34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C4CF0F0-3CD2-43E0-8CA8-C581E5372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000" y="2598500"/>
            <a:ext cx="4680000" cy="22796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D3ADFF5-9773-4698-BC7F-A2E8D0F8FA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3000" y="2594786"/>
            <a:ext cx="4680000" cy="2283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232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E779B15-C411-4F0E-A949-1390CFB75B7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Optimization algorithms either a) minimize or b) maximize a function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𝒇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r-AE" sz="180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1800" i="1" dirty="0">
                  <a:effectLst/>
                  <a:latin typeface="Cambria Math" panose="020405030504060302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r-AE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𝒇</m:t>
                      </m:r>
                      <m:r>
                        <a:rPr lang="ar-AE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: </m:t>
                      </m:r>
                      <m:r>
                        <a:rPr lang="ar-AE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𝑨</m:t>
                      </m:r>
                      <m:r>
                        <a:rPr lang="ar-AE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→ </m:t>
                      </m:r>
                      <m:r>
                        <a:rPr lang="ar-AE" sz="1800" b="1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ℝ</m:t>
                      </m:r>
                    </m:oMath>
                  </m:oMathPara>
                </a14:m>
                <a:endParaRPr lang="ar-AE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AE" sz="1800" b="1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ar-AE" sz="1800" b="1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𝐱</m:t>
                          </m:r>
                        </m:e>
                        <m:sub>
                          <m:r>
                            <a:rPr lang="ar-AE" sz="1800" b="1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𝟎</m:t>
                          </m:r>
                        </m:sub>
                      </m:sSub>
                      <m:r>
                        <a:rPr lang="ar-AE" sz="1800" b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m:t>∈</m:t>
                      </m:r>
                      <m:r>
                        <a:rPr lang="ar-AE" sz="1800" b="1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𝑨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ar-AE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r-AE" sz="1800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𝑎</m:t>
                      </m:r>
                      <m:r>
                        <a:rPr lang="ar-AE" sz="1800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)</m:t>
                      </m:r>
                      <m:r>
                        <a:rPr lang="ar-AE" sz="1800" b="1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ar-AE" sz="1800" b="1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𝒇</m:t>
                      </m:r>
                      <m:d>
                        <m:dPr>
                          <m:ctrlPr>
                            <a:rPr lang="ar-AE" sz="1800" b="1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ar-AE" sz="1800" b="1" i="1">
                                  <a:solidFill>
                                    <a:srgbClr val="20212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1800" b="1" i="1">
                                  <a:solidFill>
                                    <a:srgbClr val="20212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𝐱</m:t>
                              </m:r>
                            </m:e>
                            <m:sub>
                              <m:r>
                                <a:rPr lang="ar-AE" sz="1800" b="1" i="1">
                                  <a:solidFill>
                                    <a:srgbClr val="20212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𝟎</m:t>
                              </m:r>
                            </m:sub>
                          </m:sSub>
                        </m:e>
                      </m:d>
                      <m:r>
                        <a:rPr lang="ar-AE" sz="1800" b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≤</m:t>
                      </m:r>
                      <m:r>
                        <a:rPr lang="ar-AE" sz="1800" b="1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𝒇</m:t>
                      </m:r>
                      <m:d>
                        <m:dPr>
                          <m:ctrlPr>
                            <a:rPr lang="ar-AE" sz="1800" b="1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ar-AE" sz="1800" b="1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𝐱</m:t>
                          </m:r>
                        </m:e>
                      </m:d>
                      <m:r>
                        <a:rPr lang="ar-AE" sz="1800" b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for</m:t>
                      </m:r>
                      <m:r>
                        <a:rPr lang="en-US" sz="1800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all</m:t>
                      </m:r>
                      <m:r>
                        <a:rPr lang="en-US" sz="1800" b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1800" b="1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𝐱</m:t>
                      </m:r>
                      <m:r>
                        <a:rPr lang="en-US" sz="1800" b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m:t>∈</m:t>
                      </m:r>
                      <m:r>
                        <a:rPr lang="en-US" sz="1800" b="1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𝑨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 algn="ctr">
                  <a:buNone/>
                </a:pPr>
                <a:r>
                  <a:rPr lang="en-US" sz="1800" dirty="0">
                    <a:solidFill>
                      <a:srgbClr val="202122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or</a:t>
                </a:r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𝑏</m:t>
                      </m:r>
                      <m:r>
                        <a:rPr lang="en-US" sz="1800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)</m:t>
                      </m:r>
                      <m:r>
                        <a:rPr lang="en-US" sz="1800" b="1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US" sz="1800" b="1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𝒇</m:t>
                      </m:r>
                      <m:d>
                        <m:dPr>
                          <m:ctrlPr>
                            <a:rPr lang="ar-AE" sz="1800" b="1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ar-AE" sz="1800" b="1" i="1">
                                  <a:solidFill>
                                    <a:srgbClr val="20212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1800" b="1" i="1">
                                  <a:solidFill>
                                    <a:srgbClr val="20212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𝐱</m:t>
                              </m:r>
                            </m:e>
                            <m:sub>
                              <m:r>
                                <a:rPr lang="ar-AE" sz="1800" b="1" i="1">
                                  <a:solidFill>
                                    <a:srgbClr val="20212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𝟎</m:t>
                              </m:r>
                            </m:sub>
                          </m:sSub>
                        </m:e>
                      </m:d>
                      <m:r>
                        <a:rPr lang="ar-AE" sz="1800" b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≥</m:t>
                      </m:r>
                      <m:r>
                        <a:rPr lang="ar-AE" sz="1800" b="1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𝒇</m:t>
                      </m:r>
                      <m:d>
                        <m:dPr>
                          <m:ctrlPr>
                            <a:rPr lang="ar-AE" sz="1800" b="1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ar-AE" sz="1800" b="1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𝐱</m:t>
                          </m:r>
                        </m:e>
                      </m:d>
                      <m:r>
                        <a:rPr lang="ar-AE" sz="1800" b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for</m:t>
                      </m:r>
                      <m:r>
                        <a:rPr lang="en-US" sz="1800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all</m:t>
                      </m:r>
                      <m:r>
                        <a:rPr lang="en-US" sz="1800" b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1800" b="1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𝐱</m:t>
                      </m:r>
                      <m:r>
                        <a:rPr lang="en-US" sz="1800" b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m:t>∈</m:t>
                      </m:r>
                      <m:r>
                        <a:rPr lang="en-US" sz="1800" b="1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𝑨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endParaRPr lang="en-US" dirty="0"/>
              </a:p>
              <a:p>
                <a:r>
                  <a:rPr lang="en-US" dirty="0"/>
                  <a:t>A solution that fulfills a) or b) is called an optimal solution</a:t>
                </a:r>
              </a:p>
              <a:p>
                <a:r>
                  <a:rPr lang="en-US" dirty="0"/>
                  <a:t>Challenge: local and global optima</a:t>
                </a:r>
              </a:p>
              <a:p>
                <a:r>
                  <a:rPr lang="en-US" dirty="0"/>
                  <a:t>Constraint optimization is minimizing or maximizing an</a:t>
                </a:r>
                <a:br>
                  <a:rPr lang="en-US" dirty="0"/>
                </a:br>
                <a:r>
                  <a:rPr lang="en-US" dirty="0"/>
                  <a:t>objective function with constraint variables</a:t>
                </a:r>
              </a:p>
              <a:p>
                <a:pPr lvl="1"/>
                <a:r>
                  <a:rPr lang="en-US" dirty="0"/>
                  <a:t>Constraints makes an optimization problem significantly</a:t>
                </a:r>
                <a:br>
                  <a:rPr lang="en-US" dirty="0"/>
                </a:br>
                <a:r>
                  <a:rPr lang="en-US" dirty="0"/>
                  <a:t>harder to solve, but usually leads to better engineering designs</a:t>
                </a:r>
                <a:br>
                  <a:rPr lang="en-US" dirty="0"/>
                </a:br>
                <a:r>
                  <a:rPr lang="en-US" dirty="0"/>
                  <a:t>in terms of feasibility and robustness</a:t>
                </a:r>
              </a:p>
              <a:p>
                <a:r>
                  <a:rPr lang="en-US" sz="2400" dirty="0">
                    <a:effectLst/>
                    <a:ea typeface="Times New Roman" panose="02020603050405020304" pitchFamily="18" charset="0"/>
                  </a:rPr>
                  <a:t>COMSOL</a:t>
                </a:r>
                <a:r>
                  <a:rPr lang="en-US" sz="2400" baseline="30000" dirty="0">
                    <a:effectLst/>
                    <a:ea typeface="Times New Roman" panose="02020603050405020304" pitchFamily="18" charset="0"/>
                  </a:rPr>
                  <a:t>®</a:t>
                </a:r>
                <a:r>
                  <a:rPr lang="en-US" sz="2400" dirty="0">
                    <a:effectLst/>
                    <a:ea typeface="Times New Roman" panose="02020603050405020304" pitchFamily="18" charset="0"/>
                  </a:rPr>
                  <a:t> Optimization Module used to optimize performance</a:t>
                </a:r>
                <a:br>
                  <a:rPr lang="en-US" sz="2400" dirty="0">
                    <a:effectLst/>
                    <a:ea typeface="Times New Roman" panose="02020603050405020304" pitchFamily="18" charset="0"/>
                  </a:rPr>
                </a:br>
                <a:r>
                  <a:rPr lang="en-US" sz="2400" dirty="0">
                    <a:effectLst/>
                    <a:ea typeface="Times New Roman" panose="02020603050405020304" pitchFamily="18" charset="0"/>
                  </a:rPr>
                  <a:t>parameters of the loudspeaker examples 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E779B15-C411-4F0E-A949-1390CFB75B7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22" t="-2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9DD9E3C5-6BE3-4045-8278-D4F9CDDD0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Mathematical Optimization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015E18-4E5E-4FD7-B474-1BFCAA1AD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>
                <a:latin typeface="Arial" panose="020B0604020202020204" pitchFamily="34" charset="0"/>
                <a:cs typeface="Arial" panose="020B0604020202020204" pitchFamily="34" charset="0"/>
              </a:rPr>
              <a:t>October 14-15, 2020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2749FF-ECEC-402B-9A3A-72B95F41E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8B8FC-88C2-4619-9FA0-428AE78EBD34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EEDCD72-CCFC-4A9A-8446-AB0426170377}"/>
              </a:ext>
            </a:extLst>
          </p:cNvPr>
          <p:cNvGrpSpPr>
            <a:grpSpLocks noChangeAspect="1"/>
          </p:cNvGrpSpPr>
          <p:nvPr/>
        </p:nvGrpSpPr>
        <p:grpSpPr>
          <a:xfrm>
            <a:off x="8721740" y="4017943"/>
            <a:ext cx="2633874" cy="2236708"/>
            <a:chOff x="5527361" y="2443913"/>
            <a:chExt cx="5001293" cy="4247139"/>
          </a:xfrm>
        </p:grpSpPr>
        <p:sp>
          <p:nvSpPr>
            <p:cNvPr id="7" name="Oval 6" descr="ddd">
              <a:extLst>
                <a:ext uri="{FF2B5EF4-FFF2-40B4-BE49-F238E27FC236}">
                  <a16:creationId xmlns:a16="http://schemas.microsoft.com/office/drawing/2014/main" id="{BF086D3C-BE22-4F8C-B7EA-413ED7CCFA79}"/>
                </a:ext>
              </a:extLst>
            </p:cNvPr>
            <p:cNvSpPr/>
            <p:nvPr/>
          </p:nvSpPr>
          <p:spPr>
            <a:xfrm>
              <a:off x="6829425" y="3895726"/>
              <a:ext cx="2476244" cy="1295400"/>
            </a:xfrm>
            <a:prstGeom prst="ellipse">
              <a:avLst/>
            </a:prstGeom>
            <a:solidFill>
              <a:srgbClr val="CC133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OBJECTIVE</a:t>
              </a:r>
            </a:p>
          </p:txBody>
        </p:sp>
        <p:sp>
          <p:nvSpPr>
            <p:cNvPr id="8" name="Arrow: Right 7">
              <a:extLst>
                <a:ext uri="{FF2B5EF4-FFF2-40B4-BE49-F238E27FC236}">
                  <a16:creationId xmlns:a16="http://schemas.microsoft.com/office/drawing/2014/main" id="{5EA3B83B-F305-423B-B809-61512F765354}"/>
                </a:ext>
              </a:extLst>
            </p:cNvPr>
            <p:cNvSpPr/>
            <p:nvPr/>
          </p:nvSpPr>
          <p:spPr>
            <a:xfrm rot="18900000">
              <a:off x="5527361" y="5234135"/>
              <a:ext cx="1919064" cy="923853"/>
            </a:xfrm>
            <a:prstGeom prst="rightArrow">
              <a:avLst/>
            </a:prstGeom>
            <a:solidFill>
              <a:srgbClr val="CC133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Constraint 2</a:t>
              </a:r>
            </a:p>
          </p:txBody>
        </p:sp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91656F23-2975-428A-B074-D7C14C7F3DEB}"/>
                </a:ext>
              </a:extLst>
            </p:cNvPr>
            <p:cNvSpPr/>
            <p:nvPr/>
          </p:nvSpPr>
          <p:spPr>
            <a:xfrm rot="13500000" flipV="1">
              <a:off x="8609592" y="5269593"/>
              <a:ext cx="1919064" cy="923853"/>
            </a:xfrm>
            <a:prstGeom prst="rightArrow">
              <a:avLst/>
            </a:prstGeom>
            <a:solidFill>
              <a:srgbClr val="CC133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Constraint 4</a:t>
              </a:r>
            </a:p>
          </p:txBody>
        </p:sp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id="{BF185234-0186-4895-8023-5F4ED02D6117}"/>
                </a:ext>
              </a:extLst>
            </p:cNvPr>
            <p:cNvSpPr/>
            <p:nvPr/>
          </p:nvSpPr>
          <p:spPr>
            <a:xfrm rot="8100000" flipV="1">
              <a:off x="8609591" y="2941519"/>
              <a:ext cx="1919063" cy="923854"/>
            </a:xfrm>
            <a:prstGeom prst="rightArrow">
              <a:avLst/>
            </a:prstGeom>
            <a:solidFill>
              <a:srgbClr val="CC133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Constraint</a:t>
              </a:r>
              <a:r>
                <a:rPr lang="en-GB" sz="700" dirty="0">
                  <a:latin typeface="Arial" panose="020B0604020202020204" pitchFamily="34" charset="0"/>
                  <a:cs typeface="Arial" panose="020B0604020202020204" pitchFamily="34" charset="0"/>
                </a:rPr>
                <a:t> 3</a:t>
              </a:r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6E9E5BCB-6BA1-4B6C-BD93-382E5D274B82}"/>
                </a:ext>
              </a:extLst>
            </p:cNvPr>
            <p:cNvSpPr/>
            <p:nvPr/>
          </p:nvSpPr>
          <p:spPr>
            <a:xfrm rot="2700000">
              <a:off x="5527359" y="2941518"/>
              <a:ext cx="1919063" cy="923854"/>
            </a:xfrm>
            <a:prstGeom prst="rightArrow">
              <a:avLst/>
            </a:prstGeom>
            <a:solidFill>
              <a:srgbClr val="CC133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Constraint 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0437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8C2CE54-94D1-4EE5-8068-BEBC4B6D3D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Optimization of “rocking” of a woofer in a sealed cabinet</a:t>
            </a:r>
          </a:p>
          <a:p>
            <a:pPr lvl="1"/>
            <a:r>
              <a:rPr lang="en-US" dirty="0"/>
              <a:t>Rocking is a very critical effect and can lead to extremely unpleasant rub &amp; buzz effects and is highly audible as well</a:t>
            </a:r>
          </a:p>
          <a:p>
            <a:pPr lvl="1"/>
            <a:r>
              <a:rPr lang="en-US" dirty="0"/>
              <a:t>Optimization target: minimize load variations on the membrane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1B9066-1B84-42F9-8FD7-53C526CB6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Constraint Optimizations Applied to Loudspeakers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970A3A-855C-4881-BCB5-B9DEFBFE2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>
                <a:latin typeface="Arial" panose="020B0604020202020204" pitchFamily="34" charset="0"/>
                <a:cs typeface="Arial" panose="020B0604020202020204" pitchFamily="34" charset="0"/>
              </a:rPr>
              <a:t>October 14-15, 2020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DEDD73-1761-416C-80A5-11DE05118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8B8FC-88C2-4619-9FA0-428AE78EBD34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Content Placeholder 8" descr="A picture containing aircraft, transport, blue, airplane&#10;&#10;Description automatically generated">
            <a:extLst>
              <a:ext uri="{FF2B5EF4-FFF2-40B4-BE49-F238E27FC236}">
                <a16:creationId xmlns:a16="http://schemas.microsoft.com/office/drawing/2014/main" id="{E801FF63-9E8A-4CF6-AC58-B041D4061A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02" b="18227"/>
          <a:stretch/>
        </p:blipFill>
        <p:spPr>
          <a:xfrm>
            <a:off x="7232223" y="3297279"/>
            <a:ext cx="3543103" cy="179911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4CF12457-E695-48ED-9D47-C71E475AC05C}"/>
              </a:ext>
            </a:extLst>
          </p:cNvPr>
          <p:cNvGrpSpPr/>
          <p:nvPr/>
        </p:nvGrpSpPr>
        <p:grpSpPr>
          <a:xfrm>
            <a:off x="1759379" y="3020729"/>
            <a:ext cx="3200400" cy="2615651"/>
            <a:chOff x="1124049" y="3201604"/>
            <a:chExt cx="3200400" cy="261565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F69B109-3E5A-4321-8F4D-A7264E25EDAF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124049" y="3201604"/>
              <a:ext cx="3200400" cy="10477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98F9856-4000-45AE-8BDA-B16B3E28770D}"/>
                </a:ext>
              </a:extLst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1124049" y="4377710"/>
              <a:ext cx="1381760" cy="143954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EAB7543-A83F-44A0-8A79-3850751F5D16}"/>
                </a:ext>
              </a:extLst>
            </p:cNvPr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2947133" y="4377710"/>
              <a:ext cx="1377315" cy="143954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690534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19C822-7D5A-4954-AEA7-F68CDE093A6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Target: cone average (frequency) load unbalance should be minimized</a:t>
            </a:r>
          </a:p>
          <a:p>
            <a:r>
              <a:rPr lang="en-GB" sz="2000" dirty="0"/>
              <a:t>In the images it is shown the comparison at 250Hz</a:t>
            </a:r>
            <a:endParaRPr lang="en-US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AC8C5F-A6B8-4104-BAA7-92459E05ACA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Constrains</a:t>
            </a:r>
          </a:p>
          <a:p>
            <a:pPr lvl="1"/>
            <a:r>
              <a:rPr lang="en-GB" sz="1600" dirty="0"/>
              <a:t>Enclosure volume</a:t>
            </a:r>
          </a:p>
          <a:p>
            <a:pPr lvl="1"/>
            <a:r>
              <a:rPr lang="en-GB" sz="1600" dirty="0"/>
              <a:t>Cone load maximum value</a:t>
            </a:r>
          </a:p>
          <a:p>
            <a:pPr lvl="1"/>
            <a:r>
              <a:rPr lang="en-GB" sz="1600" dirty="0"/>
              <a:t>Smoothness max and min values</a:t>
            </a:r>
          </a:p>
          <a:p>
            <a:pPr lvl="1"/>
            <a:r>
              <a:rPr lang="en-GB" sz="1600" dirty="0"/>
              <a:t>Average SPL</a:t>
            </a:r>
            <a:endParaRPr lang="en-US" sz="16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5C443F-2166-44BD-A006-2B8496E3D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Woofer in a Sealed Cabinet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556D4E-F193-4F82-AC52-D24027203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>
                <a:latin typeface="Arial" panose="020B0604020202020204" pitchFamily="34" charset="0"/>
                <a:cs typeface="Arial" panose="020B0604020202020204" pitchFamily="34" charset="0"/>
              </a:rPr>
              <a:t>October 14-15, 2020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20DCE5-FCBB-456E-BCA7-C3427618E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8B8FC-88C2-4619-9FA0-428AE78EBD34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" name="Picture 9" descr="A picture containing chart&#10;&#10;Description automatically generated">
            <a:extLst>
              <a:ext uri="{FF2B5EF4-FFF2-40B4-BE49-F238E27FC236}">
                <a16:creationId xmlns:a16="http://schemas.microsoft.com/office/drawing/2014/main" id="{899EC867-11D6-4222-8411-084F8477CB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823" y="4422993"/>
            <a:ext cx="2340000" cy="175397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 descr="A picture containing chart&#10;&#10;Description automatically generated">
            <a:extLst>
              <a:ext uri="{FF2B5EF4-FFF2-40B4-BE49-F238E27FC236}">
                <a16:creationId xmlns:a16="http://schemas.microsoft.com/office/drawing/2014/main" id="{7C059337-C29D-428D-990B-F244FEB088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3511" y="4423763"/>
            <a:ext cx="2338976" cy="1753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A48A11D-8CFA-499C-8392-22F19623EAFF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881755" y="2803606"/>
            <a:ext cx="3090136" cy="14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AA387F5-8C2D-46D9-AE0F-34A7102149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2363" y="2803606"/>
            <a:ext cx="2881271" cy="14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0A2D92F-7954-4D5A-B97C-A7C2948327AF}"/>
              </a:ext>
            </a:extLst>
          </p:cNvPr>
          <p:cNvSpPr txBox="1"/>
          <p:nvPr/>
        </p:nvSpPr>
        <p:spPr>
          <a:xfrm>
            <a:off x="5381170" y="4422993"/>
            <a:ext cx="1582056" cy="132343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Reduction of 50 % in load unbalance!</a:t>
            </a:r>
          </a:p>
        </p:txBody>
      </p:sp>
    </p:spTree>
    <p:extLst>
      <p:ext uri="{BB962C8B-B14F-4D97-AF65-F5344CB8AC3E}">
        <p14:creationId xmlns:p14="http://schemas.microsoft.com/office/powerpoint/2010/main" val="2809195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8C2CE54-94D1-4EE5-8068-BEBC4B6D3D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Optimization of “tuning frequency” of a subwoofer in a ported cabinet</a:t>
            </a:r>
          </a:p>
          <a:p>
            <a:pPr lvl="1"/>
            <a:r>
              <a:rPr lang="en-US" dirty="0"/>
              <a:t>Tuning frequency is resonance frequency of the air in the port</a:t>
            </a:r>
          </a:p>
          <a:p>
            <a:pPr lvl="1"/>
            <a:r>
              <a:rPr lang="en-US" dirty="0"/>
              <a:t>Typical performance parameter specified by system engineer</a:t>
            </a:r>
          </a:p>
          <a:p>
            <a:pPr lvl="1"/>
            <a:r>
              <a:rPr lang="en-US" dirty="0"/>
              <a:t>Acoustic resonance is significantly boosting the output of the loudspeaker and hence improves the sensitivity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1B9066-1B84-42F9-8FD7-53C526CB6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Constraint Optimizations Applied to Loudspeakers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970A3A-855C-4881-BCB5-B9DEFBFE2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>
                <a:latin typeface="Arial" panose="020B0604020202020204" pitchFamily="34" charset="0"/>
                <a:cs typeface="Arial" panose="020B0604020202020204" pitchFamily="34" charset="0"/>
              </a:rPr>
              <a:t>October 14-15, 2020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DEDD73-1761-416C-80A5-11DE05118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8B8FC-88C2-4619-9FA0-428AE78EBD34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A1908A1-6A73-41FD-ACC7-5234C77486AA}"/>
              </a:ext>
            </a:extLst>
          </p:cNvPr>
          <p:cNvGrpSpPr/>
          <p:nvPr/>
        </p:nvGrpSpPr>
        <p:grpSpPr>
          <a:xfrm>
            <a:off x="2604353" y="3118485"/>
            <a:ext cx="6226738" cy="3058478"/>
            <a:chOff x="1746662" y="2919980"/>
            <a:chExt cx="6226738" cy="305847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34A0BAC-9A39-4969-BF99-DF1DAB680FC5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746662" y="3091431"/>
              <a:ext cx="3200400" cy="126809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A8FD577-0DF4-4D21-A1F2-2B8FF29DB54F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746662" y="4538913"/>
              <a:ext cx="1298575" cy="143954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775B1C0-EDEF-4F23-A40E-950A6BD0BA37}"/>
                </a:ext>
              </a:extLst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3654837" y="4538912"/>
              <a:ext cx="1292225" cy="143954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47BF2CD-3367-48AA-9D75-E1995EED51EE}"/>
                </a:ext>
              </a:extLst>
            </p:cNvPr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5165060" y="2919980"/>
              <a:ext cx="1287780" cy="143954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26D6BF28-1759-4390-AB84-362AFD5F85D4}"/>
                </a:ext>
              </a:extLst>
            </p:cNvPr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6672285" y="2919980"/>
              <a:ext cx="1301115" cy="143954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0F72703-F94C-42E8-9A8C-A523228CE8B6}"/>
                </a:ext>
              </a:extLst>
            </p:cNvPr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5165060" y="4532809"/>
              <a:ext cx="1294765" cy="143954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E2EC2B47-42B0-42FD-8022-35A01CCF9320}"/>
                </a:ext>
              </a:extLst>
            </p:cNvPr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6673237" y="4532808"/>
              <a:ext cx="1299210" cy="143954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63915344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5060&quot;&gt;&lt;version val=&quot;27926&quot;/&gt;&lt;CPresentation id=&quot;1&quot;&gt;&lt;m_precDefaultNumber&gt;&lt;m_yearfmt&gt;&lt;begin val=&quot;0&quot;/&gt;&lt;end val=&quot;4&quot;/&gt;&lt;/m_yearfmt&gt;&lt;/m_precDefaultNumber&gt;&lt;m_precDefaultPercent&gt;&lt;m_yearfmt&gt;&lt;begin val=&quot;0&quot;/&gt;&lt;end val=&quot;4&quot;/&gt;&lt;/m_yearfmt&gt;&lt;/m_precDefaultPercent&gt;&lt;m_precDefaultDate&gt;&lt;m_yearfmt&gt;&lt;begin val=&quot;0&quot;/&gt;&lt;end val=&quot;4&quot;/&gt;&lt;/m_yearfmt&gt;&lt;/m_precDefaultDate&gt;&lt;m_precDefaultYear&gt;&lt;m_bNumberIsYear val=&quot;0&quot;/&gt;&lt;m_strFormatTime&gt;%Y&lt;/m_strFormatTime&gt;&lt;m_yearfmt&gt;&lt;begin val=&quot;0&quot;/&gt;&lt;end val=&quot;0&quot;/&gt;&lt;/m_yearfmt&gt;&lt;/m_precDefaultYear&gt;&lt;m_precDefaultQuarter&gt;&lt;m_bNumberIsYear val=&quot;0&quot;/&gt;&lt;m_strFormatTime&gt;Q%5&lt;/m_strFormatTime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0&quot;/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L99Yw7kTEutE_yDwrrBb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pcjdTmlSp.GyBkqPSYCE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FVXDrcKTCSh7sBp5W24m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bdmV7VTS9e_RjlgUSEjH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X9Ha1gwSaa.m3.vDRYHD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4cCOgCLTuqTMfvV_mK7U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rPvI0TaQWO9G1oWNIfN_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X9Ha1gwSaa.m3.vDRYHD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K9SpVIyQeGIoBWlzEPLt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L42hU2MSCGkOO.7nR6HCg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void_Template_2020new.potx" id="{54F4EDED-9DEB-412F-9C68-0828C4A03FFF}" vid="{AF1DA923-E967-418B-AB6B-549E61AF4012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Mvoid_Template_2020new</Template>
  <TotalTime>0</TotalTime>
  <Words>603</Words>
  <Application>Microsoft Office PowerPoint</Application>
  <PresentationFormat>Widescreen</PresentationFormat>
  <Paragraphs>104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Cambria Math</vt:lpstr>
      <vt:lpstr>Times New Roman</vt:lpstr>
      <vt:lpstr>Wingdings</vt:lpstr>
      <vt:lpstr>Office</vt:lpstr>
      <vt:lpstr>think-cell Slide</vt:lpstr>
      <vt:lpstr>Optimization of Loudspeakers</vt:lpstr>
      <vt:lpstr>Introduction</vt:lpstr>
      <vt:lpstr>Devices Under Test</vt:lpstr>
      <vt:lpstr>Devices Under Test</vt:lpstr>
      <vt:lpstr>Devices Under Test</vt:lpstr>
      <vt:lpstr>Mathematical Optimization</vt:lpstr>
      <vt:lpstr>Constraint Optimizations Applied to Loudspeakers</vt:lpstr>
      <vt:lpstr>Woofer in a Sealed Cabinet</vt:lpstr>
      <vt:lpstr>Constraint Optimizations Applied to Loudspeakers</vt:lpstr>
      <vt:lpstr>Subwoofer in a ported cabinet</vt:lpstr>
      <vt:lpstr>Conclusions</vt:lpstr>
      <vt:lpstr>Optimization of Loudspeakers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Optimization of Loudspeakers</dc:title>
  <dc:creator>Fiona Redl</dc:creator>
  <cp:lastModifiedBy>Alfred J. Svobodnik</cp:lastModifiedBy>
  <cp:revision>22</cp:revision>
  <dcterms:created xsi:type="dcterms:W3CDTF">2020-09-27T17:47:46Z</dcterms:created>
  <dcterms:modified xsi:type="dcterms:W3CDTF">2020-10-02T15:33:08Z</dcterms:modified>
</cp:coreProperties>
</file>