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19"/>
  </p:notesMasterIdLst>
  <p:handoutMasterIdLst>
    <p:handoutMasterId r:id="rId20"/>
  </p:handoutMasterIdLst>
  <p:sldIdLst>
    <p:sldId id="425" r:id="rId3"/>
    <p:sldId id="427" r:id="rId4"/>
    <p:sldId id="428" r:id="rId5"/>
    <p:sldId id="435" r:id="rId6"/>
    <p:sldId id="442" r:id="rId7"/>
    <p:sldId id="430" r:id="rId8"/>
    <p:sldId id="439" r:id="rId9"/>
    <p:sldId id="432" r:id="rId10"/>
    <p:sldId id="434" r:id="rId11"/>
    <p:sldId id="438" r:id="rId12"/>
    <p:sldId id="429" r:id="rId13"/>
    <p:sldId id="444" r:id="rId14"/>
    <p:sldId id="443" r:id="rId15"/>
    <p:sldId id="431" r:id="rId16"/>
    <p:sldId id="446" r:id="rId17"/>
    <p:sldId id="433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8C8"/>
    <a:srgbClr val="A12F55"/>
    <a:srgbClr val="610139"/>
    <a:srgbClr val="CC0066"/>
    <a:srgbClr val="8C4474"/>
    <a:srgbClr val="FC9D0E"/>
    <a:srgbClr val="614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 autoAdjust="0"/>
    <p:restoredTop sz="90171" autoAdjust="0"/>
  </p:normalViewPr>
  <p:slideViewPr>
    <p:cSldViewPr snapToGrid="0" snapToObjects="1">
      <p:cViewPr>
        <p:scale>
          <a:sx n="125" d="100"/>
          <a:sy n="125" d="100"/>
        </p:scale>
        <p:origin x="-1260" y="-3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8788A-6B3D-E34A-8BA9-069CC5246617}" type="datetimeFigureOut">
              <a:rPr lang="fr-FR" smtClean="0"/>
              <a:pPr/>
              <a:t>01/10/2020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29580-D3F1-9D46-9FCE-B296DF92EC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093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291D8-6995-144A-B14B-7F3389CAD190}" type="datetimeFigureOut">
              <a:rPr lang="fr-FR" smtClean="0"/>
              <a:pPr/>
              <a:t>01/10/2020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DE502-8C40-5647-8954-9086A4F9DCD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2503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DE502-8C40-5647-8954-9086A4F9DCD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345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Eddy currents are created in the extreme surface</a:t>
            </a:r>
            <a:r>
              <a:rPr lang="en-US" baseline="0" dirty="0" smtClean="0"/>
              <a:t> of the conductor plate when its subjected to a dynamic magnetic field excitation.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DE502-8C40-5647-8954-9086A4F9DCDA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1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399" y="898572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3659" y="2314643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779" y="3942647"/>
            <a:ext cx="1773890" cy="80153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78" y="4014995"/>
            <a:ext cx="989794" cy="74234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38" y="4176576"/>
            <a:ext cx="1566741" cy="47364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14995"/>
            <a:ext cx="2047506" cy="693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fo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60"/>
            <a:ext cx="3460986" cy="1041470"/>
          </a:xfrm>
          <a:prstGeom prst="rect">
            <a:avLst/>
          </a:prstGeom>
        </p:spPr>
      </p:pic>
      <p:pic>
        <p:nvPicPr>
          <p:cNvPr id="7" name="Picture 10" descr="Logo_PSUD_couleur-sans signatur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4153" y="4352107"/>
            <a:ext cx="1651103" cy="6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626" y="4352107"/>
            <a:ext cx="1745393" cy="675000"/>
          </a:xfrm>
          <a:prstGeom prst="rect">
            <a:avLst/>
          </a:prstGeom>
        </p:spPr>
      </p:pic>
      <p:pic>
        <p:nvPicPr>
          <p:cNvPr id="9" name="Picture 4" descr="See original imag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93" y="4352107"/>
            <a:ext cx="900000" cy="6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See original image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" t="11119" r="2162" b="8368"/>
          <a:stretch/>
        </p:blipFill>
        <p:spPr bwMode="auto">
          <a:xfrm>
            <a:off x="6219389" y="4352107"/>
            <a:ext cx="2659667" cy="6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97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883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562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471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67150" cy="326350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69218"/>
            <a:ext cx="3867150" cy="326350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296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3931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780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653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69888" y="85474"/>
            <a:ext cx="5214135" cy="584201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0215" y="884220"/>
            <a:ext cx="8229600" cy="339447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4867434"/>
            <a:ext cx="2133600" cy="273844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4867434"/>
            <a:ext cx="4164106" cy="273844"/>
          </a:xfrm>
        </p:spPr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682753" y="4867434"/>
            <a:ext cx="1004047" cy="273844"/>
          </a:xfrm>
        </p:spPr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24961"/>
            <a:ext cx="1292966" cy="96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327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02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2118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1" y="273843"/>
            <a:ext cx="5762625" cy="435887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00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24961"/>
            <a:ext cx="1292966" cy="96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52450"/>
            <a:ext cx="8229600" cy="596900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6817" y="4767262"/>
            <a:ext cx="4164106" cy="273844"/>
          </a:xfrm>
        </p:spPr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24961"/>
            <a:ext cx="1292966" cy="96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650"/>
            <a:ext cx="8229600" cy="56157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24961"/>
            <a:ext cx="1292966" cy="96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24961"/>
            <a:ext cx="1292966" cy="96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24961"/>
            <a:ext cx="1292966" cy="96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24961"/>
            <a:ext cx="1292966" cy="96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24961"/>
            <a:ext cx="1292966" cy="96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90800" y="4767263"/>
            <a:ext cx="418651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Journée utilisateurs COMSOL </a:t>
            </a:r>
            <a:r>
              <a:rPr lang="fr-FR" dirty="0" err="1" smtClean="0"/>
              <a:t>Mutiphysics</a:t>
            </a:r>
            <a:r>
              <a:rPr lang="fr-FR" dirty="0" smtClean="0"/>
              <a:t> - PARIS - Mars 2020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126941" y="4767263"/>
            <a:ext cx="1559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AD1E3A3D-12A0-A14A-AD9F-0CE6AFFEFF3B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8" name="Picture 2" descr="C:\Users\FBOUIL~1\AppData\Local\Temp\Rar$DIa0.983\GeePs-logo-couleur-seul-fond-transparent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180527" y="-20672"/>
            <a:ext cx="1380090" cy="103506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 rot="16200000">
            <a:off x="-1674694" y="3021800"/>
            <a:ext cx="3780420" cy="7200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507FC5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 rot="16200000">
            <a:off x="-1215644" y="2778773"/>
            <a:ext cx="3294366" cy="72008"/>
          </a:xfrm>
          <a:prstGeom prst="rect">
            <a:avLst/>
          </a:prstGeom>
          <a:solidFill>
            <a:srgbClr val="5F5F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5724128" y="303507"/>
            <a:ext cx="2880320" cy="3428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noFill/>
              </a:ln>
              <a:solidFill>
                <a:srgbClr val="507FC5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1475656" y="485233"/>
            <a:ext cx="6048672" cy="34289"/>
          </a:xfrm>
          <a:prstGeom prst="rect">
            <a:avLst/>
          </a:prstGeom>
          <a:solidFill>
            <a:srgbClr val="5F5F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C20AB-23E6-4EC9-A67D-377CDD53DD39}" type="datetimeFigureOut">
              <a:rPr lang="fr-FR" smtClean="0"/>
              <a:t>01/10/2020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5076-3EB2-4861-905C-21A1E1A1B2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52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3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10.png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200.png"/><Relationship Id="rId11" Type="http://schemas.openxmlformats.org/officeDocument/2006/relationships/image" Target="../media/image13.png"/><Relationship Id="rId5" Type="http://schemas.openxmlformats.org/officeDocument/2006/relationships/image" Target="../media/image190.png"/><Relationship Id="rId10" Type="http://schemas.openxmlformats.org/officeDocument/2006/relationships/image" Target="../media/image240.png"/><Relationship Id="rId4" Type="http://schemas.openxmlformats.org/officeDocument/2006/relationships/image" Target="../media/image31.wmf"/><Relationship Id="rId9" Type="http://schemas.openxmlformats.org/officeDocument/2006/relationships/image" Target="../media/image2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3.wav"/><Relationship Id="rId7" Type="http://schemas.openxmlformats.org/officeDocument/2006/relationships/image" Target="../media/image13.png"/><Relationship Id="rId2" Type="http://schemas.microsoft.com/office/2007/relationships/media" Target="../media/media13.wav"/><Relationship Id="rId1" Type="http://schemas.openxmlformats.org/officeDocument/2006/relationships/tags" Target="../tags/tag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hyperlink" Target="mailto:Yann.le-bihan@geeps.centralesupelec.fr" TargetMode="Externa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hyperlink" Target="mailto:Laurent.daniel@geeps.centralesupelec.fr" TargetMode="External"/><Relationship Id="rId5" Type="http://schemas.openxmlformats.org/officeDocument/2006/relationships/hyperlink" Target="mailto:Safae.bouterfas@geeps.centralesupelec.fr" TargetMode="External"/><Relationship Id="rId4" Type="http://schemas.openxmlformats.org/officeDocument/2006/relationships/hyperlink" Target="mailto:Laurent.santandrea@geeps.centralesupelec.f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audio" Target="../media/media3.wav"/><Relationship Id="rId7" Type="http://schemas.openxmlformats.org/officeDocument/2006/relationships/image" Target="../media/image16.png"/><Relationship Id="rId2" Type="http://schemas.microsoft.com/office/2007/relationships/media" Target="../media/media3.wav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91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audio" Target="../media/media6.wav"/><Relationship Id="rId7" Type="http://schemas.openxmlformats.org/officeDocument/2006/relationships/image" Target="../media/image23.png"/><Relationship Id="rId2" Type="http://schemas.microsoft.com/office/2007/relationships/media" Target="../media/media6.wav"/><Relationship Id="rId1" Type="http://schemas.openxmlformats.org/officeDocument/2006/relationships/tags" Target="../tags/tag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84359" y="154587"/>
            <a:ext cx="5912166" cy="276032"/>
          </a:xfrm>
          <a:solidFill>
            <a:schemeClr val="bg1"/>
          </a:solidFill>
        </p:spPr>
        <p:txBody>
          <a:bodyPr/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An interaction between electromagnetic field and materials: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85283" y="923083"/>
            <a:ext cx="72939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1"/>
                </a:solidFill>
              </a:rPr>
              <a:t>Characterization of mechanical stress in ferromagnetic materials using Eddy current non-destructive techniques</a:t>
            </a:r>
            <a:endParaRPr lang="en-GB" sz="2800" kern="0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851603" y="2588867"/>
            <a:ext cx="5334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Safae</a:t>
            </a:r>
            <a:r>
              <a:rPr lang="en-US" dirty="0" smtClean="0"/>
              <a:t> </a:t>
            </a:r>
            <a:r>
              <a:rPr lang="en-US" dirty="0" err="1" smtClean="0"/>
              <a:t>Bouterfas</a:t>
            </a:r>
            <a:r>
              <a:rPr lang="en-US" dirty="0" smtClean="0"/>
              <a:t>, PhD student,  EOBE, Univ. Paris-</a:t>
            </a:r>
            <a:r>
              <a:rPr lang="en-US" dirty="0" err="1" smtClean="0"/>
              <a:t>Saclay</a:t>
            </a:r>
            <a:endParaRPr lang="en-US" dirty="0" smtClean="0"/>
          </a:p>
          <a:p>
            <a:r>
              <a:rPr lang="en-US" dirty="0" smtClean="0"/>
              <a:t>Laurent Daniel, University Professor, CentraleSupélec</a:t>
            </a:r>
          </a:p>
          <a:p>
            <a:r>
              <a:rPr lang="en-US" dirty="0" smtClean="0"/>
              <a:t>Yann Le </a:t>
            </a:r>
            <a:r>
              <a:rPr lang="en-US" dirty="0" err="1" smtClean="0"/>
              <a:t>Bihan</a:t>
            </a:r>
            <a:r>
              <a:rPr lang="en-US" dirty="0" smtClean="0"/>
              <a:t>, University Professor, Univ. Paris-</a:t>
            </a:r>
            <a:r>
              <a:rPr lang="en-US" dirty="0" err="1" smtClean="0"/>
              <a:t>Saclay</a:t>
            </a:r>
            <a:endParaRPr lang="en-US" dirty="0" smtClean="0"/>
          </a:p>
          <a:p>
            <a:r>
              <a:rPr lang="en-US" dirty="0" smtClean="0"/>
              <a:t>Laurent </a:t>
            </a:r>
            <a:r>
              <a:rPr lang="en-US" dirty="0" err="1" smtClean="0"/>
              <a:t>Santandréa</a:t>
            </a:r>
            <a:r>
              <a:rPr lang="en-US" dirty="0" smtClean="0"/>
              <a:t>, Engineer, CNRS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" t="15375" r="2624" b="11655"/>
          <a:stretch/>
        </p:blipFill>
        <p:spPr>
          <a:xfrm>
            <a:off x="6901682" y="230455"/>
            <a:ext cx="2160104" cy="549966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471" y="4080975"/>
            <a:ext cx="5139557" cy="83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85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43"/>
    </mc:Choice>
    <mc:Fallback xmlns="">
      <p:transition spd="slow" advTm="254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1031" y="510213"/>
            <a:ext cx="5276309" cy="344557"/>
          </a:xfrm>
        </p:spPr>
        <p:txBody>
          <a:bodyPr/>
          <a:lstStyle/>
          <a:p>
            <a:r>
              <a:rPr lang="en-US" b="0" dirty="0" smtClean="0"/>
              <a:t>External function</a:t>
            </a:r>
            <a:br>
              <a:rPr lang="en-US" b="0" dirty="0" smtClean="0"/>
            </a:br>
            <a:r>
              <a:rPr lang="en-US" b="0" dirty="0" smtClean="0"/>
              <a:t>Multiscale model: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637200" y="857328"/>
            <a:ext cx="6357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Magneto-elastic </a:t>
            </a:r>
            <a:r>
              <a:rPr lang="en-US" dirty="0" smtClean="0"/>
              <a:t>behavioural law of a ferromagnetic material: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89317" y="3159857"/>
            <a:ext cx="6268083" cy="1115450"/>
            <a:chOff x="999529" y="1491947"/>
            <a:chExt cx="6268083" cy="1115450"/>
          </a:xfrm>
        </p:grpSpPr>
        <p:grpSp>
          <p:nvGrpSpPr>
            <p:cNvPr id="3" name="Group 2"/>
            <p:cNvGrpSpPr/>
            <p:nvPr/>
          </p:nvGrpSpPr>
          <p:grpSpPr>
            <a:xfrm>
              <a:off x="999529" y="1491948"/>
              <a:ext cx="6268083" cy="1115449"/>
              <a:chOff x="498475" y="2192988"/>
              <a:chExt cx="6268083" cy="1115449"/>
            </a:xfrm>
          </p:grpSpPr>
          <p:grpSp>
            <p:nvGrpSpPr>
              <p:cNvPr id="8" name="Groupe 7"/>
              <p:cNvGrpSpPr>
                <a:grpSpLocks/>
              </p:cNvGrpSpPr>
              <p:nvPr/>
            </p:nvGrpSpPr>
            <p:grpSpPr bwMode="auto">
              <a:xfrm>
                <a:off x="5507353" y="2192988"/>
                <a:ext cx="1259205" cy="988052"/>
                <a:chOff x="7086600" y="2156615"/>
                <a:chExt cx="2095441" cy="2345531"/>
              </a:xfrm>
            </p:grpSpPr>
            <p:pic>
              <p:nvPicPr>
                <p:cNvPr id="9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7086600" y="2786058"/>
                  <a:ext cx="2057400" cy="17160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7195575" y="2156615"/>
                  <a:ext cx="1986466" cy="8088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0000" tIns="46800" rIns="90000" bIns="46800">
                  <a:spAutoFit/>
                </a:bodyPr>
                <a:lstStyle/>
                <a:p>
                  <a:pPr eaLnBrk="0" hangingPunct="0"/>
                  <a:r>
                    <a:rPr lang="en-US" sz="1600" dirty="0" err="1" smtClean="0">
                      <a:latin typeface="Times New Roman" pitchFamily="18" charset="0"/>
                    </a:rPr>
                    <a:t>Polycrystal</a:t>
                  </a:r>
                  <a:endParaRPr lang="en-US" sz="1600" dirty="0">
                    <a:latin typeface="Times New Roman" pitchFamily="18" charset="0"/>
                  </a:endParaRPr>
                </a:p>
              </p:txBody>
            </p:sp>
          </p:grpSp>
          <p:pic>
            <p:nvPicPr>
              <p:cNvPr id="11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42566" y="2499941"/>
                <a:ext cx="1613522" cy="8084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2" name="Groupe 4"/>
              <p:cNvGrpSpPr>
                <a:grpSpLocks/>
              </p:cNvGrpSpPr>
              <p:nvPr/>
            </p:nvGrpSpPr>
            <p:grpSpPr bwMode="auto">
              <a:xfrm>
                <a:off x="498475" y="2192988"/>
                <a:ext cx="1185545" cy="1098852"/>
                <a:chOff x="0" y="2231459"/>
                <a:chExt cx="1981200" cy="2630336"/>
              </a:xfrm>
            </p:grpSpPr>
            <p:pic>
              <p:nvPicPr>
                <p:cNvPr id="13" name="Picture 4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0" y="2766296"/>
                  <a:ext cx="1981200" cy="20954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4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16012" y="2231459"/>
                  <a:ext cx="1549174" cy="8156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0000" tIns="46800" rIns="90000" bIns="46800">
                  <a:spAutoFit/>
                </a:bodyPr>
                <a:lstStyle/>
                <a:p>
                  <a:pPr eaLnBrk="0" hangingPunct="0"/>
                  <a:r>
                    <a:rPr lang="en-US" sz="1600" dirty="0" smtClean="0">
                      <a:latin typeface="Times New Roman" pitchFamily="18" charset="0"/>
                    </a:rPr>
                    <a:t>Domaine</a:t>
                  </a:r>
                  <a:endParaRPr lang="en-US" sz="1600" dirty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" name="Group 15"/>
              <p:cNvGrpSpPr>
                <a:grpSpLocks/>
              </p:cNvGrpSpPr>
              <p:nvPr/>
            </p:nvGrpSpPr>
            <p:grpSpPr bwMode="auto">
              <a:xfrm rot="13749208">
                <a:off x="1893255" y="2554205"/>
                <a:ext cx="579708" cy="599154"/>
                <a:chOff x="1728" y="1920"/>
                <a:chExt cx="1008" cy="960"/>
              </a:xfrm>
            </p:grpSpPr>
            <p:sp>
              <p:nvSpPr>
                <p:cNvPr id="16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1824" y="1968"/>
                  <a:ext cx="912" cy="91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lg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" name="Line 1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1728" y="1920"/>
                  <a:ext cx="912" cy="91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lg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1" name="Group 15"/>
              <p:cNvGrpSpPr>
                <a:grpSpLocks/>
              </p:cNvGrpSpPr>
              <p:nvPr/>
            </p:nvGrpSpPr>
            <p:grpSpPr bwMode="auto">
              <a:xfrm rot="13749208">
                <a:off x="4652605" y="2577064"/>
                <a:ext cx="579708" cy="599154"/>
                <a:chOff x="1728" y="1920"/>
                <a:chExt cx="1008" cy="960"/>
              </a:xfrm>
            </p:grpSpPr>
            <p:sp>
              <p:nvSpPr>
                <p:cNvPr id="22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1824" y="1968"/>
                  <a:ext cx="912" cy="91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lg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" name="Line 1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1728" y="1920"/>
                  <a:ext cx="912" cy="91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lg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3056346" y="1491947"/>
              <a:ext cx="1927133" cy="340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eaLnBrk="0" hangingPunct="0"/>
              <a:r>
                <a:rPr lang="en-US" sz="1600" dirty="0" smtClean="0">
                  <a:latin typeface="Times New Roman" pitchFamily="18" charset="0"/>
                </a:rPr>
                <a:t>Single-crystal (grain)</a:t>
              </a:r>
              <a:endParaRPr lang="en-US" sz="1600" dirty="0">
                <a:latin typeface="Times New Roman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1199" y="1326544"/>
            <a:ext cx="8406621" cy="1478817"/>
            <a:chOff x="301179" y="1532284"/>
            <a:chExt cx="8406621" cy="1478817"/>
          </a:xfrm>
        </p:grpSpPr>
        <p:sp>
          <p:nvSpPr>
            <p:cNvPr id="26" name="Lekerekített téglalap 26"/>
            <p:cNvSpPr/>
            <p:nvPr/>
          </p:nvSpPr>
          <p:spPr>
            <a:xfrm>
              <a:off x="2628995" y="1532284"/>
              <a:ext cx="3468688" cy="1463040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0" hangingPunct="0">
                <a:spcBef>
                  <a:spcPct val="25000"/>
                </a:spcBef>
                <a:buClr>
                  <a:schemeClr val="tx1"/>
                </a:buClr>
                <a:defRPr/>
              </a:pPr>
              <a:r>
                <a:rPr lang="en-US" sz="1400" dirty="0">
                  <a:solidFill>
                    <a:srgbClr val="191966"/>
                  </a:solidFill>
                  <a:latin typeface="Comic Sans MS" pitchFamily="66" charset="0"/>
                  <a:cs typeface="Arial" charset="0"/>
                </a:rPr>
                <a:t>Material parameters </a:t>
              </a:r>
              <a:r>
                <a:rPr lang="en-US" sz="1400" dirty="0" smtClean="0">
                  <a:solidFill>
                    <a:srgbClr val="191966"/>
                  </a:solidFill>
                  <a:latin typeface="Comic Sans MS" pitchFamily="66" charset="0"/>
                  <a:cs typeface="Arial" charset="0"/>
                </a:rPr>
                <a:t>:</a:t>
              </a:r>
              <a:endParaRPr lang="en-US" sz="1400" dirty="0">
                <a:solidFill>
                  <a:srgbClr val="191966"/>
                </a:solidFill>
                <a:latin typeface="Comic Sans MS" pitchFamily="66" charset="0"/>
                <a:cs typeface="Arial" charset="0"/>
              </a:endParaRPr>
            </a:p>
            <a:p>
              <a:pPr eaLnBrk="0" hangingPunct="0">
                <a:spcBef>
                  <a:spcPct val="25000"/>
                </a:spcBef>
                <a:buClr>
                  <a:schemeClr val="tx1"/>
                </a:buClr>
                <a:buFont typeface="Arial" charset="0"/>
                <a:buChar char="•"/>
                <a:defRPr/>
              </a:pPr>
              <a:r>
                <a:rPr lang="en-US" sz="1400" dirty="0">
                  <a:solidFill>
                    <a:srgbClr val="FFFFFF"/>
                  </a:solidFill>
                  <a:latin typeface="Comic Sans MS" pitchFamily="66" charset="0"/>
                  <a:cs typeface="Arial" charset="0"/>
                </a:rPr>
                <a:t> Elastic Coefficients</a:t>
              </a:r>
              <a:endParaRPr lang="en-US" sz="1400" baseline="-25000" dirty="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  <a:p>
              <a:pPr eaLnBrk="0" hangingPunct="0">
                <a:spcBef>
                  <a:spcPct val="25000"/>
                </a:spcBef>
                <a:buClr>
                  <a:schemeClr val="tx1"/>
                </a:buClr>
                <a:buFont typeface="Arial" charset="0"/>
                <a:buChar char="•"/>
                <a:defRPr/>
              </a:pPr>
              <a:r>
                <a:rPr lang="en-US" sz="1400" dirty="0">
                  <a:solidFill>
                    <a:srgbClr val="FFFFFF"/>
                  </a:solidFill>
                  <a:latin typeface="Comic Sans MS" pitchFamily="66" charset="0"/>
                  <a:cs typeface="Arial" charset="0"/>
                </a:rPr>
                <a:t> Magnetic Constants</a:t>
              </a:r>
            </a:p>
            <a:p>
              <a:pPr eaLnBrk="0" hangingPunct="0">
                <a:spcBef>
                  <a:spcPct val="25000"/>
                </a:spcBef>
                <a:buClr>
                  <a:schemeClr val="tx1"/>
                </a:buClr>
                <a:buFont typeface="Arial" charset="0"/>
                <a:buChar char="•"/>
                <a:defRPr/>
              </a:pPr>
              <a:r>
                <a:rPr lang="en-US" sz="1400" dirty="0">
                  <a:solidFill>
                    <a:srgbClr val="FFFFFF"/>
                  </a:solidFill>
                  <a:latin typeface="Comic Sans MS" pitchFamily="66" charset="0"/>
                  <a:cs typeface="Arial" charset="0"/>
                </a:rPr>
                <a:t> Magneto-elastic Constants</a:t>
              </a:r>
              <a:endParaRPr lang="en-US" sz="1400" baseline="-25000" dirty="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  <a:p>
              <a:pPr eaLnBrk="0" hangingPunct="0">
                <a:spcBef>
                  <a:spcPct val="25000"/>
                </a:spcBef>
                <a:buClr>
                  <a:schemeClr val="tx1"/>
                </a:buClr>
                <a:defRPr/>
              </a:pPr>
              <a:r>
                <a:rPr lang="en-US" sz="1400" dirty="0">
                  <a:solidFill>
                    <a:srgbClr val="191966"/>
                  </a:solidFill>
                  <a:latin typeface="Comic Sans MS" pitchFamily="66" charset="0"/>
                  <a:cs typeface="Arial" charset="0"/>
                </a:rPr>
                <a:t>Texture data (SEM measurement)</a:t>
              </a:r>
            </a:p>
          </p:txBody>
        </p:sp>
        <p:sp>
          <p:nvSpPr>
            <p:cNvPr id="27" name="Jobbra nyíl 28"/>
            <p:cNvSpPr/>
            <p:nvPr/>
          </p:nvSpPr>
          <p:spPr>
            <a:xfrm>
              <a:off x="1765395" y="2182842"/>
              <a:ext cx="863600" cy="16192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hu-HU"/>
            </a:p>
          </p:txBody>
        </p:sp>
        <p:sp>
          <p:nvSpPr>
            <p:cNvPr id="28" name="Jobbra nyíl 29"/>
            <p:cNvSpPr/>
            <p:nvPr/>
          </p:nvSpPr>
          <p:spPr>
            <a:xfrm>
              <a:off x="6097683" y="2182841"/>
              <a:ext cx="863600" cy="16192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hu-HU"/>
            </a:p>
          </p:txBody>
        </p:sp>
        <p:sp>
          <p:nvSpPr>
            <p:cNvPr id="29" name="Szövegdoboz 32"/>
            <p:cNvSpPr txBox="1"/>
            <p:nvPr/>
          </p:nvSpPr>
          <p:spPr>
            <a:xfrm>
              <a:off x="1076072" y="2101285"/>
              <a:ext cx="579437" cy="325041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eaLnBrk="0" hangingPunct="0">
                <a:defRPr/>
              </a:pPr>
              <a:r>
                <a:rPr lang="fr-FR" i="1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Symbol" panose="05050102010706020507" pitchFamily="18" charset="2"/>
                  <a:cs typeface="Arial" charset="0"/>
                </a:rPr>
                <a:t>T</a:t>
              </a:r>
              <a:endParaRPr lang="hu-HU" i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Symbol" panose="05050102010706020507" pitchFamily="18" charset="2"/>
                <a:cs typeface="Arial" charset="0"/>
              </a:endParaRPr>
            </a:p>
          </p:txBody>
        </p:sp>
        <p:sp>
          <p:nvSpPr>
            <p:cNvPr id="31" name="Szövegdoboz 33"/>
            <p:cNvSpPr txBox="1"/>
            <p:nvPr/>
          </p:nvSpPr>
          <p:spPr>
            <a:xfrm>
              <a:off x="7026274" y="2101284"/>
              <a:ext cx="1020445" cy="325041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eaLnBrk="0" hangingPunct="0">
                <a:defRPr/>
              </a:pPr>
              <a:r>
                <a:rPr lang="fr-FR" i="1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Times New Roman" pitchFamily="18" charset="0"/>
                  <a:cs typeface="Arial" charset="0"/>
                </a:rPr>
                <a:t>µ (H, </a:t>
              </a:r>
              <a:r>
                <a:rPr lang="fr-FR" i="1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Symbol" panose="05050102010706020507" pitchFamily="18" charset="2"/>
                  <a:cs typeface="Arial" charset="0"/>
                </a:rPr>
                <a:t>T</a:t>
              </a:r>
              <a:r>
                <a:rPr lang="fr-FR" i="1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Times New Roman" pitchFamily="18" charset="0"/>
                  <a:cs typeface="Arial" charset="0"/>
                </a:rPr>
                <a:t>)</a:t>
              </a:r>
              <a:endParaRPr lang="hu-HU" i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2" name="Text Box 27"/>
            <p:cNvSpPr txBox="1">
              <a:spLocks noChangeArrowheads="1"/>
            </p:cNvSpPr>
            <p:nvPr/>
          </p:nvSpPr>
          <p:spPr bwMode="auto">
            <a:xfrm>
              <a:off x="6365191" y="2426325"/>
              <a:ext cx="2342609" cy="5847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sz="1600" b="1" dirty="0" err="1" smtClean="0">
                  <a:latin typeface="Times New Roman" pitchFamily="18" charset="0"/>
                </a:rPr>
                <a:t>Magnetic</a:t>
              </a:r>
              <a:r>
                <a:rPr lang="fr-FR" sz="1600" b="1" dirty="0" smtClean="0">
                  <a:latin typeface="Times New Roman" pitchFamily="18" charset="0"/>
                </a:rPr>
                <a:t> </a:t>
              </a:r>
              <a:r>
                <a:rPr lang="fr-FR" sz="1600" b="1" dirty="0" err="1" smtClean="0">
                  <a:latin typeface="Times New Roman" pitchFamily="18" charset="0"/>
                </a:rPr>
                <a:t>permeability</a:t>
              </a:r>
              <a:r>
                <a:rPr lang="fr-FR" sz="1600" b="1" dirty="0" smtClean="0">
                  <a:latin typeface="Times New Roman" pitchFamily="18" charset="0"/>
                </a:rPr>
                <a:t> [H/m</a:t>
              </a:r>
              <a:r>
                <a:rPr lang="fr-FR" sz="1600" b="1" dirty="0">
                  <a:latin typeface="Times New Roman" pitchFamily="18" charset="0"/>
                </a:rPr>
                <a:t>]</a:t>
              </a:r>
            </a:p>
          </p:txBody>
        </p:sp>
        <p:sp>
          <p:nvSpPr>
            <p:cNvPr id="33" name="Text Box 26"/>
            <p:cNvSpPr txBox="1">
              <a:spLocks noChangeArrowheads="1"/>
            </p:cNvSpPr>
            <p:nvPr/>
          </p:nvSpPr>
          <p:spPr bwMode="auto">
            <a:xfrm>
              <a:off x="301179" y="2426326"/>
              <a:ext cx="2090044" cy="5847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1600" b="1" dirty="0" smtClean="0">
                  <a:latin typeface="Times New Roman" pitchFamily="18" charset="0"/>
                </a:rPr>
                <a:t>Mechanical</a:t>
              </a:r>
              <a:r>
                <a:rPr lang="fr-FR" sz="1600" b="1" dirty="0" smtClean="0">
                  <a:latin typeface="Times New Roman" pitchFamily="18" charset="0"/>
                </a:rPr>
                <a:t> stress [N/m</a:t>
              </a:r>
              <a:r>
                <a:rPr lang="fr-FR" sz="1600" b="1" baseline="30000" dirty="0" smtClean="0">
                  <a:latin typeface="Times New Roman" pitchFamily="18" charset="0"/>
                </a:rPr>
                <a:t>2</a:t>
              </a:r>
              <a:r>
                <a:rPr lang="fr-FR" sz="1600" b="1" dirty="0">
                  <a:latin typeface="Times New Roman" pitchFamily="18" charset="0"/>
                </a:rPr>
                <a:t>]</a:t>
              </a:r>
            </a:p>
          </p:txBody>
        </p:sp>
      </p:grpSp>
      <p:sp>
        <p:nvSpPr>
          <p:cNvPr id="34" name="ZoneTexte 5"/>
          <p:cNvSpPr txBox="1"/>
          <p:nvPr/>
        </p:nvSpPr>
        <p:spPr>
          <a:xfrm>
            <a:off x="6921857" y="4408506"/>
            <a:ext cx="1945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[L</a:t>
            </a:r>
            <a:r>
              <a:rPr lang="fr-FR" sz="1400" dirty="0"/>
              <a:t>. </a:t>
            </a:r>
            <a:r>
              <a:rPr lang="fr-FR" sz="1400" dirty="0" smtClean="0"/>
              <a:t>Bernard et </a:t>
            </a:r>
            <a:r>
              <a:rPr lang="fr-FR" sz="1400" i="1" dirty="0" smtClean="0"/>
              <a:t>al.</a:t>
            </a:r>
            <a:r>
              <a:rPr lang="fr-FR" sz="1400" dirty="0" smtClean="0"/>
              <a:t>, 2011]</a:t>
            </a:r>
            <a:endParaRPr lang="fr-FR" sz="1400" dirty="0"/>
          </a:p>
        </p:txBody>
      </p:sp>
      <p:sp>
        <p:nvSpPr>
          <p:cNvPr id="35" name="Up Arrow 34"/>
          <p:cNvSpPr/>
          <p:nvPr/>
        </p:nvSpPr>
        <p:spPr>
          <a:xfrm>
            <a:off x="4358389" y="4207730"/>
            <a:ext cx="244091" cy="508553"/>
          </a:xfrm>
          <a:prstGeom prst="upArrow">
            <a:avLst>
              <a:gd name="adj1" fmla="val 50000"/>
              <a:gd name="adj2" fmla="val 62487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Audio 1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95"/>
    </mc:Choice>
    <mc:Fallback xmlns="">
      <p:transition spd="slow" advTm="308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6271" y="510213"/>
            <a:ext cx="5276309" cy="344557"/>
          </a:xfrm>
        </p:spPr>
        <p:txBody>
          <a:bodyPr/>
          <a:lstStyle/>
          <a:p>
            <a:r>
              <a:rPr lang="en-US" b="0" smtClean="0"/>
              <a:t/>
            </a:r>
            <a:br>
              <a:rPr lang="en-US" b="0" smtClean="0"/>
            </a:br>
            <a:r>
              <a:rPr lang="en-US" b="0" smtClean="0"/>
              <a:t>External function </a:t>
            </a:r>
            <a:br>
              <a:rPr lang="en-US" b="0" smtClean="0"/>
            </a:br>
            <a:r>
              <a:rPr lang="en-US" b="0" smtClean="0"/>
              <a:t>Analytical </a:t>
            </a:r>
            <a:r>
              <a:rPr lang="en-US" b="0" dirty="0" smtClean="0"/>
              <a:t>version of the  Multiscale Model: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grpSp>
        <p:nvGrpSpPr>
          <p:cNvPr id="31" name="Group 3"/>
          <p:cNvGrpSpPr/>
          <p:nvPr/>
        </p:nvGrpSpPr>
        <p:grpSpPr>
          <a:xfrm>
            <a:off x="5653704" y="1007784"/>
            <a:ext cx="3390900" cy="2364754"/>
            <a:chOff x="2244600" y="1080000"/>
            <a:chExt cx="3587400" cy="2291942"/>
          </a:xfrm>
        </p:grpSpPr>
        <p:grpSp>
          <p:nvGrpSpPr>
            <p:cNvPr id="32" name="Group 4"/>
            <p:cNvGrpSpPr/>
            <p:nvPr/>
          </p:nvGrpSpPr>
          <p:grpSpPr>
            <a:xfrm>
              <a:off x="2332990" y="1080000"/>
              <a:ext cx="3499010" cy="2291942"/>
              <a:chOff x="2332990" y="1080000"/>
              <a:chExt cx="3499010" cy="2291942"/>
            </a:xfrm>
          </p:grpSpPr>
          <p:grpSp>
            <p:nvGrpSpPr>
              <p:cNvPr id="42" name="Group 5"/>
              <p:cNvGrpSpPr/>
              <p:nvPr/>
            </p:nvGrpSpPr>
            <p:grpSpPr>
              <a:xfrm>
                <a:off x="2332990" y="1080000"/>
                <a:ext cx="3499010" cy="2291942"/>
                <a:chOff x="2332990" y="1080000"/>
                <a:chExt cx="3499010" cy="2291942"/>
              </a:xfrm>
            </p:grpSpPr>
            <p:sp>
              <p:nvSpPr>
                <p:cNvPr id="53" name="CustomShape 6"/>
                <p:cNvSpPr/>
                <p:nvPr/>
              </p:nvSpPr>
              <p:spPr>
                <a:xfrm>
                  <a:off x="4336260" y="1294560"/>
                  <a:ext cx="576000" cy="3610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41" h="1005">
                      <a:moveTo>
                        <a:pt x="0" y="1004"/>
                      </a:moveTo>
                      <a:lnTo>
                        <a:pt x="740" y="251"/>
                      </a:lnTo>
                      <a:lnTo>
                        <a:pt x="340" y="251"/>
                      </a:lnTo>
                      <a:lnTo>
                        <a:pt x="1386" y="0"/>
                      </a:lnTo>
                      <a:lnTo>
                        <a:pt x="1940" y="251"/>
                      </a:lnTo>
                      <a:lnTo>
                        <a:pt x="1540" y="251"/>
                      </a:lnTo>
                      <a:lnTo>
                        <a:pt x="800" y="1004"/>
                      </a:lnTo>
                      <a:lnTo>
                        <a:pt x="0" y="1004"/>
                      </a:lnTo>
                    </a:path>
                  </a:pathLst>
                </a:custGeom>
                <a:solidFill>
                  <a:srgbClr val="3465A4"/>
                </a:solidFill>
                <a:ln>
                  <a:solidFill>
                    <a:srgbClr val="3465A4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4" name="CustomShape 7"/>
                <p:cNvSpPr/>
                <p:nvPr/>
              </p:nvSpPr>
              <p:spPr>
                <a:xfrm>
                  <a:off x="2376000" y="1606320"/>
                  <a:ext cx="3456000" cy="1440000"/>
                </a:xfrm>
                <a:prstGeom prst="cube">
                  <a:avLst>
                    <a:gd name="adj" fmla="val 74930"/>
                  </a:avLst>
                </a:prstGeom>
                <a:solidFill>
                  <a:srgbClr val="B2B2B2"/>
                </a:solidFill>
                <a:ln>
                  <a:solidFill>
                    <a:srgbClr val="999999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55" name="Group 8"/>
                <p:cNvGrpSpPr/>
                <p:nvPr/>
              </p:nvGrpSpPr>
              <p:grpSpPr>
                <a:xfrm>
                  <a:off x="2332990" y="1327274"/>
                  <a:ext cx="2059010" cy="2027926"/>
                  <a:chOff x="2332990" y="1327274"/>
                  <a:chExt cx="2059010" cy="2027926"/>
                </a:xfrm>
              </p:grpSpPr>
              <p:sp>
                <p:nvSpPr>
                  <p:cNvPr id="59" name="Line 9"/>
                  <p:cNvSpPr/>
                  <p:nvPr/>
                </p:nvSpPr>
                <p:spPr>
                  <a:xfrm flipV="1">
                    <a:off x="2376000" y="1606319"/>
                    <a:ext cx="1195201" cy="1080001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triangle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60" name="Line 10"/>
                  <p:cNvSpPr/>
                  <p:nvPr/>
                </p:nvSpPr>
                <p:spPr>
                  <a:xfrm>
                    <a:off x="2376000" y="2686320"/>
                    <a:ext cx="1800000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triangle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61" name="Line 11"/>
                  <p:cNvSpPr/>
                  <p:nvPr/>
                </p:nvSpPr>
                <p:spPr>
                  <a:xfrm>
                    <a:off x="2376000" y="2686320"/>
                    <a:ext cx="0" cy="602276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tailEnd type="triangle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62" name="TextShape 12"/>
                  <p:cNvSpPr txBox="1"/>
                  <p:nvPr/>
                </p:nvSpPr>
                <p:spPr>
                  <a:xfrm>
                    <a:off x="3475130" y="1327274"/>
                    <a:ext cx="295200" cy="34632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90000" tIns="45000" rIns="90000" bIns="45000"/>
                  <a:lstStyle/>
                  <a:p>
                    <a:r>
                      <a:rPr lang="fr-FR" sz="1800" b="0" strike="noStrike" spc="-1" dirty="0">
                        <a:latin typeface="Arial"/>
                      </a:rPr>
                      <a:t>x</a:t>
                    </a:r>
                  </a:p>
                </p:txBody>
              </p:sp>
              <p:sp>
                <p:nvSpPr>
                  <p:cNvPr id="63" name="TextShape 13"/>
                  <p:cNvSpPr txBox="1"/>
                  <p:nvPr/>
                </p:nvSpPr>
                <p:spPr>
                  <a:xfrm>
                    <a:off x="4096800" y="2484000"/>
                    <a:ext cx="295200" cy="34632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90000" tIns="45000" rIns="90000" bIns="45000"/>
                  <a:lstStyle/>
                  <a:p>
                    <a:r>
                      <a:rPr lang="fr-FR" sz="1800" b="0" strike="noStrike" spc="-1">
                        <a:latin typeface="Arial"/>
                      </a:rPr>
                      <a:t>y</a:t>
                    </a:r>
                  </a:p>
                </p:txBody>
              </p:sp>
              <p:sp>
                <p:nvSpPr>
                  <p:cNvPr id="64" name="TextShape 14"/>
                  <p:cNvSpPr txBox="1"/>
                  <p:nvPr/>
                </p:nvSpPr>
                <p:spPr>
                  <a:xfrm>
                    <a:off x="2332990" y="3048514"/>
                    <a:ext cx="295200" cy="30668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90000" tIns="45000" rIns="90000" bIns="45000"/>
                  <a:lstStyle/>
                  <a:p>
                    <a:r>
                      <a:rPr lang="fr-FR" sz="1800" b="0" strike="noStrike" spc="-1" dirty="0">
                        <a:latin typeface="Arial"/>
                      </a:rPr>
                      <a:t>z</a:t>
                    </a:r>
                  </a:p>
                </p:txBody>
              </p:sp>
            </p:grpSp>
            <p:sp>
              <p:nvSpPr>
                <p:cNvPr id="56" name="CustomShape 15"/>
                <p:cNvSpPr/>
                <p:nvPr/>
              </p:nvSpPr>
              <p:spPr>
                <a:xfrm rot="10751400">
                  <a:off x="3171670" y="2888640"/>
                  <a:ext cx="576000" cy="3369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92" h="938">
                      <a:moveTo>
                        <a:pt x="0" y="936"/>
                      </a:moveTo>
                      <a:lnTo>
                        <a:pt x="691" y="233"/>
                      </a:lnTo>
                      <a:lnTo>
                        <a:pt x="291" y="233"/>
                      </a:lnTo>
                      <a:lnTo>
                        <a:pt x="1320" y="0"/>
                      </a:lnTo>
                      <a:lnTo>
                        <a:pt x="1891" y="233"/>
                      </a:lnTo>
                      <a:lnTo>
                        <a:pt x="1491" y="233"/>
                      </a:lnTo>
                      <a:lnTo>
                        <a:pt x="800" y="937"/>
                      </a:lnTo>
                      <a:lnTo>
                        <a:pt x="0" y="936"/>
                      </a:lnTo>
                    </a:path>
                  </a:pathLst>
                </a:custGeom>
                <a:solidFill>
                  <a:srgbClr val="3465A4"/>
                </a:solidFill>
                <a:ln>
                  <a:solidFill>
                    <a:srgbClr val="3465A4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7" name="TextShape 16"/>
                <p:cNvSpPr txBox="1"/>
                <p:nvPr/>
              </p:nvSpPr>
              <p:spPr>
                <a:xfrm>
                  <a:off x="4763790" y="1080000"/>
                  <a:ext cx="557510" cy="40104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/>
                <a:lstStyle/>
                <a:p>
                  <a:r>
                    <a:rPr lang="fr-FR" sz="1800" b="0" strike="noStrike" spc="-1" dirty="0" err="1">
                      <a:latin typeface="Arial"/>
                    </a:rPr>
                    <a:t>T</a:t>
                  </a:r>
                  <a:r>
                    <a:rPr lang="fr-FR" sz="1800" b="0" strike="noStrike" spc="-1" baseline="-33000" dirty="0" err="1">
                      <a:latin typeface="Arial"/>
                    </a:rPr>
                    <a:t>xx</a:t>
                  </a:r>
                  <a:endParaRPr lang="fr-FR" sz="1800" b="0" strike="noStrike" spc="-1" dirty="0">
                    <a:latin typeface="Arial"/>
                  </a:endParaRPr>
                </a:p>
              </p:txBody>
            </p:sp>
            <p:sp>
              <p:nvSpPr>
                <p:cNvPr id="58" name="TextShape 17"/>
                <p:cNvSpPr txBox="1"/>
                <p:nvPr/>
              </p:nvSpPr>
              <p:spPr>
                <a:xfrm>
                  <a:off x="3542337" y="2970902"/>
                  <a:ext cx="606433" cy="40104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/>
                <a:lstStyle/>
                <a:p>
                  <a:r>
                    <a:rPr lang="fr-FR" sz="1800" b="0" strike="noStrike" spc="-1" dirty="0" err="1">
                      <a:latin typeface="Arial"/>
                    </a:rPr>
                    <a:t>T</a:t>
                  </a:r>
                  <a:r>
                    <a:rPr lang="fr-FR" sz="1800" b="0" strike="noStrike" spc="-1" baseline="-33000" dirty="0" err="1">
                      <a:latin typeface="Arial"/>
                    </a:rPr>
                    <a:t>xx</a:t>
                  </a:r>
                  <a:endParaRPr lang="fr-FR" sz="1800" b="0" strike="noStrike" spc="-1" dirty="0">
                    <a:latin typeface="Arial"/>
                  </a:endParaRPr>
                </a:p>
              </p:txBody>
            </p:sp>
          </p:grpSp>
          <p:grpSp>
            <p:nvGrpSpPr>
              <p:cNvPr id="43" name="Group 18"/>
              <p:cNvGrpSpPr/>
              <p:nvPr/>
            </p:nvGrpSpPr>
            <p:grpSpPr>
              <a:xfrm>
                <a:off x="2376000" y="1677600"/>
                <a:ext cx="1238400" cy="1066320"/>
                <a:chOff x="2376000" y="1677600"/>
                <a:chExt cx="1238400" cy="1066320"/>
              </a:xfrm>
            </p:grpSpPr>
            <p:sp>
              <p:nvSpPr>
                <p:cNvPr id="44" name="Line 19"/>
                <p:cNvSpPr/>
                <p:nvPr/>
              </p:nvSpPr>
              <p:spPr>
                <a:xfrm flipV="1">
                  <a:off x="2376000" y="1951920"/>
                  <a:ext cx="1224000" cy="734400"/>
                </a:xfrm>
                <a:prstGeom prst="line">
                  <a:avLst/>
                </a:prstGeom>
                <a:ln>
                  <a:solidFill>
                    <a:srgbClr val="00A65D"/>
                  </a:solidFill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5" name="Line 20"/>
                <p:cNvSpPr/>
                <p:nvPr/>
              </p:nvSpPr>
              <p:spPr>
                <a:xfrm>
                  <a:off x="3600000" y="1951920"/>
                  <a:ext cx="0" cy="3600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prstDash val="sysDot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6" name="Line 21"/>
                <p:cNvSpPr/>
                <p:nvPr/>
              </p:nvSpPr>
              <p:spPr>
                <a:xfrm flipH="1">
                  <a:off x="2376000" y="2311920"/>
                  <a:ext cx="1224000" cy="37440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prstDash val="sysDot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7" name="CustomShape 22"/>
                <p:cNvSpPr/>
                <p:nvPr/>
              </p:nvSpPr>
              <p:spPr>
                <a:xfrm rot="10020600">
                  <a:off x="3535200" y="2247480"/>
                  <a:ext cx="72000" cy="716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1" h="202">
                      <a:moveTo>
                        <a:pt x="33" y="1"/>
                      </a:moveTo>
                      <a:lnTo>
                        <a:pt x="200" y="0"/>
                      </a:lnTo>
                      <a:lnTo>
                        <a:pt x="168" y="200"/>
                      </a:lnTo>
                      <a:lnTo>
                        <a:pt x="0" y="201"/>
                      </a:lnTo>
                      <a:lnTo>
                        <a:pt x="33" y="1"/>
                      </a:lnTo>
                    </a:path>
                  </a:pathLst>
                </a:custGeom>
                <a:noFill/>
                <a:ln>
                  <a:solidFill>
                    <a:srgbClr val="00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8" name="CustomShape 23"/>
                <p:cNvSpPr/>
                <p:nvPr/>
              </p:nvSpPr>
              <p:spPr>
                <a:xfrm>
                  <a:off x="2916000" y="2527920"/>
                  <a:ext cx="108000" cy="1584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02" h="442">
                      <a:moveTo>
                        <a:pt x="0" y="0"/>
                      </a:moveTo>
                      <a:cubicBezTo>
                        <a:pt x="151" y="0"/>
                        <a:pt x="301" y="103"/>
                        <a:pt x="301" y="220"/>
                      </a:cubicBezTo>
                      <a:cubicBezTo>
                        <a:pt x="301" y="337"/>
                        <a:pt x="151" y="441"/>
                        <a:pt x="0" y="441"/>
                      </a:cubicBezTo>
                      <a:cubicBezTo>
                        <a:pt x="166" y="441"/>
                        <a:pt x="301" y="341"/>
                        <a:pt x="301" y="220"/>
                      </a:cubicBezTo>
                      <a:cubicBezTo>
                        <a:pt x="301" y="99"/>
                        <a:pt x="166" y="0"/>
                        <a:pt x="0" y="0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9" name="TextShape 24"/>
                <p:cNvSpPr txBox="1"/>
                <p:nvPr/>
              </p:nvSpPr>
              <p:spPr>
                <a:xfrm>
                  <a:off x="2949480" y="2441880"/>
                  <a:ext cx="304200" cy="30204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/>
                <a:lstStyle/>
                <a:p>
                  <a:r>
                    <a:rPr lang="fr-FR" sz="1500" b="0" strike="noStrike" spc="-1">
                      <a:latin typeface="Arial"/>
                      <a:ea typeface="Arial"/>
                    </a:rPr>
                    <a:t>φ</a:t>
                  </a:r>
                  <a:endParaRPr lang="fr-FR" sz="1500" b="0" strike="noStrike" spc="-1">
                    <a:latin typeface="Arial"/>
                  </a:endParaRPr>
                </a:p>
              </p:txBody>
            </p:sp>
            <p:sp>
              <p:nvSpPr>
                <p:cNvPr id="50" name="CustomShape 25"/>
                <p:cNvSpPr/>
                <p:nvPr/>
              </p:nvSpPr>
              <p:spPr>
                <a:xfrm>
                  <a:off x="3132000" y="2239920"/>
                  <a:ext cx="72000" cy="1947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1" h="543">
                      <a:moveTo>
                        <a:pt x="0" y="0"/>
                      </a:moveTo>
                      <a:cubicBezTo>
                        <a:pt x="100" y="0"/>
                        <a:pt x="200" y="127"/>
                        <a:pt x="200" y="271"/>
                      </a:cubicBezTo>
                      <a:cubicBezTo>
                        <a:pt x="200" y="414"/>
                        <a:pt x="100" y="542"/>
                        <a:pt x="0" y="542"/>
                      </a:cubicBezTo>
                      <a:cubicBezTo>
                        <a:pt x="110" y="542"/>
                        <a:pt x="200" y="419"/>
                        <a:pt x="200" y="271"/>
                      </a:cubicBezTo>
                      <a:cubicBezTo>
                        <a:pt x="200" y="122"/>
                        <a:pt x="110" y="0"/>
                        <a:pt x="0" y="0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1" name="TextShape 26"/>
                <p:cNvSpPr txBox="1"/>
                <p:nvPr/>
              </p:nvSpPr>
              <p:spPr>
                <a:xfrm>
                  <a:off x="3168000" y="2167920"/>
                  <a:ext cx="287280" cy="30204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/>
                <a:lstStyle/>
                <a:p>
                  <a:r>
                    <a:rPr lang="fr-FR" sz="1500" b="0" strike="noStrike" spc="-1">
                      <a:latin typeface="Arial"/>
                      <a:ea typeface="Arial"/>
                    </a:rPr>
                    <a:t>θ</a:t>
                  </a:r>
                  <a:endParaRPr lang="fr-FR" sz="1500" b="0" strike="noStrike" spc="-1">
                    <a:latin typeface="Arial"/>
                  </a:endParaRPr>
                </a:p>
              </p:txBody>
            </p:sp>
            <p:sp>
              <p:nvSpPr>
                <p:cNvPr id="52" name="TextShape 27"/>
                <p:cNvSpPr txBox="1"/>
                <p:nvPr/>
              </p:nvSpPr>
              <p:spPr>
                <a:xfrm>
                  <a:off x="3225960" y="1677600"/>
                  <a:ext cx="345240" cy="3463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/>
                <a:lstStyle/>
                <a:p>
                  <a:r>
                    <a:rPr lang="fr-FR" sz="1800" b="0" strike="noStrike" spc="-1">
                      <a:solidFill>
                        <a:srgbClr val="00A65D"/>
                      </a:solidFill>
                      <a:latin typeface="Arial"/>
                    </a:rPr>
                    <a:t>H</a:t>
                  </a:r>
                  <a:endParaRPr lang="fr-FR" sz="1800" b="0" strike="noStrike" spc="-1">
                    <a:latin typeface="Arial"/>
                  </a:endParaRPr>
                </a:p>
              </p:txBody>
            </p:sp>
          </p:grpSp>
        </p:grpSp>
        <p:grpSp>
          <p:nvGrpSpPr>
            <p:cNvPr id="33" name="Group 28"/>
            <p:cNvGrpSpPr/>
            <p:nvPr/>
          </p:nvGrpSpPr>
          <p:grpSpPr>
            <a:xfrm>
              <a:off x="2244600" y="2252322"/>
              <a:ext cx="854399" cy="923238"/>
              <a:chOff x="2244600" y="2252322"/>
              <a:chExt cx="854399" cy="923238"/>
            </a:xfrm>
          </p:grpSpPr>
          <p:sp>
            <p:nvSpPr>
              <p:cNvPr id="34" name="Line 29"/>
              <p:cNvSpPr/>
              <p:nvPr/>
            </p:nvSpPr>
            <p:spPr>
              <a:xfrm flipV="1">
                <a:off x="2376000" y="2454120"/>
                <a:ext cx="372600" cy="233640"/>
              </a:xfrm>
              <a:prstGeom prst="line">
                <a:avLst/>
              </a:prstGeom>
              <a:ln>
                <a:solidFill>
                  <a:srgbClr val="ED1C24"/>
                </a:solidFill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5" name="Line 30"/>
              <p:cNvSpPr/>
              <p:nvPr/>
            </p:nvSpPr>
            <p:spPr>
              <a:xfrm>
                <a:off x="2376000" y="2687760"/>
                <a:ext cx="360000" cy="144000"/>
              </a:xfrm>
              <a:prstGeom prst="line">
                <a:avLst/>
              </a:prstGeom>
              <a:ln>
                <a:solidFill>
                  <a:srgbClr val="ED1C24"/>
                </a:solidFill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6" name="Line 31"/>
              <p:cNvSpPr/>
              <p:nvPr/>
            </p:nvSpPr>
            <p:spPr>
              <a:xfrm>
                <a:off x="2376000" y="2687760"/>
                <a:ext cx="72000" cy="288000"/>
              </a:xfrm>
              <a:prstGeom prst="line">
                <a:avLst/>
              </a:prstGeom>
              <a:ln>
                <a:solidFill>
                  <a:srgbClr val="ED1C24"/>
                </a:solidFill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7" name="CustomShape 32"/>
              <p:cNvSpPr/>
              <p:nvPr/>
            </p:nvSpPr>
            <p:spPr>
              <a:xfrm rot="1274400">
                <a:off x="2395440" y="2665440"/>
                <a:ext cx="74520" cy="42480"/>
              </a:xfrm>
              <a:custGeom>
                <a:avLst/>
                <a:gdLst/>
                <a:ahLst/>
                <a:cxnLst/>
                <a:rect l="0" t="0" r="r" b="b"/>
                <a:pathLst>
                  <a:path w="253" h="119">
                    <a:moveTo>
                      <a:pt x="91" y="0"/>
                    </a:moveTo>
                    <a:lnTo>
                      <a:pt x="252" y="1"/>
                    </a:lnTo>
                    <a:lnTo>
                      <a:pt x="159" y="118"/>
                    </a:lnTo>
                    <a:lnTo>
                      <a:pt x="0" y="118"/>
                    </a:lnTo>
                    <a:lnTo>
                      <a:pt x="91" y="0"/>
                    </a:lnTo>
                  </a:path>
                </a:pathLst>
              </a:custGeom>
              <a:noFill/>
              <a:ln w="144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8" name="CustomShape 33"/>
              <p:cNvSpPr/>
              <p:nvPr/>
            </p:nvSpPr>
            <p:spPr>
              <a:xfrm rot="1279200">
                <a:off x="2354400" y="2694960"/>
                <a:ext cx="72360" cy="35640"/>
              </a:xfrm>
              <a:custGeom>
                <a:avLst/>
                <a:gdLst/>
                <a:ahLst/>
                <a:cxnLst/>
                <a:rect l="0" t="0" r="r" b="b"/>
                <a:pathLst>
                  <a:path w="230" h="101">
                    <a:moveTo>
                      <a:pt x="0" y="0"/>
                    </a:moveTo>
                    <a:lnTo>
                      <a:pt x="161" y="0"/>
                    </a:lnTo>
                    <a:lnTo>
                      <a:pt x="229" y="100"/>
                    </a:lnTo>
                    <a:lnTo>
                      <a:pt x="69" y="100"/>
                    </a:lnTo>
                    <a:lnTo>
                      <a:pt x="0" y="0"/>
                    </a:lnTo>
                  </a:path>
                </a:pathLst>
              </a:custGeom>
              <a:noFill/>
              <a:ln w="144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9" name="TextShape 34"/>
              <p:cNvSpPr txBox="1"/>
              <p:nvPr/>
            </p:nvSpPr>
            <p:spPr>
              <a:xfrm>
                <a:off x="2244600" y="2885400"/>
                <a:ext cx="144000" cy="2901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/>
              <a:lstStyle/>
              <a:p>
                <a:r>
                  <a:rPr lang="fr-FR" sz="1400" b="0" strike="noStrike" spc="-1">
                    <a:solidFill>
                      <a:srgbClr val="CE181E"/>
                    </a:solidFill>
                    <a:latin typeface="Arial"/>
                  </a:rPr>
                  <a:t>w</a:t>
                </a:r>
                <a:endParaRPr lang="fr-FR" sz="1400" b="0" strike="noStrike" spc="-1">
                  <a:latin typeface="Arial"/>
                </a:endParaRPr>
              </a:p>
            </p:txBody>
          </p:sp>
          <p:sp>
            <p:nvSpPr>
              <p:cNvPr id="40" name="TextShape 35"/>
              <p:cNvSpPr txBox="1"/>
              <p:nvPr/>
            </p:nvSpPr>
            <p:spPr>
              <a:xfrm>
                <a:off x="2575080" y="2777400"/>
                <a:ext cx="158760" cy="2901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/>
              <a:lstStyle/>
              <a:p>
                <a:r>
                  <a:rPr lang="fr-FR" sz="1400" b="0" strike="noStrike" spc="-1">
                    <a:solidFill>
                      <a:srgbClr val="CE181E"/>
                    </a:solidFill>
                    <a:latin typeface="Arial"/>
                  </a:rPr>
                  <a:t>v</a:t>
                </a:r>
                <a:endParaRPr lang="fr-FR" sz="1400" b="0" strike="noStrike" spc="-1">
                  <a:latin typeface="Arial"/>
                </a:endParaRPr>
              </a:p>
            </p:txBody>
          </p:sp>
          <p:sp>
            <p:nvSpPr>
              <p:cNvPr id="41" name="TextShape 36"/>
              <p:cNvSpPr txBox="1"/>
              <p:nvPr/>
            </p:nvSpPr>
            <p:spPr>
              <a:xfrm>
                <a:off x="2642500" y="2252322"/>
                <a:ext cx="456499" cy="2901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/>
              <a:lstStyle/>
              <a:p>
                <a:r>
                  <a:rPr lang="fr-FR" sz="1400" b="0" strike="noStrike" spc="-1" dirty="0" smtClean="0">
                    <a:solidFill>
                      <a:srgbClr val="CE181E"/>
                    </a:solidFill>
                    <a:latin typeface="Arial"/>
                  </a:rPr>
                  <a:t>u</a:t>
                </a:r>
                <a:r>
                  <a:rPr lang="fr-FR" sz="1400" b="0" strike="noStrike" spc="-1" baseline="-25000" dirty="0" smtClean="0">
                    <a:solidFill>
                      <a:srgbClr val="CE181E"/>
                    </a:solidFill>
                    <a:latin typeface="Arial"/>
                  </a:rPr>
                  <a:t>H</a:t>
                </a:r>
                <a:endParaRPr lang="fr-FR" sz="1400" b="0" strike="noStrike" spc="-1" baseline="-25000" dirty="0">
                  <a:latin typeface="Arial"/>
                </a:endParaRPr>
              </a:p>
            </p:txBody>
          </p:sp>
        </p:grpSp>
      </p:grpSp>
      <p:grpSp>
        <p:nvGrpSpPr>
          <p:cNvPr id="65" name="Group 42"/>
          <p:cNvGrpSpPr/>
          <p:nvPr/>
        </p:nvGrpSpPr>
        <p:grpSpPr>
          <a:xfrm>
            <a:off x="433554" y="2578551"/>
            <a:ext cx="8291088" cy="2294997"/>
            <a:chOff x="69120" y="4568637"/>
            <a:chExt cx="8291088" cy="2294997"/>
          </a:xfrm>
        </p:grpSpPr>
        <p:grpSp>
          <p:nvGrpSpPr>
            <p:cNvPr id="66" name="Group 43"/>
            <p:cNvGrpSpPr/>
            <p:nvPr/>
          </p:nvGrpSpPr>
          <p:grpSpPr>
            <a:xfrm>
              <a:off x="4869342" y="5866315"/>
              <a:ext cx="2755939" cy="406080"/>
              <a:chOff x="4869342" y="5866315"/>
              <a:chExt cx="2755939" cy="406080"/>
            </a:xfrm>
          </p:grpSpPr>
          <p:pic>
            <p:nvPicPr>
              <p:cNvPr id="74" name="Picture 73"/>
              <p:cNvPicPr/>
              <p:nvPr/>
            </p:nvPicPr>
            <p:blipFill>
              <a:blip r:embed="rId4"/>
              <a:stretch/>
            </p:blipFill>
            <p:spPr>
              <a:xfrm>
                <a:off x="4869342" y="5866315"/>
                <a:ext cx="916200" cy="406080"/>
              </a:xfrm>
              <a:prstGeom prst="rect">
                <a:avLst/>
              </a:prstGeom>
              <a:ln>
                <a:noFill/>
              </a:ln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5" name="Formula 44"/>
                  <p:cNvSpPr txBox="1"/>
                  <p:nvPr/>
                </p:nvSpPr>
                <p:spPr>
                  <a:xfrm>
                    <a:off x="6100095" y="5891166"/>
                    <a:ext cx="1525186" cy="244440"/>
                  </a:xfrm>
                  <a:prstGeom prst="rect">
                    <a:avLst/>
                  </a:prstGeom>
                </p:spPr>
                <p:txBody>
                  <a:bodyPr/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mtClean="0">
                              <a:latin typeface="Cambria Math"/>
                            </a:rPr>
                            <m:t>𝑖</m:t>
                          </m:r>
                          <m:r>
                            <a:rPr lang="en-GB" smtClean="0">
                              <a:latin typeface="Cambria Math"/>
                            </a:rPr>
                            <m:t>∈</m:t>
                          </m:r>
                          <m:d>
                            <m:dPr>
                              <m:ctrlPr>
                                <a:rPr lang="ar-AE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>
                                  <a:latin typeface="Cambria Math"/>
                                </a:rPr>
                                <m:t>𝑢</m:t>
                              </m:r>
                              <m:r>
                                <a:rPr lang="en-GB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>
                                  <a:latin typeface="Cambria Math"/>
                                </a:rPr>
                                <m:t>𝑣</m:t>
                              </m:r>
                              <m:r>
                                <a:rPr lang="en-GB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>
                                  <a:latin typeface="Cambria Math"/>
                                </a:rPr>
                                <m:t>𝑤</m:t>
                              </m:r>
                            </m:e>
                          </m:d>
                        </m:oMath>
                      </m:oMathPara>
                    </a14:m>
                    <a:endParaRPr dirty="0"/>
                  </a:p>
                </p:txBody>
              </p:sp>
            </mc:Choice>
            <mc:Fallback xmlns="">
              <p:sp>
                <p:nvSpPr>
                  <p:cNvPr id="75" name="Formula 4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00095" y="5891166"/>
                    <a:ext cx="1525186" cy="244440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b="-4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8" name="Group 45"/>
            <p:cNvGrpSpPr/>
            <p:nvPr/>
          </p:nvGrpSpPr>
          <p:grpSpPr>
            <a:xfrm>
              <a:off x="2085794" y="4568637"/>
              <a:ext cx="2837364" cy="570815"/>
              <a:chOff x="2085794" y="4568637"/>
              <a:chExt cx="2837364" cy="57081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Formula 46"/>
                  <p:cNvSpPr txBox="1"/>
                  <p:nvPr/>
                </p:nvSpPr>
                <p:spPr>
                  <a:xfrm>
                    <a:off x="2085794" y="4571012"/>
                    <a:ext cx="1699142" cy="568440"/>
                  </a:xfrm>
                  <a:prstGeom prst="rect">
                    <a:avLst/>
                  </a:prstGeom>
                </p:spPr>
                <p:txBody>
                  <a:bodyPr/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>
                              <a:latin typeface="Cambria Math"/>
                            </a:rPr>
                            <m:t>𝛼</m:t>
                          </m:r>
                          <m:r>
                            <a:rPr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>
                                  <a:latin typeface="Cambria Math"/>
                                </a:rPr>
                                <m:t>9</m:t>
                              </m:r>
                              <m:sSup>
                                <m:sSupPr>
                                  <m:ctrlPr>
                                    <a:rPr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>
                                      <a:latin typeface="Cambria Math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>
                                  <a:latin typeface="Cambria Math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>
                                      <a:latin typeface="Cambria Math"/>
                                    </a:rPr>
                                    <m:t>µ</m:t>
                                  </m:r>
                                </m:e>
                                <m:sub>
                                  <m:r>
                                    <a:rPr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>
                                  <a:latin typeface="Cambria Math"/>
                                </a:rPr>
                                <m:t>²</m:t>
                              </m:r>
                            </m:den>
                          </m:f>
                        </m:oMath>
                      </m:oMathPara>
                    </a14:m>
                    <a:endParaRPr dirty="0"/>
                  </a:p>
                </p:txBody>
              </p:sp>
            </mc:Choice>
            <mc:Fallback xmlns="">
              <p:sp>
                <p:nvSpPr>
                  <p:cNvPr id="72" name="Formula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85794" y="4571012"/>
                    <a:ext cx="1699142" cy="568440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1489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Formula 47"/>
                  <p:cNvSpPr txBox="1"/>
                  <p:nvPr/>
                </p:nvSpPr>
                <p:spPr>
                  <a:xfrm>
                    <a:off x="3919688" y="4568637"/>
                    <a:ext cx="1003470" cy="546480"/>
                  </a:xfrm>
                  <a:prstGeom prst="rect">
                    <a:avLst/>
                  </a:prstGeom>
                </p:spPr>
                <p:txBody>
                  <a:bodyPr/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>
                              <a:latin typeface="Cambria Math"/>
                            </a:rPr>
                            <m:t>𝜅</m:t>
                          </m:r>
                          <m:r>
                            <a:rPr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>
                                  <a:latin typeface="Cambria Math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>
                                      <a:latin typeface="Cambria Math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dirty="0"/>
                  </a:p>
                </p:txBody>
              </p:sp>
            </mc:Choice>
            <mc:Fallback xmlns="">
              <p:sp>
                <p:nvSpPr>
                  <p:cNvPr id="73" name="Formula 4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19688" y="4568637"/>
                    <a:ext cx="1003470" cy="546480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b="-1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9" name="CustomShape 48"/>
            <p:cNvSpPr/>
            <p:nvPr/>
          </p:nvSpPr>
          <p:spPr>
            <a:xfrm>
              <a:off x="7201665" y="6517674"/>
              <a:ext cx="1158543" cy="3459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fr-FR" sz="1200" b="0" strike="noStrike" spc="-1" dirty="0">
                  <a:latin typeface="Arial"/>
                </a:rPr>
                <a:t>[Daniel, 2013]</a:t>
              </a:r>
            </a:p>
          </p:txBody>
        </p:sp>
        <p:sp>
          <p:nvSpPr>
            <p:cNvPr id="70" name="TextShape 49"/>
            <p:cNvSpPr txBox="1"/>
            <p:nvPr/>
          </p:nvSpPr>
          <p:spPr>
            <a:xfrm>
              <a:off x="69120" y="4752000"/>
              <a:ext cx="2435541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fr-FR" sz="1800" b="0" strike="noStrike" spc="-1" dirty="0" err="1" smtClean="0">
                  <a:latin typeface="Arial"/>
                </a:rPr>
                <a:t>AMSM’s</a:t>
              </a:r>
              <a:r>
                <a:rPr lang="fr-FR" sz="1800" b="0" strike="noStrike" spc="-1" dirty="0" smtClean="0">
                  <a:latin typeface="Arial"/>
                </a:rPr>
                <a:t> </a:t>
              </a:r>
              <a:r>
                <a:rPr lang="fr-FR" sz="1800" b="0" strike="noStrike" spc="-1" dirty="0" err="1" smtClean="0">
                  <a:latin typeface="Arial"/>
                </a:rPr>
                <a:t>parameters</a:t>
              </a:r>
              <a:r>
                <a:rPr lang="fr-FR" sz="1800" b="0" strike="noStrike" spc="-1" dirty="0" smtClean="0">
                  <a:latin typeface="Arial"/>
                </a:rPr>
                <a:t>:</a:t>
              </a:r>
              <a:endParaRPr lang="fr-FR" sz="1800" b="0" strike="noStrike" spc="-1" dirty="0">
                <a:latin typeface="Arial"/>
              </a:endParaRPr>
            </a:p>
          </p:txBody>
        </p:sp>
        <p:sp>
          <p:nvSpPr>
            <p:cNvPr id="71" name="TextShape 50"/>
            <p:cNvSpPr txBox="1"/>
            <p:nvPr/>
          </p:nvSpPr>
          <p:spPr>
            <a:xfrm>
              <a:off x="93600" y="5868000"/>
              <a:ext cx="2555404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fr-FR" spc="-1" dirty="0" err="1" smtClean="0">
                  <a:latin typeface="Arial"/>
                </a:rPr>
                <a:t>M</a:t>
              </a:r>
              <a:r>
                <a:rPr lang="fr-FR" sz="1800" b="0" strike="noStrike" spc="-1" dirty="0" err="1" smtClean="0">
                  <a:latin typeface="Arial"/>
                </a:rPr>
                <a:t>agnetic</a:t>
              </a:r>
              <a:r>
                <a:rPr lang="fr-FR" sz="1800" b="0" strike="noStrike" spc="-1" dirty="0" smtClean="0">
                  <a:latin typeface="Arial"/>
                </a:rPr>
                <a:t> </a:t>
              </a:r>
              <a:r>
                <a:rPr lang="fr-FR" sz="1800" b="0" strike="noStrike" spc="-1" dirty="0" err="1" smtClean="0">
                  <a:latin typeface="Arial"/>
                </a:rPr>
                <a:t>permeability</a:t>
              </a:r>
              <a:r>
                <a:rPr lang="fr-FR" sz="1800" b="0" strike="noStrike" spc="-1" dirty="0" smtClean="0">
                  <a:latin typeface="Arial"/>
                </a:rPr>
                <a:t>:</a:t>
              </a:r>
              <a:endParaRPr lang="fr-FR" sz="1800" b="0" strike="noStrike" spc="-1" dirty="0">
                <a:latin typeface="Arial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2842591" y="3791776"/>
                <a:ext cx="2335126" cy="569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µ</a:t>
                </a:r>
                <a:r>
                  <a:rPr lang="en-US" sz="2000" baseline="-25000" dirty="0" smtClean="0"/>
                  <a:t>r</a:t>
                </a:r>
                <a:r>
                  <a:rPr lang="en-US" sz="2000" dirty="0" smtClean="0"/>
                  <a:t>(0,</a:t>
                </a:r>
                <a:r>
                  <a:rPr lang="en-US" sz="2000" b="1" dirty="0" smtClean="0"/>
                  <a:t>T</a:t>
                </a:r>
                <a:r>
                  <a:rPr lang="en-US" sz="2000" dirty="0" smtClean="0"/>
                  <a:t>)=1+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/>
                          </a:rPr>
                          <m:t>κ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</a:rPr>
                              <m:t>𝑢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</a:rPr>
                              <m:t>𝑣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591" y="3791776"/>
                <a:ext cx="2335126" cy="569067"/>
              </a:xfrm>
              <a:prstGeom prst="rect">
                <a:avLst/>
              </a:prstGeom>
              <a:blipFill rotWithShape="1">
                <a:blip r:embed="rId8"/>
                <a:stretch>
                  <a:fillRect l="-2611"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7" name="Group 37"/>
          <p:cNvGrpSpPr/>
          <p:nvPr/>
        </p:nvGrpSpPr>
        <p:grpSpPr>
          <a:xfrm>
            <a:off x="469560" y="1343190"/>
            <a:ext cx="4963832" cy="1040112"/>
            <a:chOff x="72000" y="3751412"/>
            <a:chExt cx="4963832" cy="1040112"/>
          </a:xfrm>
        </p:grpSpPr>
        <p:sp>
          <p:nvSpPr>
            <p:cNvPr id="78" name="TextShape 38"/>
            <p:cNvSpPr txBox="1"/>
            <p:nvPr/>
          </p:nvSpPr>
          <p:spPr>
            <a:xfrm>
              <a:off x="72000" y="3763440"/>
              <a:ext cx="981553" cy="4485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fr-FR" sz="1800" b="0" strike="noStrike" spc="-1" dirty="0" smtClean="0">
                  <a:latin typeface="Arial"/>
                </a:rPr>
                <a:t>H </a:t>
              </a:r>
              <a:r>
                <a:rPr lang="fr-FR" sz="1800" b="0" strike="noStrike" spc="-1" dirty="0" err="1" smtClean="0">
                  <a:latin typeface="Arial"/>
                </a:rPr>
                <a:t>field</a:t>
              </a:r>
              <a:r>
                <a:rPr lang="fr-FR" sz="1800" b="0" strike="noStrike" spc="-1" dirty="0">
                  <a:latin typeface="Arial"/>
                </a:rPr>
                <a:t> :</a:t>
              </a:r>
            </a:p>
          </p:txBody>
        </p:sp>
        <p:sp>
          <p:nvSpPr>
            <p:cNvPr id="79" name="TextShape 39"/>
            <p:cNvSpPr txBox="1"/>
            <p:nvPr/>
          </p:nvSpPr>
          <p:spPr>
            <a:xfrm>
              <a:off x="72000" y="4424696"/>
              <a:ext cx="1816440" cy="366828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fr-FR" sz="1800" b="0" strike="noStrike" spc="-1" dirty="0" smtClean="0">
                  <a:latin typeface="Arial"/>
                </a:rPr>
                <a:t>Stress </a:t>
              </a:r>
              <a:r>
                <a:rPr lang="fr-FR" sz="1800" b="0" strike="noStrike" spc="-1" dirty="0" err="1" smtClean="0">
                  <a:latin typeface="Arial"/>
                </a:rPr>
                <a:t>tensor</a:t>
              </a:r>
              <a:r>
                <a:rPr lang="fr-FR" sz="1800" b="0" strike="noStrike" spc="-1" dirty="0">
                  <a:latin typeface="Arial"/>
                </a:rPr>
                <a:t> 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Formula 40"/>
                <p:cNvSpPr txBox="1"/>
                <p:nvPr/>
              </p:nvSpPr>
              <p:spPr>
                <a:xfrm>
                  <a:off x="1745452" y="4440445"/>
                  <a:ext cx="1560971" cy="28692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b="1" i="1">
                                <a:latin typeface="Cambria Math"/>
                              </a:rPr>
                              <m:t>𝐓</m:t>
                            </m:r>
                          </m:e>
                          <m:sub>
                            <m:r>
                              <a:rPr>
                                <a:latin typeface="Cambria Math"/>
                              </a:rPr>
                              <m:t>𝑥𝑦𝑧</m:t>
                            </m:r>
                          </m:sub>
                        </m:sSub>
                        <m:r>
                          <a:rPr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b="1" i="1">
                                <a:latin typeface="Cambria Math"/>
                              </a:rPr>
                              <m:t>𝐓</m:t>
                            </m:r>
                          </m:e>
                          <m:sub>
                            <m:r>
                              <a:rPr>
                                <a:latin typeface="Cambria Math"/>
                              </a:rPr>
                              <m:t>𝑢𝑣𝑤</m:t>
                            </m:r>
                          </m:sub>
                        </m:sSub>
                      </m:oMath>
                    </m:oMathPara>
                  </a14:m>
                  <a:endParaRPr dirty="0"/>
                </a:p>
              </p:txBody>
            </p:sp>
          </mc:Choice>
          <mc:Fallback xmlns="">
            <p:sp>
              <p:nvSpPr>
                <p:cNvPr id="80" name="Formula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5452" y="4440445"/>
                  <a:ext cx="1560971" cy="28692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404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Formula 41"/>
                <p:cNvSpPr txBox="1"/>
                <p:nvPr/>
              </p:nvSpPr>
              <p:spPr>
                <a:xfrm>
                  <a:off x="1053496" y="3751412"/>
                  <a:ext cx="3982336" cy="30024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b="1" i="1">
                            <a:latin typeface="Cambria Math"/>
                          </a:rPr>
                          <m:t>𝐇</m:t>
                        </m:r>
                        <m:r>
                          <a:rPr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i="1">
                                <a:latin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>
                                <a:latin typeface="Cambria Math"/>
                              </a:rPr>
                              <m:t>𝑥𝑦𝑧</m:t>
                            </m:r>
                          </m:sub>
                        </m:sSub>
                        <m:r>
                          <a:rPr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i="1">
                                <a:latin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i="1">
                                    <a:latin typeface="Cambria Math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</m:d>
                                <m:r>
                                  <a:rPr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  <m:sub>
                            <m:r>
                              <a:rPr>
                                <a:latin typeface="Cambria Math"/>
                              </a:rPr>
                              <m:t>𝑢𝑣𝑤</m:t>
                            </m:r>
                          </m:sub>
                        </m:sSub>
                      </m:oMath>
                    </m:oMathPara>
                  </a14:m>
                  <a:endParaRPr dirty="0"/>
                </a:p>
              </p:txBody>
            </p:sp>
          </mc:Choice>
          <mc:Fallback xmlns="">
            <p:sp>
              <p:nvSpPr>
                <p:cNvPr id="81" name="Formula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3496" y="3751412"/>
                  <a:ext cx="3982336" cy="30024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6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47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30"/>
    </mc:Choice>
    <mc:Fallback xmlns="">
      <p:transition spd="slow" advTm="416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841" y="205413"/>
            <a:ext cx="3008313" cy="344557"/>
          </a:xfrm>
        </p:spPr>
        <p:txBody>
          <a:bodyPr/>
          <a:lstStyle/>
          <a:p>
            <a:r>
              <a:rPr lang="en-US" b="0" dirty="0"/>
              <a:t>Model definition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COMSOL CONFERENCE 2020 -EUROPE- </a:t>
            </a:r>
            <a:r>
              <a:rPr lang="fr-FR" dirty="0" err="1" smtClean="0"/>
              <a:t>October</a:t>
            </a:r>
            <a:r>
              <a:rPr lang="fr-FR" dirty="0" smtClean="0"/>
              <a:t> 2020</a:t>
            </a:r>
            <a:endParaRPr lang="fr-FR" dirty="0"/>
          </a:p>
        </p:txBody>
      </p:sp>
      <p:grpSp>
        <p:nvGrpSpPr>
          <p:cNvPr id="24" name="Group 23"/>
          <p:cNvGrpSpPr/>
          <p:nvPr/>
        </p:nvGrpSpPr>
        <p:grpSpPr>
          <a:xfrm>
            <a:off x="1225550" y="1371599"/>
            <a:ext cx="6949045" cy="2682704"/>
            <a:chOff x="901700" y="1136649"/>
            <a:chExt cx="6949045" cy="2682704"/>
          </a:xfrm>
        </p:grpSpPr>
        <p:cxnSp>
          <p:nvCxnSpPr>
            <p:cNvPr id="4" name="Straight Arrow Connector 3"/>
            <p:cNvCxnSpPr>
              <a:stCxn id="12" idx="2"/>
              <a:endCxn id="13" idx="0"/>
            </p:cNvCxnSpPr>
            <p:nvPr/>
          </p:nvCxnSpPr>
          <p:spPr>
            <a:xfrm>
              <a:off x="6335198" y="1724686"/>
              <a:ext cx="0" cy="150690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" name="Group 3"/>
            <p:cNvGrpSpPr/>
            <p:nvPr/>
          </p:nvGrpSpPr>
          <p:grpSpPr>
            <a:xfrm>
              <a:off x="901700" y="1136649"/>
              <a:ext cx="6949045" cy="2682704"/>
              <a:chOff x="432000" y="1914807"/>
              <a:chExt cx="7380721" cy="3544233"/>
            </a:xfrm>
          </p:grpSpPr>
          <p:sp>
            <p:nvSpPr>
              <p:cNvPr id="12" name="CustomShape 5"/>
              <p:cNvSpPr/>
              <p:nvPr/>
            </p:nvSpPr>
            <p:spPr>
              <a:xfrm>
                <a:off x="4593334" y="1914807"/>
                <a:ext cx="3219387" cy="77688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AMSM: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Magnetic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permeability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µ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(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U</a:t>
                </a:r>
                <a:r>
                  <a:rPr lang="fr-FR" sz="1800" b="0" strike="noStrike" spc="-1" baseline="-25000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H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,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T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)</a:t>
                </a:r>
                <a:endParaRPr lang="fr-FR" sz="1800" b="0" strike="noStrike" spc="-1" dirty="0">
                  <a:latin typeface="Arial"/>
                </a:endParaRPr>
              </a:p>
            </p:txBody>
          </p:sp>
          <p:sp>
            <p:nvSpPr>
              <p:cNvPr id="13" name="CustomShape 6"/>
              <p:cNvSpPr/>
              <p:nvPr/>
            </p:nvSpPr>
            <p:spPr>
              <a:xfrm>
                <a:off x="4593334" y="4682520"/>
                <a:ext cx="3219387" cy="77652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COMSOL: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Magnetic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fields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H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and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B</a:t>
                </a:r>
                <a:endParaRPr lang="fr-FR" sz="1800" b="1" strike="noStrike" spc="-1" dirty="0">
                  <a:latin typeface="Arial"/>
                </a:endParaRPr>
              </a:p>
            </p:txBody>
          </p:sp>
          <p:sp>
            <p:nvSpPr>
              <p:cNvPr id="14" name="CustomShape 7"/>
              <p:cNvSpPr/>
              <p:nvPr/>
            </p:nvSpPr>
            <p:spPr>
              <a:xfrm>
                <a:off x="432000" y="4682520"/>
                <a:ext cx="2171717" cy="77652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EC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sensor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impedance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Z(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T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)</a:t>
                </a:r>
                <a:endParaRPr lang="fr-FR" sz="1800" b="0" strike="noStrike" spc="-1" dirty="0">
                  <a:latin typeface="Arial"/>
                </a:endParaRPr>
              </a:p>
            </p:txBody>
          </p:sp>
          <p:sp>
            <p:nvSpPr>
              <p:cNvPr id="22" name="CustomShape 15"/>
              <p:cNvSpPr/>
              <p:nvPr/>
            </p:nvSpPr>
            <p:spPr>
              <a:xfrm>
                <a:off x="486215" y="1923118"/>
                <a:ext cx="2117502" cy="77688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Magnetic field direction </a:t>
                </a:r>
                <a:r>
                  <a:rPr lang="en-US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U</a:t>
                </a:r>
                <a:r>
                  <a:rPr lang="en-US" sz="1800" b="0" strike="noStrike" spc="-1" baseline="-25000" dirty="0" smtClean="0">
                    <a:solidFill>
                      <a:srgbClr val="000000"/>
                    </a:solidFill>
                    <a:latin typeface="Arial"/>
                  </a:rPr>
                  <a:t>H</a:t>
                </a:r>
                <a:endParaRPr lang="en-US" sz="1800" b="0" strike="noStrike" spc="-1" dirty="0">
                  <a:latin typeface="Arial"/>
                </a:endParaRPr>
              </a:p>
            </p:txBody>
          </p:sp>
        </p:grpSp>
        <p:cxnSp>
          <p:nvCxnSpPr>
            <p:cNvPr id="29" name="Straight Arrow Connector 28"/>
            <p:cNvCxnSpPr>
              <a:stCxn id="22" idx="3"/>
              <a:endCxn id="12" idx="1"/>
            </p:cNvCxnSpPr>
            <p:nvPr/>
          </p:nvCxnSpPr>
          <p:spPr>
            <a:xfrm flipV="1">
              <a:off x="2946400" y="1430668"/>
              <a:ext cx="1873250" cy="62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13" idx="1"/>
              <a:endCxn id="14" idx="3"/>
            </p:cNvCxnSpPr>
            <p:nvPr/>
          </p:nvCxnSpPr>
          <p:spPr>
            <a:xfrm flipH="1">
              <a:off x="2946400" y="3525471"/>
              <a:ext cx="18732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ustomShape 15"/>
          <p:cNvSpPr/>
          <p:nvPr/>
        </p:nvSpPr>
        <p:spPr>
          <a:xfrm>
            <a:off x="1276596" y="2040492"/>
            <a:ext cx="1993656" cy="588037"/>
          </a:xfrm>
          <a:prstGeom prst="rect">
            <a:avLst/>
          </a:prstGeom>
          <a:noFill/>
          <a:ln w="25560">
            <a:solidFill>
              <a:srgbClr val="4B4B4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strike="noStrike" spc="-1" dirty="0" smtClean="0">
                <a:latin typeface="Arial"/>
              </a:rPr>
              <a:t>Stress tensor </a:t>
            </a:r>
            <a:r>
              <a:rPr lang="en-US" sz="1800" b="1" strike="noStrike" spc="-1" dirty="0" smtClean="0">
                <a:latin typeface="Arial"/>
              </a:rPr>
              <a:t>T</a:t>
            </a:r>
            <a:endParaRPr lang="en-US" sz="1800" b="1" strike="noStrike" spc="-1" dirty="0"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1780" y="2512443"/>
            <a:ext cx="19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Implementation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13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16"/>
    </mc:Choice>
    <mc:Fallback xmlns="">
      <p:transition spd="slow" advTm="125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780" y="499611"/>
            <a:ext cx="5276309" cy="344557"/>
          </a:xfrm>
        </p:spPr>
        <p:txBody>
          <a:bodyPr/>
          <a:lstStyle/>
          <a:p>
            <a:r>
              <a:rPr lang="en-US" b="0" dirty="0"/>
              <a:t>Finite Element Method: </a:t>
            </a:r>
            <a:r>
              <a:rPr lang="en-US" b="0" dirty="0" smtClean="0"/>
              <a:t>COMSOL</a:t>
            </a:r>
            <a:br>
              <a:rPr lang="en-US" b="0" dirty="0" smtClean="0"/>
            </a:br>
            <a:r>
              <a:rPr lang="en-US" b="0" dirty="0" smtClean="0"/>
              <a:t>Implementation of stress effect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600540" y="1059179"/>
            <a:ext cx="2392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External </a:t>
            </a:r>
            <a:r>
              <a:rPr lang="en-US" dirty="0" smtClean="0"/>
              <a:t>material:</a:t>
            </a:r>
          </a:p>
          <a:p>
            <a:r>
              <a:rPr lang="en-US" dirty="0"/>
              <a:t>	</a:t>
            </a:r>
            <a:r>
              <a:rPr lang="en-US" dirty="0" smtClean="0"/>
              <a:t>Example ID: 32321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839" y="2488431"/>
            <a:ext cx="5775018" cy="22174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163" y="1059179"/>
            <a:ext cx="3868694" cy="32281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540" y="1882140"/>
            <a:ext cx="219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 code </a:t>
            </a:r>
            <a:r>
              <a:rPr lang="en-US" dirty="0" smtClean="0">
                <a:sym typeface="Wingdings" panose="05000000000000000000" pitchFamily="2" charset="2"/>
              </a:rPr>
              <a:t> .</a:t>
            </a:r>
            <a:r>
              <a:rPr lang="en-US" dirty="0" err="1" smtClean="0">
                <a:sym typeface="Wingdings" panose="05000000000000000000" pitchFamily="2" charset="2"/>
              </a:rPr>
              <a:t>dll</a:t>
            </a:r>
            <a:r>
              <a:rPr lang="en-US" dirty="0" smtClean="0">
                <a:sym typeface="Wingdings" panose="05000000000000000000" pitchFamily="2" charset="2"/>
              </a:rPr>
              <a:t>/.so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5771" y="2673258"/>
            <a:ext cx="2202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Hypothesis:</a:t>
            </a:r>
          </a:p>
          <a:p>
            <a:r>
              <a:rPr lang="en-US" dirty="0" smtClean="0"/>
              <a:t>H &amp; B field </a:t>
            </a:r>
            <a:r>
              <a:rPr lang="en-US" dirty="0" err="1" smtClean="0"/>
              <a:t>colinear</a:t>
            </a:r>
            <a:r>
              <a:rPr lang="en-US" dirty="0" smtClean="0"/>
              <a:t> in the plan (XY) of the material</a:t>
            </a:r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270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29"/>
    </mc:Choice>
    <mc:Fallback xmlns="">
      <p:transition spd="slow" advTm="337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508" y="146434"/>
            <a:ext cx="5214135" cy="584201"/>
          </a:xfrm>
        </p:spPr>
        <p:txBody>
          <a:bodyPr/>
          <a:lstStyle/>
          <a:p>
            <a:r>
              <a:rPr lang="en-US" sz="2000" dirty="0" smtClean="0"/>
              <a:t>Finite Element Method </a:t>
            </a:r>
            <a:r>
              <a:rPr lang="en-US" sz="2000" dirty="0"/>
              <a:t>:</a:t>
            </a:r>
            <a:r>
              <a:rPr lang="en-US" sz="2000" dirty="0" smtClean="0"/>
              <a:t> </a:t>
            </a:r>
            <a:r>
              <a:rPr lang="en-US" sz="2000" dirty="0" err="1" smtClean="0"/>
              <a:t>Comsol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Model algorithm: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grpSp>
        <p:nvGrpSpPr>
          <p:cNvPr id="7" name="Group 3"/>
          <p:cNvGrpSpPr/>
          <p:nvPr/>
        </p:nvGrpSpPr>
        <p:grpSpPr>
          <a:xfrm>
            <a:off x="2668324" y="1035434"/>
            <a:ext cx="4530835" cy="3707822"/>
            <a:chOff x="1769164" y="1782842"/>
            <a:chExt cx="4530835" cy="3707822"/>
          </a:xfrm>
        </p:grpSpPr>
        <p:sp>
          <p:nvSpPr>
            <p:cNvPr id="8" name="CustomShape 4"/>
            <p:cNvSpPr/>
            <p:nvPr/>
          </p:nvSpPr>
          <p:spPr>
            <a:xfrm>
              <a:off x="1769164" y="1782842"/>
              <a:ext cx="4530835" cy="305157"/>
            </a:xfrm>
            <a:prstGeom prst="flowChartInputOutput">
              <a:avLst/>
            </a:prstGeom>
            <a:noFill/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/>
              <a:r>
                <a:rPr lang="fr-FR" sz="1600" b="0" strike="noStrike" spc="-1" dirty="0" smtClean="0">
                  <a:latin typeface="Arial"/>
                </a:rPr>
                <a:t>I</a:t>
              </a:r>
              <a:r>
                <a:rPr lang="en-US" sz="1600" b="0" strike="noStrike" spc="-1" dirty="0" err="1" smtClean="0">
                  <a:latin typeface="Arial"/>
                </a:rPr>
                <a:t>nitial</a:t>
              </a:r>
              <a:r>
                <a:rPr lang="fr-FR" sz="1600" b="0" strike="noStrike" spc="-1" dirty="0" smtClean="0">
                  <a:latin typeface="Arial"/>
                </a:rPr>
                <a:t> solution </a:t>
              </a:r>
              <a:r>
                <a:rPr lang="fr-FR" sz="1600" spc="-1" dirty="0" smtClean="0">
                  <a:latin typeface="Arial"/>
                </a:rPr>
                <a:t>« </a:t>
              </a:r>
              <a:r>
                <a:rPr lang="fr-FR" sz="1600" b="1" spc="-1" dirty="0" smtClean="0">
                  <a:latin typeface="Arial"/>
                </a:rPr>
                <a:t>µ</a:t>
              </a:r>
              <a:r>
                <a:rPr lang="fr-FR" sz="1600" spc="-1" dirty="0" smtClean="0">
                  <a:latin typeface="Arial"/>
                </a:rPr>
                <a:t>(</a:t>
              </a:r>
              <a:r>
                <a:rPr lang="fr-FR" sz="1600" b="1" spc="-1" dirty="0" smtClean="0">
                  <a:latin typeface="Arial"/>
                </a:rPr>
                <a:t>T</a:t>
              </a:r>
              <a:r>
                <a:rPr lang="fr-FR" sz="1600" spc="-1" dirty="0" smtClean="0">
                  <a:latin typeface="Arial"/>
                  <a:ea typeface="Arial"/>
                </a:rPr>
                <a:t>) » </a:t>
              </a:r>
              <a:r>
                <a:rPr lang="fr-FR" sz="1600" b="0" strike="noStrike" spc="-1" dirty="0" smtClean="0">
                  <a:latin typeface="Arial"/>
                </a:rPr>
                <a:t>: </a:t>
              </a:r>
              <a:r>
                <a:rPr lang="fr-FR" sz="1600" b="1" spc="-1" dirty="0" smtClean="0">
                  <a:latin typeface="Arial"/>
                </a:rPr>
                <a:t>H</a:t>
              </a:r>
              <a:endParaRPr lang="fr-FR" sz="1600" b="0" strike="noStrike" spc="-1" dirty="0">
                <a:latin typeface="Arial"/>
              </a:endParaRPr>
            </a:p>
          </p:txBody>
        </p:sp>
        <p:grpSp>
          <p:nvGrpSpPr>
            <p:cNvPr id="9" name="Group 5"/>
            <p:cNvGrpSpPr/>
            <p:nvPr/>
          </p:nvGrpSpPr>
          <p:grpSpPr>
            <a:xfrm>
              <a:off x="2163052" y="2425464"/>
              <a:ext cx="3089896" cy="612000"/>
              <a:chOff x="2163052" y="2425464"/>
              <a:chExt cx="3089896" cy="612000"/>
            </a:xfrm>
          </p:grpSpPr>
          <p:sp>
            <p:nvSpPr>
              <p:cNvPr id="24" name="CustomShape 6"/>
              <p:cNvSpPr/>
              <p:nvPr/>
            </p:nvSpPr>
            <p:spPr>
              <a:xfrm>
                <a:off x="2163052" y="2425464"/>
                <a:ext cx="3089896" cy="324000"/>
              </a:xfrm>
              <a:prstGeom prst="flowChartProcess">
                <a:avLst/>
              </a:prstGeom>
              <a:noFill/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/>
              <a:lstStyle/>
              <a:p>
                <a:pPr algn="ctr"/>
                <a:r>
                  <a:rPr lang="fr-FR" sz="1600" b="0" strike="noStrike" spc="-1" dirty="0" smtClean="0">
                    <a:latin typeface="Arial"/>
                  </a:rPr>
                  <a:t>AMSM</a:t>
                </a:r>
                <a:endParaRPr lang="fr-FR" sz="1600" b="0" strike="noStrike" spc="-1" dirty="0">
                  <a:latin typeface="Arial"/>
                </a:endParaRPr>
              </a:p>
            </p:txBody>
          </p:sp>
          <p:sp>
            <p:nvSpPr>
              <p:cNvPr id="25" name="CustomShape 7"/>
              <p:cNvSpPr/>
              <p:nvPr/>
            </p:nvSpPr>
            <p:spPr>
              <a:xfrm>
                <a:off x="2163052" y="2749464"/>
                <a:ext cx="3089896" cy="288000"/>
              </a:xfrm>
              <a:prstGeom prst="flowChartProcess">
                <a:avLst/>
              </a:prstGeom>
              <a:noFill/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/>
              <a:lstStyle/>
              <a:p>
                <a:pPr algn="ctr"/>
                <a:r>
                  <a:rPr lang="fr-FR" sz="1800" b="0" strike="noStrike" spc="-1" dirty="0" smtClean="0">
                    <a:latin typeface="Arial"/>
                    <a:ea typeface="Noto Sans CJK SC"/>
                  </a:rPr>
                  <a:t>µ(</a:t>
                </a:r>
                <a:r>
                  <a:rPr lang="fr-FR" sz="1800" b="1" strike="noStrike" spc="-1" dirty="0" smtClean="0">
                    <a:latin typeface="Arial"/>
                    <a:ea typeface="Noto Sans CJK SC"/>
                  </a:rPr>
                  <a:t>H</a:t>
                </a:r>
                <a:r>
                  <a:rPr lang="fr-FR" sz="1800" b="0" strike="noStrike" spc="-1" dirty="0" smtClean="0">
                    <a:latin typeface="Arial"/>
                    <a:ea typeface="Noto Sans CJK SC"/>
                  </a:rPr>
                  <a:t>,</a:t>
                </a:r>
                <a:r>
                  <a:rPr lang="fr-FR" sz="1800" b="1" strike="noStrike" spc="-1" dirty="0" smtClean="0">
                    <a:latin typeface="Arial"/>
                    <a:ea typeface="Noto Sans CJK SC"/>
                  </a:rPr>
                  <a:t>T</a:t>
                </a:r>
                <a:r>
                  <a:rPr lang="fr-FR" sz="1800" b="0" strike="noStrike" spc="-1" dirty="0">
                    <a:latin typeface="Arial"/>
                    <a:ea typeface="Noto Sans CJK SC"/>
                  </a:rPr>
                  <a:t>)</a:t>
                </a:r>
                <a:endParaRPr lang="fr-FR" sz="1800" b="0" strike="noStrike" spc="-1" dirty="0">
                  <a:latin typeface="Arial"/>
                </a:endParaRPr>
              </a:p>
            </p:txBody>
          </p:sp>
        </p:grpSp>
        <p:grpSp>
          <p:nvGrpSpPr>
            <p:cNvPr id="10" name="Group 8"/>
            <p:cNvGrpSpPr/>
            <p:nvPr/>
          </p:nvGrpSpPr>
          <p:grpSpPr>
            <a:xfrm>
              <a:off x="2163052" y="3224367"/>
              <a:ext cx="3089896" cy="360000"/>
              <a:chOff x="2163052" y="3224367"/>
              <a:chExt cx="3089896" cy="360000"/>
            </a:xfrm>
          </p:grpSpPr>
          <p:sp>
            <p:nvSpPr>
              <p:cNvPr id="23" name="CustomShape 9"/>
              <p:cNvSpPr/>
              <p:nvPr/>
            </p:nvSpPr>
            <p:spPr>
              <a:xfrm>
                <a:off x="2163052" y="3224367"/>
                <a:ext cx="3089896" cy="360000"/>
              </a:xfrm>
              <a:prstGeom prst="flowChartProcess">
                <a:avLst/>
              </a:prstGeom>
              <a:noFill/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/>
              <a:lstStyle/>
              <a:p>
                <a:pPr algn="ctr"/>
                <a:r>
                  <a:rPr lang="fr-FR" sz="1800" b="0" strike="noStrike" spc="-1" dirty="0" smtClean="0">
                    <a:latin typeface="Arial"/>
                  </a:rPr>
                  <a:t> </a:t>
                </a:r>
                <a:r>
                  <a:rPr lang="fr-FR" sz="1800" b="0" strike="noStrike" spc="-1" dirty="0">
                    <a:latin typeface="Arial"/>
                  </a:rPr>
                  <a:t>B(</a:t>
                </a:r>
                <a:r>
                  <a:rPr lang="fr-FR" sz="1800" b="1" strike="noStrike" spc="-1" dirty="0">
                    <a:latin typeface="Arial"/>
                  </a:rPr>
                  <a:t>T</a:t>
                </a:r>
                <a:r>
                  <a:rPr lang="fr-FR" sz="1800" b="0" strike="noStrike" spc="-1" dirty="0">
                    <a:latin typeface="Arial"/>
                  </a:rPr>
                  <a:t>) </a:t>
                </a:r>
              </a:p>
            </p:txBody>
          </p:sp>
        </p:grpSp>
        <p:sp>
          <p:nvSpPr>
            <p:cNvPr id="11" name="CustomShape 10"/>
            <p:cNvSpPr/>
            <p:nvPr/>
          </p:nvSpPr>
          <p:spPr>
            <a:xfrm>
              <a:off x="2163053" y="4717744"/>
              <a:ext cx="3089896" cy="252000"/>
            </a:xfrm>
            <a:prstGeom prst="flowChartProcess">
              <a:avLst/>
            </a:prstGeom>
            <a:noFill/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/>
              <a:r>
                <a:rPr lang="fr-FR" sz="1600" spc="-1" dirty="0" smtClean="0">
                  <a:latin typeface="Arial"/>
                </a:rPr>
                <a:t>NL </a:t>
              </a:r>
              <a:r>
                <a:rPr lang="fr-FR" sz="1600" spc="-1" dirty="0" err="1">
                  <a:latin typeface="Arial"/>
                </a:rPr>
                <a:t>Eq</a:t>
              </a:r>
              <a:r>
                <a:rPr lang="fr-FR" sz="1600" spc="-1" dirty="0">
                  <a:latin typeface="Arial"/>
                </a:rPr>
                <a:t> </a:t>
              </a:r>
              <a:r>
                <a:rPr lang="fr-FR" sz="1600" b="0" strike="noStrike" spc="-1" dirty="0" smtClean="0">
                  <a:latin typeface="Arial"/>
                </a:rPr>
                <a:t>system</a:t>
              </a:r>
              <a:r>
                <a:rPr lang="fr-FR" sz="1600" spc="-1" dirty="0" smtClean="0">
                  <a:latin typeface="Arial"/>
                </a:rPr>
                <a:t> </a:t>
              </a:r>
              <a:r>
                <a:rPr lang="fr-FR" sz="1600" b="0" strike="noStrike" spc="-1" dirty="0" smtClean="0">
                  <a:latin typeface="Arial"/>
                </a:rPr>
                <a:t>(</a:t>
              </a:r>
              <a:r>
                <a:rPr lang="fr-FR" sz="1600" b="0" strike="noStrike" spc="-1" dirty="0">
                  <a:latin typeface="Arial"/>
                </a:rPr>
                <a:t>Newton </a:t>
              </a:r>
              <a:r>
                <a:rPr lang="fr-FR" sz="1600" b="0" strike="noStrike" spc="-1" dirty="0" err="1">
                  <a:latin typeface="Arial"/>
                </a:rPr>
                <a:t>Raphson</a:t>
              </a:r>
              <a:r>
                <a:rPr lang="fr-FR" sz="1600" b="0" strike="noStrike" spc="-1" dirty="0">
                  <a:latin typeface="Arial"/>
                </a:rPr>
                <a:t>)</a:t>
              </a:r>
            </a:p>
          </p:txBody>
        </p:sp>
        <p:sp>
          <p:nvSpPr>
            <p:cNvPr id="12" name="Line 11"/>
            <p:cNvSpPr/>
            <p:nvPr/>
          </p:nvSpPr>
          <p:spPr>
            <a:xfrm>
              <a:off x="3708000" y="2088000"/>
              <a:ext cx="0" cy="323881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Line 12"/>
            <p:cNvSpPr/>
            <p:nvPr/>
          </p:nvSpPr>
          <p:spPr>
            <a:xfrm flipH="1">
              <a:off x="3708000" y="3037464"/>
              <a:ext cx="2520" cy="16200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" name="Line 13"/>
            <p:cNvSpPr/>
            <p:nvPr/>
          </p:nvSpPr>
          <p:spPr>
            <a:xfrm>
              <a:off x="3716640" y="3584366"/>
              <a:ext cx="0" cy="196057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cxnSp>
          <p:nvCxnSpPr>
            <p:cNvPr id="15" name="Line 14"/>
            <p:cNvCxnSpPr/>
            <p:nvPr/>
          </p:nvCxnSpPr>
          <p:spPr>
            <a:xfrm rot="16200000" flipV="1">
              <a:off x="1148389" y="3035145"/>
              <a:ext cx="1963436" cy="311066"/>
            </a:xfrm>
            <a:prstGeom prst="bentConnector3">
              <a:avLst>
                <a:gd name="adj1" fmla="val 518"/>
              </a:avLst>
            </a:prstGeom>
            <a:ln w="10080">
              <a:solidFill>
                <a:srgbClr val="000000"/>
              </a:solidFill>
              <a:round/>
            </a:ln>
          </p:spPr>
        </p:cxnSp>
        <p:sp>
          <p:nvSpPr>
            <p:cNvPr id="16" name="Line 15"/>
            <p:cNvSpPr/>
            <p:nvPr/>
          </p:nvSpPr>
          <p:spPr>
            <a:xfrm>
              <a:off x="1974574" y="2208960"/>
              <a:ext cx="1733426" cy="0"/>
            </a:xfrm>
            <a:prstGeom prst="line">
              <a:avLst/>
            </a:prstGeom>
            <a:ln w="12700"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CustomShape 16"/>
            <p:cNvSpPr/>
            <p:nvPr/>
          </p:nvSpPr>
          <p:spPr>
            <a:xfrm>
              <a:off x="2067339" y="2276610"/>
              <a:ext cx="3281901" cy="1394228"/>
            </a:xfrm>
            <a:prstGeom prst="rect">
              <a:avLst/>
            </a:prstGeom>
            <a:noFill/>
            <a:ln>
              <a:solidFill>
                <a:srgbClr val="CC0000"/>
              </a:solidFill>
              <a:custDash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CustomShape 18"/>
            <p:cNvSpPr/>
            <p:nvPr/>
          </p:nvSpPr>
          <p:spPr>
            <a:xfrm>
              <a:off x="2285280" y="3781864"/>
              <a:ext cx="2880000" cy="7545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10800" y="0"/>
                  </a:moveTo>
                  <a:lnTo>
                    <a:pt x="21600" y="10800"/>
                  </a:lnTo>
                  <a:lnTo>
                    <a:pt x="10800" y="21600"/>
                  </a:lnTo>
                  <a:lnTo>
                    <a:pt x="0" y="108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/>
              <a:r>
                <a:rPr lang="fr-FR" sz="1800" b="1" strike="noStrike" spc="-1" dirty="0">
                  <a:latin typeface="Arial"/>
                </a:rPr>
                <a:t>Direction </a:t>
              </a:r>
              <a:r>
                <a:rPr lang="fr-FR" sz="1800" b="1" strike="noStrike" spc="-1" dirty="0" smtClean="0">
                  <a:latin typeface="Arial"/>
                </a:rPr>
                <a:t>of </a:t>
              </a:r>
              <a:r>
                <a:rPr lang="fr-FR" sz="1800" b="1" strike="noStrike" spc="-1" dirty="0">
                  <a:latin typeface="Arial"/>
                </a:rPr>
                <a:t>B(T)</a:t>
              </a:r>
              <a:endParaRPr lang="fr-FR" sz="1800" b="0" strike="noStrike" spc="-1" dirty="0">
                <a:latin typeface="Arial"/>
              </a:endParaRPr>
            </a:p>
          </p:txBody>
        </p:sp>
        <p:sp>
          <p:nvSpPr>
            <p:cNvPr id="20" name="Line 19"/>
            <p:cNvSpPr/>
            <p:nvPr/>
          </p:nvSpPr>
          <p:spPr>
            <a:xfrm>
              <a:off x="3708000" y="4537864"/>
              <a:ext cx="0" cy="14328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Line 20"/>
            <p:cNvSpPr/>
            <p:nvPr/>
          </p:nvSpPr>
          <p:spPr>
            <a:xfrm>
              <a:off x="3708000" y="4969744"/>
              <a:ext cx="0" cy="24180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" name="CustomShape 21"/>
            <p:cNvSpPr/>
            <p:nvPr/>
          </p:nvSpPr>
          <p:spPr>
            <a:xfrm>
              <a:off x="2163052" y="5238664"/>
              <a:ext cx="3089896" cy="252000"/>
            </a:xfrm>
            <a:prstGeom prst="flowChartProcess">
              <a:avLst/>
            </a:prstGeom>
            <a:noFill/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/>
              <a:r>
                <a:rPr lang="en-US" sz="1600" b="0" strike="noStrike" spc="-1" dirty="0" smtClean="0">
                  <a:latin typeface="Arial"/>
                </a:rPr>
                <a:t>Impedance</a:t>
              </a:r>
              <a:r>
                <a:rPr lang="fr-FR" sz="1600" b="0" strike="noStrike" spc="-1" dirty="0" smtClean="0">
                  <a:latin typeface="Arial"/>
                </a:rPr>
                <a:t> signal</a:t>
              </a:r>
              <a:endParaRPr lang="fr-FR" sz="1600" b="0" strike="noStrike" spc="-1" dirty="0">
                <a:latin typeface="Arial"/>
              </a:endParaRPr>
            </a:p>
          </p:txBody>
        </p:sp>
      </p:grpSp>
      <p:cxnSp>
        <p:nvCxnSpPr>
          <p:cNvPr id="36" name="Straight Arrow Connector 35"/>
          <p:cNvCxnSpPr>
            <a:endCxn id="17" idx="3"/>
          </p:cNvCxnSpPr>
          <p:nvPr/>
        </p:nvCxnSpPr>
        <p:spPr>
          <a:xfrm flipH="1">
            <a:off x="6248400" y="2226316"/>
            <a:ext cx="4724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720840" y="2041650"/>
            <a:ext cx="182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Function</a:t>
            </a:r>
            <a:endParaRPr lang="en-US" dirty="0"/>
          </a:p>
        </p:txBody>
      </p:sp>
      <p:pic>
        <p:nvPicPr>
          <p:cNvPr id="27" name="Audio 2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11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91"/>
    </mc:Choice>
    <mc:Fallback xmlns="">
      <p:transition spd="slow" advTm="147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77508" y="146434"/>
            <a:ext cx="5214135" cy="5842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Results</a:t>
            </a:r>
            <a:br>
              <a:rPr lang="en-US" sz="2000" dirty="0" smtClean="0"/>
            </a:br>
            <a:r>
              <a:rPr lang="en-US" sz="2000" dirty="0" smtClean="0"/>
              <a:t>Magnetic flux density:</a:t>
            </a:r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772643"/>
            <a:ext cx="4572000" cy="18785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/>
          <a:stretch/>
        </p:blipFill>
        <p:spPr>
          <a:xfrm>
            <a:off x="647700" y="2685301"/>
            <a:ext cx="3982860" cy="18785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/>
          <a:stretch/>
        </p:blipFill>
        <p:spPr>
          <a:xfrm>
            <a:off x="4821403" y="2651180"/>
            <a:ext cx="3962400" cy="18785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78979" y="1342579"/>
            <a:ext cx="155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stress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61730" y="4487028"/>
            <a:ext cx="2664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 stress: T</a:t>
            </a:r>
            <a:r>
              <a:rPr lang="en-US" baseline="-25000" dirty="0" smtClean="0"/>
              <a:t>xx</a:t>
            </a:r>
            <a:r>
              <a:rPr lang="en-US" dirty="0" smtClean="0"/>
              <a:t>=300MPa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470251" y="4487028"/>
            <a:ext cx="2604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 stress: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yy</a:t>
            </a:r>
            <a:r>
              <a:rPr lang="en-US" dirty="0" smtClean="0"/>
              <a:t>=300MPa</a:t>
            </a:r>
            <a:endParaRPr lang="en-US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38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88"/>
    </mc:Choice>
    <mc:Fallback xmlns="">
      <p:transition spd="slow" advTm="117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Conclusion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215" y="884220"/>
            <a:ext cx="8229600" cy="1409400"/>
          </a:xfrm>
        </p:spPr>
        <p:txBody>
          <a:bodyPr/>
          <a:lstStyle/>
          <a:p>
            <a:r>
              <a:rPr lang="en-US" dirty="0" smtClean="0"/>
              <a:t>Implementation of the stress effect on the magnetic properties using a multiscale approach</a:t>
            </a:r>
          </a:p>
          <a:p>
            <a:r>
              <a:rPr lang="en-US" dirty="0" smtClean="0"/>
              <a:t>The model is yet to be improved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21775" y="2575860"/>
            <a:ext cx="6060978" cy="1409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hlinkClick r:id="rId4"/>
              </a:rPr>
              <a:t>Laurent.santandrea@geeps.centralesupelec.fr</a:t>
            </a:r>
            <a:endParaRPr lang="en-US" dirty="0" smtClean="0">
              <a:hlinkClick r:id="rId5"/>
            </a:endParaRPr>
          </a:p>
          <a:p>
            <a:pPr marL="0" indent="0">
              <a:buNone/>
            </a:pPr>
            <a:r>
              <a:rPr lang="en-US" dirty="0" smtClean="0">
                <a:hlinkClick r:id="rId5"/>
              </a:rPr>
              <a:t>Safae.bouterfas@geeps.centralesupelec.fr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6"/>
              </a:rPr>
              <a:t>Laurent.daniel@geeps.centralesupelec.fr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7"/>
              </a:rPr>
              <a:t>Yann.le-bihan@geeps.centralesupelec.fr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98"/>
    </mc:Choice>
    <mc:Fallback xmlns="">
      <p:transition spd="slow" advTm="125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Plan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719" y="1204590"/>
            <a:ext cx="8229600" cy="3394472"/>
          </a:xfrm>
        </p:spPr>
        <p:txBody>
          <a:bodyPr/>
          <a:lstStyle/>
          <a:p>
            <a:r>
              <a:rPr lang="en-US" sz="2000" dirty="0" smtClean="0"/>
              <a:t>Context</a:t>
            </a:r>
          </a:p>
          <a:p>
            <a:r>
              <a:rPr lang="en-US" sz="2000" dirty="0" smtClean="0"/>
              <a:t>Eddy </a:t>
            </a:r>
            <a:r>
              <a:rPr lang="en-US" sz="2000" dirty="0"/>
              <a:t>C</a:t>
            </a:r>
            <a:r>
              <a:rPr lang="en-US" sz="2000" dirty="0" smtClean="0"/>
              <a:t>urrents Non-Destructive Testing</a:t>
            </a:r>
          </a:p>
          <a:p>
            <a:r>
              <a:rPr lang="en-US" sz="2000" dirty="0" smtClean="0"/>
              <a:t>Model definition</a:t>
            </a:r>
          </a:p>
          <a:p>
            <a:r>
              <a:rPr lang="en-US" sz="2000" dirty="0" smtClean="0"/>
              <a:t>Finite Element Method: COMSOL</a:t>
            </a:r>
          </a:p>
          <a:p>
            <a:r>
              <a:rPr lang="en-US" sz="2000" dirty="0" smtClean="0"/>
              <a:t>External Function</a:t>
            </a:r>
          </a:p>
          <a:p>
            <a:r>
              <a:rPr lang="en-US" sz="2000" dirty="0" smtClean="0"/>
              <a:t>Results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99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78"/>
    </mc:Choice>
    <mc:Fallback xmlns="">
      <p:transition spd="slow" advTm="152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Context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155" r="11438" b="14472"/>
          <a:stretch/>
        </p:blipFill>
        <p:spPr>
          <a:xfrm>
            <a:off x="6685747" y="3151152"/>
            <a:ext cx="2146300" cy="148570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grpSp>
        <p:nvGrpSpPr>
          <p:cNvPr id="26" name="Group 25"/>
          <p:cNvGrpSpPr/>
          <p:nvPr/>
        </p:nvGrpSpPr>
        <p:grpSpPr>
          <a:xfrm>
            <a:off x="7213325" y="3354749"/>
            <a:ext cx="1117742" cy="864045"/>
            <a:chOff x="4000028" y="1788703"/>
            <a:chExt cx="1335514" cy="1086802"/>
          </a:xfrm>
        </p:grpSpPr>
        <p:sp>
          <p:nvSpPr>
            <p:cNvPr id="7" name="Down Arrow 6"/>
            <p:cNvSpPr/>
            <p:nvPr/>
          </p:nvSpPr>
          <p:spPr>
            <a:xfrm>
              <a:off x="4704521" y="2385390"/>
              <a:ext cx="192156" cy="245166"/>
            </a:xfrm>
            <a:prstGeom prst="downArrow">
              <a:avLst/>
            </a:prstGeom>
            <a:scene3d>
              <a:camera prst="orthographicFront">
                <a:rot lat="1506868" lon="3431926" rev="3439403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000028" y="2360748"/>
              <a:ext cx="519147" cy="390541"/>
              <a:chOff x="4000028" y="2360748"/>
              <a:chExt cx="519147" cy="390541"/>
            </a:xfrm>
          </p:grpSpPr>
          <p:sp>
            <p:nvSpPr>
              <p:cNvPr id="9" name="Down Arrow 8"/>
              <p:cNvSpPr/>
              <p:nvPr/>
            </p:nvSpPr>
            <p:spPr>
              <a:xfrm>
                <a:off x="4251149" y="2360748"/>
                <a:ext cx="192156" cy="245166"/>
              </a:xfrm>
              <a:prstGeom prst="downArrow">
                <a:avLst/>
              </a:prstGeom>
              <a:scene3d>
                <a:camera prst="orthographicFront">
                  <a:rot lat="20324351" lon="2646772" rev="17871734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00028" y="2364165"/>
                <a:ext cx="519147" cy="387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</a:t>
                </a:r>
                <a:r>
                  <a:rPr lang="en-US" sz="1400" baseline="-25000" dirty="0" smtClean="0"/>
                  <a:t>xx</a:t>
                </a:r>
                <a:endParaRPr lang="en-US" sz="1400" baseline="-25000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704521" y="2030188"/>
              <a:ext cx="593085" cy="387124"/>
              <a:chOff x="4704521" y="2030188"/>
              <a:chExt cx="593085" cy="387124"/>
            </a:xfrm>
          </p:grpSpPr>
          <p:sp>
            <p:nvSpPr>
              <p:cNvPr id="10" name="Down Arrow 9"/>
              <p:cNvSpPr/>
              <p:nvPr/>
            </p:nvSpPr>
            <p:spPr>
              <a:xfrm rot="10563512">
                <a:off x="4704521" y="2120344"/>
                <a:ext cx="192156" cy="245166"/>
              </a:xfrm>
              <a:prstGeom prst="downArrow">
                <a:avLst/>
              </a:prstGeom>
              <a:scene3d>
                <a:camera prst="orthographicFront">
                  <a:rot lat="19855278" lon="3110871" rev="1747272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70648" y="2030188"/>
                <a:ext cx="526958" cy="387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</a:t>
                </a:r>
                <a:r>
                  <a:rPr lang="en-US" sz="1400" baseline="-25000" dirty="0" smtClean="0"/>
                  <a:t>xx</a:t>
                </a:r>
                <a:endParaRPr lang="en-US" sz="1400" baseline="-25000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4009491" y="1788703"/>
              <a:ext cx="1326051" cy="1086802"/>
              <a:chOff x="4009491" y="1788703"/>
              <a:chExt cx="1326051" cy="1086802"/>
            </a:xfrm>
          </p:grpSpPr>
          <p:sp>
            <p:nvSpPr>
              <p:cNvPr id="8" name="Down Arrow 7"/>
              <p:cNvSpPr/>
              <p:nvPr/>
            </p:nvSpPr>
            <p:spPr>
              <a:xfrm rot="10800000">
                <a:off x="4195136" y="2041035"/>
                <a:ext cx="192156" cy="245166"/>
              </a:xfrm>
              <a:prstGeom prst="downArrow">
                <a:avLst/>
              </a:prstGeom>
              <a:scene3d>
                <a:camera prst="orthographicFront">
                  <a:rot lat="1506868" lon="3431926" rev="3439403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87934" y="2488381"/>
                <a:ext cx="647608" cy="387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</a:t>
                </a:r>
                <a:r>
                  <a:rPr lang="en-GB" sz="1400" baseline="-25000" dirty="0" err="1" smtClean="0"/>
                  <a:t>yy</a:t>
                </a:r>
                <a:endParaRPr lang="en-US" sz="1400" baseline="-250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009491" y="1788703"/>
                <a:ext cx="536983" cy="387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</a:t>
                </a:r>
                <a:r>
                  <a:rPr lang="en-GB" sz="1400" baseline="-25000" dirty="0" err="1" smtClean="0"/>
                  <a:t>yy</a:t>
                </a:r>
                <a:endParaRPr lang="en-US" sz="1400" baseline="-25000" dirty="0"/>
              </a:p>
            </p:txBody>
          </p:sp>
        </p:grpSp>
      </p:grpSp>
      <p:grpSp>
        <p:nvGrpSpPr>
          <p:cNvPr id="29" name="Group 4"/>
          <p:cNvGrpSpPr/>
          <p:nvPr/>
        </p:nvGrpSpPr>
        <p:grpSpPr>
          <a:xfrm>
            <a:off x="787128" y="1373188"/>
            <a:ext cx="2215880" cy="1876047"/>
            <a:chOff x="359820" y="1948680"/>
            <a:chExt cx="2664000" cy="2519820"/>
          </a:xfrm>
        </p:grpSpPr>
        <p:sp>
          <p:nvSpPr>
            <p:cNvPr id="30" name="CustomShape 5"/>
            <p:cNvSpPr/>
            <p:nvPr/>
          </p:nvSpPr>
          <p:spPr>
            <a:xfrm rot="16200000">
              <a:off x="432000" y="1876680"/>
              <a:ext cx="2519640" cy="2664000"/>
            </a:xfrm>
            <a:prstGeom prst="can">
              <a:avLst>
                <a:gd name="adj" fmla="val 62685"/>
              </a:avLst>
            </a:prstGeom>
            <a:solidFill>
              <a:srgbClr val="BABABA"/>
            </a:solidFill>
            <a:ln w="76320">
              <a:solidFill>
                <a:srgbClr val="BABABA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" name="CustomShape 6"/>
            <p:cNvSpPr/>
            <p:nvPr/>
          </p:nvSpPr>
          <p:spPr>
            <a:xfrm>
              <a:off x="360000" y="1948680"/>
              <a:ext cx="1296000" cy="2519640"/>
            </a:xfrm>
            <a:prstGeom prst="ellipse">
              <a:avLst/>
            </a:prstGeom>
            <a:noFill/>
            <a:ln w="76320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" name="Line 7"/>
            <p:cNvSpPr/>
            <p:nvPr/>
          </p:nvSpPr>
          <p:spPr>
            <a:xfrm flipH="1">
              <a:off x="1332000" y="2487600"/>
              <a:ext cx="252000" cy="22428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" name="Line 8"/>
            <p:cNvSpPr/>
            <p:nvPr/>
          </p:nvSpPr>
          <p:spPr>
            <a:xfrm>
              <a:off x="1584000" y="2487600"/>
              <a:ext cx="360000" cy="36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4" name="CustomShape 9"/>
            <p:cNvSpPr/>
            <p:nvPr/>
          </p:nvSpPr>
          <p:spPr>
            <a:xfrm>
              <a:off x="1909440" y="2311200"/>
              <a:ext cx="466560" cy="400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fr-FR" sz="1400" b="0" strike="noStrike" spc="-1">
                  <a:latin typeface="Arial"/>
                </a:rPr>
                <a:t>e</a:t>
              </a:r>
              <a:r>
                <a:rPr lang="fr-FR" sz="1400" b="0" strike="noStrike" spc="-1" baseline="-33000">
                  <a:latin typeface="Arial"/>
                </a:rPr>
                <a:t>L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35" name="CustomShape 10"/>
            <p:cNvSpPr/>
            <p:nvPr/>
          </p:nvSpPr>
          <p:spPr>
            <a:xfrm>
              <a:off x="947160" y="2493720"/>
              <a:ext cx="564480" cy="362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fr-FR" sz="1400" b="0" strike="noStrike" spc="-1">
                  <a:latin typeface="Arial"/>
                </a:rPr>
                <a:t>e</a:t>
              </a:r>
              <a:r>
                <a:rPr lang="fr-FR" sz="1400" b="0" strike="noStrike" spc="-1" baseline="-33000">
                  <a:latin typeface="Arial"/>
                </a:rPr>
                <a:t>R</a:t>
              </a:r>
              <a:endParaRPr lang="fr-FR" sz="1400" b="0" strike="noStrike" spc="-1">
                <a:latin typeface="Arial"/>
              </a:endParaRPr>
            </a:p>
          </p:txBody>
        </p:sp>
        <p:sp>
          <p:nvSpPr>
            <p:cNvPr id="36" name="CustomShape 11"/>
            <p:cNvSpPr/>
            <p:nvPr/>
          </p:nvSpPr>
          <p:spPr>
            <a:xfrm>
              <a:off x="1425600" y="2051999"/>
              <a:ext cx="483839" cy="21600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fr-FR" sz="1400" b="0" strike="noStrike" spc="-1" dirty="0">
                  <a:latin typeface="Arial"/>
                  <a:ea typeface="Arial"/>
                </a:rPr>
                <a:t>e</a:t>
              </a:r>
              <a:r>
                <a:rPr lang="fr-FR" sz="1400" b="0" strike="noStrike" spc="-1" baseline="-33000" dirty="0">
                  <a:latin typeface="Arial"/>
                  <a:ea typeface="Arial"/>
                </a:rPr>
                <a:t>Θ</a:t>
              </a:r>
              <a:endParaRPr lang="fr-FR" sz="1400" b="0" strike="noStrike" spc="-1" dirty="0">
                <a:latin typeface="Arial"/>
              </a:endParaRPr>
            </a:p>
          </p:txBody>
        </p:sp>
        <p:sp>
          <p:nvSpPr>
            <p:cNvPr id="41" name="Line 16"/>
            <p:cNvSpPr/>
            <p:nvPr/>
          </p:nvSpPr>
          <p:spPr>
            <a:xfrm flipH="1" flipV="1">
              <a:off x="1440000" y="2160000"/>
              <a:ext cx="141120" cy="327960"/>
            </a:xfrm>
            <a:prstGeom prst="line">
              <a:avLst/>
            </a:prstGeom>
            <a:ln w="12600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3" name="TextBox 42"/>
          <p:cNvSpPr txBox="1"/>
          <p:nvPr/>
        </p:nvSpPr>
        <p:spPr>
          <a:xfrm>
            <a:off x="631781" y="897013"/>
            <a:ext cx="2586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 stress in gas pipelines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147734" y="4543791"/>
            <a:ext cx="1581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2D stress</a:t>
            </a:r>
            <a:endParaRPr lang="en-US" dirty="0"/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95566" y="3199057"/>
            <a:ext cx="2125128" cy="137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Bent-Up Arrow 47"/>
          <p:cNvSpPr/>
          <p:nvPr/>
        </p:nvSpPr>
        <p:spPr>
          <a:xfrm flipV="1">
            <a:off x="6813793" y="1792246"/>
            <a:ext cx="868960" cy="881269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547984" y="1345337"/>
            <a:ext cx="2657892" cy="1513559"/>
            <a:chOff x="3428751" y="3074567"/>
            <a:chExt cx="3029666" cy="172308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8751" y="3074567"/>
              <a:ext cx="3029666" cy="172308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601554" y="4404360"/>
              <a:ext cx="8098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/>
                <a:t>Villari</a:t>
              </a:r>
              <a:r>
                <a:rPr lang="en-US" sz="1000" dirty="0" smtClean="0"/>
                <a:t> effect</a:t>
              </a:r>
              <a:endParaRPr lang="en-US" sz="16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34975" y="3411604"/>
            <a:ext cx="2379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Ferromagnetic material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1" idx="0"/>
          </p:cNvCxnSpPr>
          <p:nvPr/>
        </p:nvCxnSpPr>
        <p:spPr>
          <a:xfrm flipV="1">
            <a:off x="1824489" y="2858896"/>
            <a:ext cx="280339" cy="552708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01624" y="4484300"/>
            <a:ext cx="1329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en-US" sz="1200" dirty="0" err="1" smtClean="0"/>
              <a:t>Dahia</a:t>
            </a:r>
            <a:r>
              <a:rPr lang="en-US" sz="1200" dirty="0"/>
              <a:t> </a:t>
            </a:r>
            <a:r>
              <a:rPr lang="en-US" sz="1200" dirty="0" smtClean="0"/>
              <a:t>et al. 2015]</a:t>
            </a:r>
            <a:endParaRPr lang="en-US" dirty="0"/>
          </a:p>
        </p:txBody>
      </p:sp>
      <p:pic>
        <p:nvPicPr>
          <p:cNvPr id="19" name="Audio 1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259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142"/>
    </mc:Choice>
    <mc:Fallback xmlns="">
      <p:transition spd="slow" advTm="591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791" y="205413"/>
            <a:ext cx="5276309" cy="344557"/>
          </a:xfrm>
        </p:spPr>
        <p:txBody>
          <a:bodyPr/>
          <a:lstStyle/>
          <a:p>
            <a:r>
              <a:rPr lang="en-US" b="0" dirty="0" smtClean="0"/>
              <a:t>Eddy Currents Non-Destructive Testing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grpSp>
        <p:nvGrpSpPr>
          <p:cNvPr id="56" name="Group 55"/>
          <p:cNvGrpSpPr/>
          <p:nvPr/>
        </p:nvGrpSpPr>
        <p:grpSpPr>
          <a:xfrm>
            <a:off x="463777" y="879973"/>
            <a:ext cx="4908832" cy="2618468"/>
            <a:chOff x="3799211" y="1435494"/>
            <a:chExt cx="4908832" cy="2618468"/>
          </a:xfrm>
        </p:grpSpPr>
        <p:grpSp>
          <p:nvGrpSpPr>
            <p:cNvPr id="36" name="Group 3"/>
            <p:cNvGrpSpPr/>
            <p:nvPr/>
          </p:nvGrpSpPr>
          <p:grpSpPr>
            <a:xfrm>
              <a:off x="3799211" y="1435494"/>
              <a:ext cx="4908832" cy="2618468"/>
              <a:chOff x="360360" y="1369080"/>
              <a:chExt cx="5757362" cy="3780044"/>
            </a:xfrm>
          </p:grpSpPr>
          <p:pic>
            <p:nvPicPr>
              <p:cNvPr id="37" name="Picture 36"/>
              <p:cNvPicPr/>
              <p:nvPr/>
            </p:nvPicPr>
            <p:blipFill>
              <a:blip r:embed="rId5"/>
              <a:srcRect l="21253" t="16896" r="22050" b="14223"/>
              <a:stretch/>
            </p:blipFill>
            <p:spPr>
              <a:xfrm>
                <a:off x="360360" y="1728721"/>
                <a:ext cx="5183280" cy="3311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38" name="CustomShape 4"/>
              <p:cNvSpPr/>
              <p:nvPr/>
            </p:nvSpPr>
            <p:spPr>
              <a:xfrm>
                <a:off x="2561295" y="1960381"/>
                <a:ext cx="562860" cy="400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fr-FR" sz="1800" b="0" strike="noStrike" spc="-1" dirty="0" err="1">
                    <a:solidFill>
                      <a:srgbClr val="CE181E"/>
                    </a:solidFill>
                    <a:latin typeface="Arial"/>
                  </a:rPr>
                  <a:t>H</a:t>
                </a:r>
                <a:r>
                  <a:rPr lang="fr-FR" sz="1800" b="0" strike="noStrike" spc="-1" baseline="-33000" dirty="0" err="1">
                    <a:solidFill>
                      <a:srgbClr val="CE181E"/>
                    </a:solidFill>
                    <a:latin typeface="Arial"/>
                  </a:rPr>
                  <a:t>p</a:t>
                </a:r>
                <a:endParaRPr lang="fr-FR" sz="1800" b="0" strike="noStrike" spc="-1" dirty="0">
                  <a:latin typeface="Arial"/>
                </a:endParaRPr>
              </a:p>
            </p:txBody>
          </p:sp>
          <p:sp>
            <p:nvSpPr>
              <p:cNvPr id="39" name="Line 5"/>
              <p:cNvSpPr/>
              <p:nvPr/>
            </p:nvSpPr>
            <p:spPr>
              <a:xfrm>
                <a:off x="2631600" y="3096720"/>
                <a:ext cx="216000" cy="72000"/>
              </a:xfrm>
              <a:prstGeom prst="line">
                <a:avLst/>
              </a:prstGeom>
              <a:ln>
                <a:solidFill>
                  <a:srgbClr val="00FF00"/>
                </a:solidFill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0" name="CustomShape 6"/>
              <p:cNvSpPr/>
              <p:nvPr/>
            </p:nvSpPr>
            <p:spPr>
              <a:xfrm>
                <a:off x="2376360" y="2763837"/>
                <a:ext cx="254880" cy="344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fr-FR" sz="1800" b="0" strike="noStrike" spc="-1" dirty="0">
                    <a:solidFill>
                      <a:srgbClr val="00FF00"/>
                    </a:solidFill>
                    <a:latin typeface="aakar"/>
                  </a:rPr>
                  <a:t>I</a:t>
                </a:r>
                <a:endParaRPr lang="fr-FR" sz="1800" b="0" strike="noStrike" spc="-1" dirty="0">
                  <a:latin typeface="Arial"/>
                </a:endParaRPr>
              </a:p>
            </p:txBody>
          </p:sp>
          <p:sp>
            <p:nvSpPr>
              <p:cNvPr id="41" name="CustomShape 7"/>
              <p:cNvSpPr/>
              <p:nvPr/>
            </p:nvSpPr>
            <p:spPr>
              <a:xfrm>
                <a:off x="2340360" y="2592720"/>
                <a:ext cx="1259640" cy="755640"/>
              </a:xfrm>
              <a:prstGeom prst="ellipse">
                <a:avLst/>
              </a:prstGeom>
              <a:noFill/>
              <a:ln w="1008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2" name="CustomShape 8"/>
              <p:cNvSpPr/>
              <p:nvPr/>
            </p:nvSpPr>
            <p:spPr>
              <a:xfrm>
                <a:off x="2250360" y="2545920"/>
                <a:ext cx="1439640" cy="856440"/>
              </a:xfrm>
              <a:prstGeom prst="ellipse">
                <a:avLst/>
              </a:prstGeom>
              <a:noFill/>
              <a:ln w="1008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3" name="CustomShape 9"/>
              <p:cNvSpPr/>
              <p:nvPr/>
            </p:nvSpPr>
            <p:spPr>
              <a:xfrm>
                <a:off x="2142720" y="2481120"/>
                <a:ext cx="1637280" cy="982080"/>
              </a:xfrm>
              <a:prstGeom prst="ellipse">
                <a:avLst/>
              </a:prstGeom>
              <a:noFill/>
              <a:ln w="1008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4" name="Line 10"/>
              <p:cNvSpPr/>
              <p:nvPr/>
            </p:nvSpPr>
            <p:spPr>
              <a:xfrm flipV="1">
                <a:off x="2142720" y="2988000"/>
                <a:ext cx="0" cy="720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5" name="Line 11"/>
              <p:cNvSpPr/>
              <p:nvPr/>
            </p:nvSpPr>
            <p:spPr>
              <a:xfrm flipH="1" flipV="1">
                <a:off x="2268000" y="3060000"/>
                <a:ext cx="360" cy="720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7" name="Line 13"/>
              <p:cNvSpPr/>
              <p:nvPr/>
            </p:nvSpPr>
            <p:spPr>
              <a:xfrm>
                <a:off x="2988360" y="2160720"/>
                <a:ext cx="360" cy="756000"/>
              </a:xfrm>
              <a:prstGeom prst="line">
                <a:avLst/>
              </a:prstGeom>
              <a:ln w="38160">
                <a:solidFill>
                  <a:srgbClr val="FF0000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8" name="CustomShape 14"/>
              <p:cNvSpPr/>
              <p:nvPr/>
            </p:nvSpPr>
            <p:spPr>
              <a:xfrm>
                <a:off x="3735720" y="2864880"/>
                <a:ext cx="143640" cy="287640"/>
              </a:xfrm>
              <a:prstGeom prst="blockArc">
                <a:avLst>
                  <a:gd name="adj1" fmla="val 11580000"/>
                  <a:gd name="adj2" fmla="val 20820000"/>
                  <a:gd name="adj3" fmla="val 10722"/>
                </a:avLst>
              </a:prstGeom>
              <a:solidFill>
                <a:srgbClr val="0000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9" name="CustomShape 15"/>
              <p:cNvSpPr/>
              <p:nvPr/>
            </p:nvSpPr>
            <p:spPr>
              <a:xfrm>
                <a:off x="3600360" y="2845080"/>
                <a:ext cx="143640" cy="287640"/>
              </a:xfrm>
              <a:prstGeom prst="blockArc">
                <a:avLst>
                  <a:gd name="adj1" fmla="val 11580000"/>
                  <a:gd name="adj2" fmla="val 20820000"/>
                  <a:gd name="adj3" fmla="val 10722"/>
                </a:avLst>
              </a:prstGeom>
              <a:solidFill>
                <a:srgbClr val="0000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0" name="CustomShape 16"/>
              <p:cNvSpPr/>
              <p:nvPr/>
            </p:nvSpPr>
            <p:spPr>
              <a:xfrm>
                <a:off x="3479400" y="2808720"/>
                <a:ext cx="143640" cy="287640"/>
              </a:xfrm>
              <a:prstGeom prst="blockArc">
                <a:avLst>
                  <a:gd name="adj1" fmla="val 11580000"/>
                  <a:gd name="adj2" fmla="val 20820000"/>
                  <a:gd name="adj3" fmla="val 10722"/>
                </a:avLst>
              </a:prstGeom>
              <a:solidFill>
                <a:srgbClr val="0000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1" name="CustomShape 17"/>
              <p:cNvSpPr/>
              <p:nvPr/>
            </p:nvSpPr>
            <p:spPr>
              <a:xfrm>
                <a:off x="3836160" y="2695680"/>
                <a:ext cx="493980" cy="36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fr-FR" sz="1600" b="0" strike="noStrike" spc="-1" dirty="0" err="1">
                    <a:solidFill>
                      <a:srgbClr val="0000FF"/>
                    </a:solidFill>
                    <a:latin typeface="Arial"/>
                  </a:rPr>
                  <a:t>H</a:t>
                </a:r>
                <a:r>
                  <a:rPr lang="fr-FR" sz="1600" b="0" strike="noStrike" spc="-1" baseline="-33000" dirty="0" err="1">
                    <a:solidFill>
                      <a:srgbClr val="0000FF"/>
                    </a:solidFill>
                    <a:latin typeface="Arial"/>
                  </a:rPr>
                  <a:t>s</a:t>
                </a:r>
                <a:endParaRPr lang="fr-FR" sz="1600" b="0" strike="noStrike" spc="-1" dirty="0">
                  <a:latin typeface="Arial"/>
                </a:endParaRPr>
              </a:p>
            </p:txBody>
          </p:sp>
          <p:sp>
            <p:nvSpPr>
              <p:cNvPr id="52" name="CustomShape 18"/>
              <p:cNvSpPr/>
              <p:nvPr/>
            </p:nvSpPr>
            <p:spPr>
              <a:xfrm>
                <a:off x="1980359" y="3262861"/>
                <a:ext cx="862364" cy="40067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fr-FR" sz="1800" b="0" strike="noStrike" spc="-1" dirty="0" smtClean="0"/>
                  <a:t>J</a:t>
                </a:r>
                <a:r>
                  <a:rPr lang="fr-FR" sz="1800" b="0" strike="noStrike" spc="-1" baseline="-25000" dirty="0" smtClean="0"/>
                  <a:t>EC</a:t>
                </a:r>
                <a:endParaRPr lang="fr-FR" sz="1800" b="0" strike="noStrike" spc="-1" dirty="0"/>
              </a:p>
            </p:txBody>
          </p:sp>
          <p:sp>
            <p:nvSpPr>
              <p:cNvPr id="53" name="CustomShape 19"/>
              <p:cNvSpPr/>
              <p:nvPr/>
            </p:nvSpPr>
            <p:spPr>
              <a:xfrm>
                <a:off x="4168145" y="4789483"/>
                <a:ext cx="1949577" cy="35964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en-GB" sz="1600" b="0" strike="noStrike" spc="-1" dirty="0" smtClean="0">
                    <a:latin typeface="Arial"/>
                  </a:rPr>
                  <a:t>Ferromagnetic specimen</a:t>
                </a:r>
                <a:endParaRPr lang="en-GB" sz="1600" b="0" strike="noStrike" spc="-1" dirty="0">
                  <a:latin typeface="Arial"/>
                </a:endParaRPr>
              </a:p>
            </p:txBody>
          </p:sp>
          <p:sp>
            <p:nvSpPr>
              <p:cNvPr id="54" name="Line 20"/>
              <p:cNvSpPr/>
              <p:nvPr/>
            </p:nvSpPr>
            <p:spPr>
              <a:xfrm flipV="1">
                <a:off x="3816000" y="2700000"/>
                <a:ext cx="0" cy="288000"/>
              </a:xfrm>
              <a:prstGeom prst="line">
                <a:avLst/>
              </a:prstGeom>
              <a:ln w="29160">
                <a:solidFill>
                  <a:srgbClr val="0000EE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7" name="CustomShape 19"/>
              <p:cNvSpPr/>
              <p:nvPr/>
            </p:nvSpPr>
            <p:spPr>
              <a:xfrm>
                <a:off x="4097274" y="1369080"/>
                <a:ext cx="1949577" cy="35964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>
                  <a:lnSpc>
                    <a:spcPct val="100000"/>
                  </a:lnSpc>
                </a:pPr>
                <a:r>
                  <a:rPr lang="fr-FR" sz="1600" b="0" strike="noStrike" spc="-1" dirty="0" smtClean="0">
                    <a:latin typeface="Arial"/>
                  </a:rPr>
                  <a:t>Excitation </a:t>
                </a:r>
                <a:r>
                  <a:rPr lang="en-GB" sz="1600" b="0" strike="noStrike" spc="-1" dirty="0" smtClean="0">
                    <a:latin typeface="Arial"/>
                  </a:rPr>
                  <a:t>coil</a:t>
                </a:r>
                <a:endParaRPr lang="en-GB" sz="1600" b="0" strike="noStrike" spc="-1" dirty="0">
                  <a:latin typeface="Arial"/>
                </a:endParaRPr>
              </a:p>
            </p:txBody>
          </p:sp>
        </p:grpSp>
        <p:sp>
          <p:nvSpPr>
            <p:cNvPr id="55" name="Line 12"/>
            <p:cNvSpPr/>
            <p:nvPr/>
          </p:nvSpPr>
          <p:spPr>
            <a:xfrm flipH="1" flipV="1">
              <a:off x="5726700" y="2819580"/>
              <a:ext cx="29700" cy="4068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cxnSp>
        <p:nvCxnSpPr>
          <p:cNvPr id="61" name="Straight Arrow Connector 60"/>
          <p:cNvCxnSpPr>
            <a:stCxn id="57" idx="2"/>
          </p:cNvCxnSpPr>
          <p:nvPr/>
        </p:nvCxnSpPr>
        <p:spPr>
          <a:xfrm flipH="1">
            <a:off x="2943446" y="1129099"/>
            <a:ext cx="1537615" cy="6728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3" idx="0"/>
          </p:cNvCxnSpPr>
          <p:nvPr/>
        </p:nvCxnSpPr>
        <p:spPr>
          <a:xfrm flipH="1" flipV="1">
            <a:off x="4177740" y="2976906"/>
            <a:ext cx="363747" cy="2724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4" name="Group 21"/>
          <p:cNvGrpSpPr/>
          <p:nvPr/>
        </p:nvGrpSpPr>
        <p:grpSpPr>
          <a:xfrm>
            <a:off x="5829840" y="816971"/>
            <a:ext cx="2872080" cy="2868132"/>
            <a:chOff x="5519910" y="1817232"/>
            <a:chExt cx="2872080" cy="2528778"/>
          </a:xfrm>
        </p:grpSpPr>
        <p:sp>
          <p:nvSpPr>
            <p:cNvPr id="65" name="CustomShape 22"/>
            <p:cNvSpPr/>
            <p:nvPr/>
          </p:nvSpPr>
          <p:spPr>
            <a:xfrm>
              <a:off x="5777220" y="4031000"/>
              <a:ext cx="2382900" cy="3150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n-GB" sz="1200" b="0" i="1" strike="noStrike" spc="-1" dirty="0" smtClean="0">
                  <a:solidFill>
                    <a:srgbClr val="000000"/>
                  </a:solidFill>
                  <a:latin typeface="Cambria"/>
                  <a:ea typeface="DejaVu Sans"/>
                </a:rPr>
                <a:t>Evolution of Eddy Currents in depth of a conductor material</a:t>
              </a:r>
              <a:endParaRPr lang="en-GB" sz="1200" b="0" strike="noStrike" spc="-1" dirty="0">
                <a:latin typeface="Arial"/>
              </a:endParaRPr>
            </a:p>
          </p:txBody>
        </p:sp>
        <p:pic>
          <p:nvPicPr>
            <p:cNvPr id="66" name="Image 9"/>
            <p:cNvPicPr/>
            <p:nvPr/>
          </p:nvPicPr>
          <p:blipFill>
            <a:blip r:embed="rId6"/>
            <a:srcRect l="8799"/>
            <a:stretch/>
          </p:blipFill>
          <p:spPr>
            <a:xfrm>
              <a:off x="6116896" y="2586114"/>
              <a:ext cx="1792620" cy="1399373"/>
            </a:xfrm>
            <a:prstGeom prst="rect">
              <a:avLst/>
            </a:prstGeom>
            <a:ln w="9360">
              <a:noFill/>
            </a:ln>
          </p:spPr>
        </p:pic>
        <p:sp>
          <p:nvSpPr>
            <p:cNvPr id="67" name="CustomShape 23"/>
            <p:cNvSpPr/>
            <p:nvPr/>
          </p:nvSpPr>
          <p:spPr>
            <a:xfrm>
              <a:off x="5976360" y="1817232"/>
              <a:ext cx="202068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fr-FR" sz="1400" b="0" i="1" strike="noStrike" spc="-1" dirty="0" smtClean="0">
                  <a:solidFill>
                    <a:srgbClr val="666666"/>
                  </a:solidFill>
                  <a:latin typeface="Cambria"/>
                  <a:ea typeface="DejaVu Sans"/>
                </a:rPr>
                <a:t>Skin </a:t>
              </a:r>
              <a:r>
                <a:rPr lang="fr-FR" sz="1400" b="0" i="1" strike="noStrike" spc="-1" dirty="0" err="1" smtClean="0">
                  <a:solidFill>
                    <a:srgbClr val="666666"/>
                  </a:solidFill>
                  <a:latin typeface="Cambria"/>
                  <a:ea typeface="DejaVu Sans"/>
                </a:rPr>
                <a:t>depth</a:t>
              </a:r>
              <a:endParaRPr lang="fr-FR" sz="1400" b="0" strike="noStrike" spc="-1" dirty="0">
                <a:latin typeface="Arial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Formula 24"/>
                <p:cNvSpPr txBox="1"/>
                <p:nvPr/>
              </p:nvSpPr>
              <p:spPr>
                <a:xfrm>
                  <a:off x="5519910" y="2117951"/>
                  <a:ext cx="1668240" cy="28836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1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𝐸𝐶</m:t>
                            </m:r>
                          </m:sub>
                        </m:sSub>
                        <m:d>
                          <m:dPr>
                            <m:ctrlPr>
                              <a:rPr lang="ar-AE" sz="1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1400">
                                <a:latin typeface="Cambria Math"/>
                              </a:rPr>
                              <m:t>𝑍</m:t>
                            </m:r>
                          </m:e>
                        </m:d>
                        <m:r>
                          <a:rPr lang="ar-AE" sz="140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ar-A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40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  <m:sSup>
                          <m:sSupPr>
                            <m:ctrlPr>
                              <a:rPr lang="ar-AE" sz="1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140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ar-AE" sz="1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ar-AE" sz="140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1400">
                                    <a:latin typeface="Cambria Math"/>
                                  </a:rPr>
                                  <m:t>𝑍</m:t>
                                </m:r>
                              </m:num>
                              <m:den>
                                <m:r>
                                  <a:rPr lang="en-GB" sz="1400">
                                    <a:latin typeface="Cambria Math"/>
                                  </a:rPr>
                                  <m:t>𝛿</m:t>
                                </m:r>
                              </m:den>
                            </m:f>
                          </m:sup>
                        </m:sSup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68" name="Formula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9910" y="2117951"/>
                  <a:ext cx="1668240" cy="28836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2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Formula 25"/>
                <p:cNvSpPr txBox="1"/>
                <p:nvPr/>
              </p:nvSpPr>
              <p:spPr>
                <a:xfrm>
                  <a:off x="6968670" y="2117951"/>
                  <a:ext cx="1423320" cy="182880"/>
                </a:xfrm>
                <a:prstGeom prst="rect">
                  <a:avLst/>
                </a:prstGeom>
              </p:spPr>
              <p:txBody>
                <a:bodyPr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smtClean="0">
                            <a:latin typeface="Cambria Math"/>
                          </a:rPr>
                          <m:t>𝛿</m:t>
                        </m:r>
                        <m:r>
                          <a:rPr lang="en-GB" sz="1400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ar-AE" sz="1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ar-AE" sz="1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ar-AE" sz="1400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GB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n-GB" sz="1400">
                                    <a:latin typeface="Cambria Math"/>
                                  </a:rPr>
                                  <m:t>𝑓</m:t>
                                </m:r>
                                <m:r>
                                  <a:rPr lang="en-GB" sz="1400">
                                    <a:latin typeface="Cambria Math"/>
                                  </a:rPr>
                                  <m:t>µ</m:t>
                                </m:r>
                                <m:r>
                                  <a:rPr lang="en-GB" sz="1400">
                                    <a:latin typeface="Cambria Math"/>
                                  </a:rPr>
                                  <m:t>𝜎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sz="1400" dirty="0"/>
                </a:p>
              </p:txBody>
            </p:sp>
          </mc:Choice>
          <mc:Fallback xmlns="">
            <p:sp>
              <p:nvSpPr>
                <p:cNvPr id="69" name="Formula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8670" y="2117951"/>
                  <a:ext cx="1423320" cy="18288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911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2" name="TextBox 71"/>
          <p:cNvSpPr txBox="1"/>
          <p:nvPr/>
        </p:nvSpPr>
        <p:spPr>
          <a:xfrm>
            <a:off x="3245597" y="4267200"/>
            <a:ext cx="390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s</a:t>
            </a:r>
            <a:r>
              <a:rPr lang="en-US" dirty="0" smtClean="0"/>
              <a:t>(µ(</a:t>
            </a:r>
            <a:r>
              <a:rPr lang="en-US" b="1" dirty="0" smtClean="0"/>
              <a:t>T</a:t>
            </a:r>
            <a:r>
              <a:rPr lang="en-US" dirty="0" smtClean="0"/>
              <a:t>))        </a:t>
            </a:r>
            <a:r>
              <a:rPr lang="en-US" dirty="0" smtClean="0">
                <a:sym typeface="Wingdings" panose="05000000000000000000" pitchFamily="2" charset="2"/>
              </a:rPr>
              <a:t>      EC sensor: Z(</a:t>
            </a:r>
            <a:r>
              <a:rPr lang="en-US" b="1" dirty="0" smtClean="0">
                <a:sym typeface="Wingdings" panose="05000000000000000000" pitchFamily="2" charset="2"/>
              </a:rPr>
              <a:t>T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452545" y="3025304"/>
            <a:ext cx="988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µ(</a:t>
            </a:r>
            <a:r>
              <a:rPr lang="en-US" b="1" dirty="0" smtClean="0"/>
              <a:t>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51" r="90133" b="4198"/>
          <a:stretch/>
        </p:blipFill>
        <p:spPr>
          <a:xfrm>
            <a:off x="1647193" y="1475185"/>
            <a:ext cx="693141" cy="6096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4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750"/>
    </mc:Choice>
    <mc:Fallback xmlns="">
      <p:transition spd="slow" advTm="38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841" y="205413"/>
            <a:ext cx="3008313" cy="344557"/>
          </a:xfrm>
        </p:spPr>
        <p:txBody>
          <a:bodyPr/>
          <a:lstStyle/>
          <a:p>
            <a:r>
              <a:rPr lang="en-US" b="0" dirty="0"/>
              <a:t>Model definition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grpSp>
        <p:nvGrpSpPr>
          <p:cNvPr id="24" name="Group 23"/>
          <p:cNvGrpSpPr/>
          <p:nvPr/>
        </p:nvGrpSpPr>
        <p:grpSpPr>
          <a:xfrm>
            <a:off x="1225550" y="1371599"/>
            <a:ext cx="6949045" cy="2682704"/>
            <a:chOff x="901700" y="1136649"/>
            <a:chExt cx="6949045" cy="2682704"/>
          </a:xfrm>
        </p:grpSpPr>
        <p:cxnSp>
          <p:nvCxnSpPr>
            <p:cNvPr id="4" name="Straight Arrow Connector 3"/>
            <p:cNvCxnSpPr>
              <a:stCxn id="12" idx="2"/>
              <a:endCxn id="13" idx="0"/>
            </p:cNvCxnSpPr>
            <p:nvPr/>
          </p:nvCxnSpPr>
          <p:spPr>
            <a:xfrm>
              <a:off x="6335198" y="1724686"/>
              <a:ext cx="0" cy="150690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"/>
            <p:cNvGrpSpPr/>
            <p:nvPr/>
          </p:nvGrpSpPr>
          <p:grpSpPr>
            <a:xfrm>
              <a:off x="901700" y="1136649"/>
              <a:ext cx="6949045" cy="2682704"/>
              <a:chOff x="432000" y="1914807"/>
              <a:chExt cx="7380721" cy="3544233"/>
            </a:xfrm>
          </p:grpSpPr>
          <p:sp>
            <p:nvSpPr>
              <p:cNvPr id="12" name="CustomShape 5"/>
              <p:cNvSpPr/>
              <p:nvPr/>
            </p:nvSpPr>
            <p:spPr>
              <a:xfrm>
                <a:off x="4593334" y="1914807"/>
                <a:ext cx="3219387" cy="77688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AMSM: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Magnetic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permeability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µ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(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U</a:t>
                </a:r>
                <a:r>
                  <a:rPr lang="fr-FR" sz="1800" b="0" strike="noStrike" spc="-1" baseline="-25000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H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,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T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)</a:t>
                </a:r>
                <a:endParaRPr lang="fr-FR" sz="1800" b="0" strike="noStrike" spc="-1" dirty="0">
                  <a:latin typeface="Arial"/>
                </a:endParaRPr>
              </a:p>
            </p:txBody>
          </p:sp>
          <p:sp>
            <p:nvSpPr>
              <p:cNvPr id="13" name="CustomShape 6"/>
              <p:cNvSpPr/>
              <p:nvPr/>
            </p:nvSpPr>
            <p:spPr>
              <a:xfrm>
                <a:off x="4593334" y="4682520"/>
                <a:ext cx="3219387" cy="77652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COMSOL: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Magnetic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fields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H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and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B</a:t>
                </a:r>
                <a:endParaRPr lang="fr-FR" sz="1800" b="1" strike="noStrike" spc="-1" dirty="0">
                  <a:latin typeface="Arial"/>
                </a:endParaRPr>
              </a:p>
            </p:txBody>
          </p:sp>
          <p:sp>
            <p:nvSpPr>
              <p:cNvPr id="14" name="CustomShape 7"/>
              <p:cNvSpPr/>
              <p:nvPr/>
            </p:nvSpPr>
            <p:spPr>
              <a:xfrm>
                <a:off x="432000" y="4682520"/>
                <a:ext cx="2171717" cy="77652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EC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sensor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impedance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Z(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T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)</a:t>
                </a:r>
                <a:endParaRPr lang="fr-FR" sz="1800" b="0" strike="noStrike" spc="-1" dirty="0">
                  <a:latin typeface="Arial"/>
                </a:endParaRPr>
              </a:p>
            </p:txBody>
          </p:sp>
          <p:sp>
            <p:nvSpPr>
              <p:cNvPr id="22" name="CustomShape 15"/>
              <p:cNvSpPr/>
              <p:nvPr/>
            </p:nvSpPr>
            <p:spPr>
              <a:xfrm>
                <a:off x="486215" y="1923118"/>
                <a:ext cx="2117502" cy="77688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Magnetic field direction </a:t>
                </a:r>
                <a:r>
                  <a:rPr lang="en-US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U</a:t>
                </a:r>
                <a:r>
                  <a:rPr lang="en-US" sz="1800" b="0" strike="noStrike" spc="-1" baseline="-25000" dirty="0" smtClean="0">
                    <a:solidFill>
                      <a:srgbClr val="000000"/>
                    </a:solidFill>
                    <a:latin typeface="Arial"/>
                  </a:rPr>
                  <a:t>H</a:t>
                </a:r>
                <a:endParaRPr lang="en-US" sz="1800" b="0" strike="noStrike" spc="-1" dirty="0">
                  <a:latin typeface="Arial"/>
                </a:endParaRPr>
              </a:p>
            </p:txBody>
          </p:sp>
        </p:grpSp>
        <p:cxnSp>
          <p:nvCxnSpPr>
            <p:cNvPr id="29" name="Straight Arrow Connector 28"/>
            <p:cNvCxnSpPr>
              <a:stCxn id="22" idx="3"/>
              <a:endCxn id="12" idx="1"/>
            </p:cNvCxnSpPr>
            <p:nvPr/>
          </p:nvCxnSpPr>
          <p:spPr>
            <a:xfrm flipV="1">
              <a:off x="2946400" y="1430668"/>
              <a:ext cx="1873250" cy="62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13" idx="1"/>
              <a:endCxn id="14" idx="3"/>
            </p:cNvCxnSpPr>
            <p:nvPr/>
          </p:nvCxnSpPr>
          <p:spPr>
            <a:xfrm flipH="1">
              <a:off x="2946400" y="3525471"/>
              <a:ext cx="18732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ustomShape 15"/>
          <p:cNvSpPr/>
          <p:nvPr/>
        </p:nvSpPr>
        <p:spPr>
          <a:xfrm>
            <a:off x="1276596" y="2040492"/>
            <a:ext cx="1993656" cy="588037"/>
          </a:xfrm>
          <a:prstGeom prst="rect">
            <a:avLst/>
          </a:prstGeom>
          <a:noFill/>
          <a:ln w="25560">
            <a:solidFill>
              <a:srgbClr val="4B4B4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strike="noStrike" spc="-1" dirty="0" smtClean="0">
                <a:latin typeface="Arial"/>
              </a:rPr>
              <a:t>Stress tensor </a:t>
            </a:r>
            <a:r>
              <a:rPr lang="en-US" sz="1800" b="1" strike="noStrike" spc="-1" dirty="0" smtClean="0">
                <a:latin typeface="Arial"/>
              </a:rPr>
              <a:t>T</a:t>
            </a:r>
            <a:endParaRPr lang="en-US" sz="1800" b="1" strike="noStrike" spc="-1" dirty="0"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43400" y="2789287"/>
            <a:ext cx="4579620" cy="18920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91613" y="4311976"/>
            <a:ext cx="2334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Finite element method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7" name="Elbow Connector 16"/>
          <p:cNvCxnSpPr>
            <a:stCxn id="31" idx="3"/>
          </p:cNvCxnSpPr>
          <p:nvPr/>
        </p:nvCxnSpPr>
        <p:spPr>
          <a:xfrm flipV="1">
            <a:off x="3270252" y="1671909"/>
            <a:ext cx="516888" cy="66260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Audio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4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73"/>
    </mc:Choice>
    <mc:Fallback xmlns="">
      <p:transition spd="slow" advTm="400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803" y="162823"/>
            <a:ext cx="5214135" cy="584201"/>
          </a:xfrm>
        </p:spPr>
        <p:txBody>
          <a:bodyPr/>
          <a:lstStyle/>
          <a:p>
            <a:r>
              <a:rPr lang="en-US" sz="2000" dirty="0"/>
              <a:t>Finite Element Method: COMSOL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Geometry definition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20" y="2172656"/>
            <a:ext cx="2941729" cy="2153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0" t="6096" r="19431" b="8321"/>
          <a:stretch/>
        </p:blipFill>
        <p:spPr>
          <a:xfrm>
            <a:off x="3457011" y="747024"/>
            <a:ext cx="2172867" cy="217154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1" t="5496" r="23060" b="13029"/>
          <a:stretch/>
        </p:blipFill>
        <p:spPr bwMode="auto">
          <a:xfrm>
            <a:off x="5957136" y="2204064"/>
            <a:ext cx="3159970" cy="181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 flipH="1">
            <a:off x="1982104" y="2496288"/>
            <a:ext cx="211586" cy="4059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87898" y="2199161"/>
            <a:ext cx="121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 sensor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947536" y="3962382"/>
            <a:ext cx="178905" cy="2978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30478" y="4194822"/>
            <a:ext cx="1763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08189" y="2842597"/>
            <a:ext cx="147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Study domain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969575" y="747024"/>
            <a:ext cx="308932" cy="1541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4" name="TextBox 1023"/>
          <p:cNvSpPr txBox="1"/>
          <p:nvPr/>
        </p:nvSpPr>
        <p:spPr>
          <a:xfrm>
            <a:off x="5162993" y="562358"/>
            <a:ext cx="284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Infinite element domain</a:t>
            </a:r>
            <a:endParaRPr lang="en-US" dirty="0"/>
          </a:p>
        </p:txBody>
      </p:sp>
      <p:pic>
        <p:nvPicPr>
          <p:cNvPr id="1025" name="Picture 102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3" t="16065" r="58292" b="17491"/>
          <a:stretch/>
        </p:blipFill>
        <p:spPr>
          <a:xfrm>
            <a:off x="7261802" y="3508359"/>
            <a:ext cx="940906" cy="60295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579938" y="4201093"/>
            <a:ext cx="1835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Boundary Layers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035000" y="1648128"/>
            <a:ext cx="811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Mesh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68577" y="1753243"/>
            <a:ext cx="1528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NDT using EC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4"/>
          <a:stretch/>
        </p:blipFill>
        <p:spPr>
          <a:xfrm>
            <a:off x="3536621" y="824088"/>
            <a:ext cx="5371159" cy="2217420"/>
          </a:xfrm>
          <a:prstGeom prst="rect">
            <a:avLst/>
          </a:prstGeom>
        </p:spPr>
      </p:pic>
      <p:pic>
        <p:nvPicPr>
          <p:cNvPr id="11" name="Audio 10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199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708"/>
    </mc:Choice>
    <mc:Fallback xmlns="">
      <p:transition spd="slow" advTm="3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780" y="517833"/>
            <a:ext cx="5276309" cy="344557"/>
          </a:xfrm>
        </p:spPr>
        <p:txBody>
          <a:bodyPr/>
          <a:lstStyle/>
          <a:p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Finite Element Method: COMSOL</a:t>
            </a:r>
            <a:br>
              <a:rPr lang="en-US" b="0" dirty="0" smtClean="0"/>
            </a:br>
            <a:r>
              <a:rPr lang="en-US" b="0" dirty="0" smtClean="0"/>
              <a:t>EC sensor impedance</a:t>
            </a:r>
            <a:endParaRPr lang="en-US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COMSOL CONFERENCE 2020 -EUROPE- </a:t>
            </a:r>
            <a:r>
              <a:rPr lang="fr-FR" dirty="0" err="1" smtClean="0"/>
              <a:t>October</a:t>
            </a:r>
            <a:r>
              <a:rPr lang="fr-FR" dirty="0" smtClean="0"/>
              <a:t> 2020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669120" y="1257299"/>
            <a:ext cx="4527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AC/DC Module: Magnetic and Electrical Fields </a:t>
            </a:r>
          </a:p>
          <a:p>
            <a:r>
              <a:rPr lang="en-US" dirty="0" smtClean="0"/>
              <a:t>Frequency study:  from 1 kHz  to  1MHz</a:t>
            </a:r>
          </a:p>
        </p:txBody>
      </p:sp>
      <p:sp>
        <p:nvSpPr>
          <p:cNvPr id="67" name="CustomShape 4"/>
          <p:cNvSpPr/>
          <p:nvPr/>
        </p:nvSpPr>
        <p:spPr>
          <a:xfrm>
            <a:off x="3570184" y="3583980"/>
            <a:ext cx="1871640" cy="571320"/>
          </a:xfrm>
          <a:prstGeom prst="rect">
            <a:avLst/>
          </a:prstGeom>
          <a:ln>
            <a:solidFill>
              <a:srgbClr val="46AAC4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anchor="ctr"/>
          <a:lstStyle/>
          <a:p>
            <a:pPr marL="343080" indent="-342720" algn="ctr">
              <a:lnSpc>
                <a:spcPct val="100000"/>
              </a:lnSpc>
              <a:spcBef>
                <a:spcPts val="439"/>
              </a:spcBef>
            </a:pPr>
            <a:r>
              <a:rPr lang="fr-FR" sz="2200" b="0" strike="noStrike" spc="-1" dirty="0">
                <a:latin typeface="Cambria"/>
              </a:rPr>
              <a:t>Z = R + j </a:t>
            </a:r>
            <a:r>
              <a:rPr lang="fr-FR" sz="2200" b="0" strike="noStrike" spc="-1" dirty="0" err="1">
                <a:latin typeface="Cambria"/>
              </a:rPr>
              <a:t>Lω</a:t>
            </a:r>
            <a:endParaRPr lang="fr-FR" sz="2200" b="0" strike="noStrike" spc="-1" dirty="0">
              <a:latin typeface="Arial"/>
            </a:endParaRPr>
          </a:p>
        </p:txBody>
      </p:sp>
      <p:sp>
        <p:nvSpPr>
          <p:cNvPr id="83" name="CustomShape 6"/>
          <p:cNvSpPr/>
          <p:nvPr/>
        </p:nvSpPr>
        <p:spPr>
          <a:xfrm>
            <a:off x="1770544" y="2604540"/>
            <a:ext cx="1799640" cy="611640"/>
          </a:xfrm>
          <a:prstGeom prst="rect">
            <a:avLst/>
          </a:prstGeom>
          <a:ln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0" tIns="360000" rIns="0" bIns="0" anchor="ctr"/>
          <a:lstStyle/>
          <a:p>
            <a:pPr marL="343080" indent="-342720" algn="ctr">
              <a:lnSpc>
                <a:spcPct val="100000"/>
              </a:lnSpc>
              <a:spcBef>
                <a:spcPts val="400"/>
              </a:spcBef>
            </a:pPr>
            <a:r>
              <a:rPr lang="fr-FR" sz="2000" b="0" i="1" strike="noStrike" spc="-1" dirty="0">
                <a:solidFill>
                  <a:srgbClr val="000000"/>
                </a:solidFill>
                <a:latin typeface="Cambria"/>
              </a:rPr>
              <a:t>P</a:t>
            </a:r>
            <a:r>
              <a:rPr lang="fr-FR" sz="2000" b="0" i="1" strike="noStrike" spc="-1" baseline="-25000" dirty="0">
                <a:solidFill>
                  <a:srgbClr val="000000"/>
                </a:solidFill>
                <a:latin typeface="Cambria"/>
              </a:rPr>
              <a:t>J  </a:t>
            </a:r>
            <a:r>
              <a:rPr lang="fr-FR" sz="2000" b="0" i="1" strike="noStrike" spc="-1" dirty="0">
                <a:solidFill>
                  <a:srgbClr val="000000"/>
                </a:solidFill>
                <a:latin typeface="Cambria"/>
              </a:rPr>
              <a:t>=</a:t>
            </a:r>
            <a:r>
              <a:rPr lang="fr-FR" sz="2000" b="0" strike="noStrike" spc="-1" dirty="0">
                <a:solidFill>
                  <a:srgbClr val="000000"/>
                </a:solidFill>
                <a:latin typeface="Cambria"/>
              </a:rPr>
              <a:t> </a:t>
            </a:r>
            <a:r>
              <a:rPr lang="fr-FR" sz="2000" b="0" i="1" strike="noStrike" spc="-1" dirty="0">
                <a:solidFill>
                  <a:srgbClr val="000000"/>
                </a:solidFill>
                <a:latin typeface="Cambria"/>
              </a:rPr>
              <a:t>R I²</a:t>
            </a:r>
            <a:r>
              <a:rPr lang="fr-FR" sz="2000" b="0" i="1" strike="noStrike" spc="-1" baseline="-25000" dirty="0">
                <a:solidFill>
                  <a:srgbClr val="000000"/>
                </a:solidFill>
                <a:latin typeface="Cambria"/>
              </a:rPr>
              <a:t>eff</a:t>
            </a:r>
            <a:endParaRPr lang="fr-FR" sz="2000" b="0" strike="noStrike" spc="-1" dirty="0">
              <a:latin typeface="Arial"/>
            </a:endParaRPr>
          </a:p>
          <a:p>
            <a:pPr marL="343080" indent="-342720" algn="ctr">
              <a:lnSpc>
                <a:spcPct val="100000"/>
              </a:lnSpc>
              <a:spcBef>
                <a:spcPts val="439"/>
              </a:spcBef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86" name="CustomShape 9"/>
          <p:cNvSpPr/>
          <p:nvPr/>
        </p:nvSpPr>
        <p:spPr>
          <a:xfrm>
            <a:off x="5441824" y="2604540"/>
            <a:ext cx="1979640" cy="647640"/>
          </a:xfrm>
          <a:prstGeom prst="rect">
            <a:avLst/>
          </a:prstGeom>
          <a:ln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tIns="396000" anchor="ctr"/>
          <a:lstStyle/>
          <a:p>
            <a:pPr marL="343080" indent="-342720" algn="ctr">
              <a:lnSpc>
                <a:spcPct val="100000"/>
              </a:lnSpc>
              <a:spcBef>
                <a:spcPts val="400"/>
              </a:spcBef>
            </a:pPr>
            <a:r>
              <a:rPr lang="fr-FR" sz="2000" b="0" i="1" strike="noStrike" spc="-1" dirty="0" err="1">
                <a:solidFill>
                  <a:srgbClr val="000000"/>
                </a:solidFill>
                <a:latin typeface="Cambria"/>
              </a:rPr>
              <a:t>W</a:t>
            </a:r>
            <a:r>
              <a:rPr lang="fr-FR" sz="2000" b="0" i="1" strike="noStrike" spc="-1" baseline="-25000" dirty="0" err="1">
                <a:solidFill>
                  <a:srgbClr val="000000"/>
                </a:solidFill>
                <a:latin typeface="Cambria"/>
              </a:rPr>
              <a:t>mag</a:t>
            </a:r>
            <a:r>
              <a:rPr lang="fr-FR" sz="2000" b="0" i="1" strike="noStrike" spc="-1" dirty="0">
                <a:solidFill>
                  <a:srgbClr val="000000"/>
                </a:solidFill>
                <a:latin typeface="Cambria"/>
              </a:rPr>
              <a:t>=</a:t>
            </a:r>
            <a:r>
              <a:rPr lang="fr-FR" sz="2000" b="0" strike="noStrike" spc="-1" dirty="0">
                <a:solidFill>
                  <a:srgbClr val="000000"/>
                </a:solidFill>
                <a:latin typeface="Cambria"/>
              </a:rPr>
              <a:t> </a:t>
            </a:r>
            <a:r>
              <a:rPr lang="fr-FR" sz="2000" b="0" i="1" strike="noStrike" spc="-1" dirty="0">
                <a:solidFill>
                  <a:srgbClr val="000000"/>
                </a:solidFill>
                <a:latin typeface="Cambria"/>
              </a:rPr>
              <a:t>½ L I²</a:t>
            </a:r>
            <a:r>
              <a:rPr lang="fr-FR" sz="2000" b="0" i="1" strike="noStrike" spc="-1" baseline="-25000" dirty="0">
                <a:solidFill>
                  <a:srgbClr val="000000"/>
                </a:solidFill>
                <a:latin typeface="Cambria"/>
              </a:rPr>
              <a:t>eff</a:t>
            </a:r>
            <a:endParaRPr lang="fr-FR" sz="2000" b="0" strike="noStrike" spc="-1" dirty="0">
              <a:latin typeface="Arial"/>
            </a:endParaRPr>
          </a:p>
          <a:p>
            <a:pPr marL="343080" indent="-342720" algn="ctr">
              <a:lnSpc>
                <a:spcPct val="100000"/>
              </a:lnSpc>
              <a:spcBef>
                <a:spcPts val="439"/>
              </a:spcBef>
            </a:pPr>
            <a:endParaRPr lang="fr-FR" sz="2000" b="0" strike="noStrike" spc="-1" dirty="0">
              <a:latin typeface="Arial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70364" y="3048000"/>
            <a:ext cx="1612076" cy="6705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869180" y="3048000"/>
            <a:ext cx="1844040" cy="746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90896" y="2242828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domain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2120373" y="2235208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Specimen</a:t>
            </a:r>
            <a:endParaRPr lang="en-US" dirty="0"/>
          </a:p>
        </p:txBody>
      </p:sp>
      <p:pic>
        <p:nvPicPr>
          <p:cNvPr id="11" name="Audio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2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757"/>
    </mc:Choice>
    <mc:Fallback xmlns="">
      <p:transition spd="slow" advTm="497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77508" y="146434"/>
            <a:ext cx="5214135" cy="58420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Results</a:t>
            </a:r>
            <a:br>
              <a:rPr lang="en-US" sz="2000" dirty="0" smtClean="0"/>
            </a:br>
            <a:r>
              <a:rPr lang="en-US" sz="2000" dirty="0" smtClean="0"/>
              <a:t>Magnetic flux density: </a:t>
            </a:r>
            <a:r>
              <a:rPr lang="en-US" sz="2000" dirty="0"/>
              <a:t>i</a:t>
            </a:r>
            <a:r>
              <a:rPr lang="en-US" sz="2000" dirty="0" smtClean="0"/>
              <a:t>nduced stress anisotropy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205418" y="1030348"/>
            <a:ext cx="155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stress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660073" y="1030348"/>
            <a:ext cx="2600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 stress: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xx</a:t>
            </a:r>
            <a:r>
              <a:rPr lang="en-US" dirty="0" smtClean="0"/>
              <a:t>=150MPa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08" y="1399680"/>
            <a:ext cx="3207080" cy="23469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653" y="1399680"/>
            <a:ext cx="3207080" cy="2346960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7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16"/>
    </mc:Choice>
    <mc:Fallback xmlns="">
      <p:transition spd="slow" advTm="379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841" y="205413"/>
            <a:ext cx="3008313" cy="344557"/>
          </a:xfrm>
        </p:spPr>
        <p:txBody>
          <a:bodyPr/>
          <a:lstStyle/>
          <a:p>
            <a:r>
              <a:rPr lang="en-US" b="0" dirty="0"/>
              <a:t>Model definition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3A3D-12A0-A14A-AD9F-0CE6AFFEFF3B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276600" y="4856360"/>
            <a:ext cx="41641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COMSOL CONFERENCE 2020 EUROPE</a:t>
            </a:r>
            <a:endParaRPr lang="fr-FR" dirty="0"/>
          </a:p>
        </p:txBody>
      </p:sp>
      <p:grpSp>
        <p:nvGrpSpPr>
          <p:cNvPr id="24" name="Group 23"/>
          <p:cNvGrpSpPr/>
          <p:nvPr/>
        </p:nvGrpSpPr>
        <p:grpSpPr>
          <a:xfrm>
            <a:off x="1225550" y="1371599"/>
            <a:ext cx="6949045" cy="2682704"/>
            <a:chOff x="901700" y="1136649"/>
            <a:chExt cx="6949045" cy="2682704"/>
          </a:xfrm>
        </p:grpSpPr>
        <p:cxnSp>
          <p:nvCxnSpPr>
            <p:cNvPr id="4" name="Straight Arrow Connector 3"/>
            <p:cNvCxnSpPr>
              <a:stCxn id="12" idx="2"/>
              <a:endCxn id="13" idx="0"/>
            </p:cNvCxnSpPr>
            <p:nvPr/>
          </p:nvCxnSpPr>
          <p:spPr>
            <a:xfrm>
              <a:off x="6335198" y="1724686"/>
              <a:ext cx="0" cy="150690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"/>
            <p:cNvGrpSpPr/>
            <p:nvPr/>
          </p:nvGrpSpPr>
          <p:grpSpPr>
            <a:xfrm>
              <a:off x="901700" y="1136649"/>
              <a:ext cx="6949045" cy="2682704"/>
              <a:chOff x="432000" y="1914807"/>
              <a:chExt cx="7380721" cy="3544233"/>
            </a:xfrm>
          </p:grpSpPr>
          <p:sp>
            <p:nvSpPr>
              <p:cNvPr id="12" name="CustomShape 5"/>
              <p:cNvSpPr/>
              <p:nvPr/>
            </p:nvSpPr>
            <p:spPr>
              <a:xfrm>
                <a:off x="4593334" y="1914807"/>
                <a:ext cx="3219387" cy="77688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AMSM: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Magnetic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permeability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µ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(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U</a:t>
                </a:r>
                <a:r>
                  <a:rPr lang="fr-FR" sz="1800" b="0" strike="noStrike" spc="-1" baseline="-25000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H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,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T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  <a:ea typeface="Noto Sans CJK SC"/>
                  </a:rPr>
                  <a:t>)</a:t>
                </a:r>
                <a:endParaRPr lang="fr-FR" sz="1800" b="0" strike="noStrike" spc="-1" dirty="0">
                  <a:latin typeface="Arial"/>
                </a:endParaRPr>
              </a:p>
            </p:txBody>
          </p:sp>
          <p:sp>
            <p:nvSpPr>
              <p:cNvPr id="13" name="CustomShape 6"/>
              <p:cNvSpPr/>
              <p:nvPr/>
            </p:nvSpPr>
            <p:spPr>
              <a:xfrm>
                <a:off x="4593334" y="4682520"/>
                <a:ext cx="3219387" cy="77652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COMSOL: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Magnetic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fields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H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and 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B</a:t>
                </a:r>
                <a:endParaRPr lang="fr-FR" sz="1800" b="1" strike="noStrike" spc="-1" dirty="0">
                  <a:latin typeface="Arial"/>
                </a:endParaRPr>
              </a:p>
            </p:txBody>
          </p:sp>
          <p:sp>
            <p:nvSpPr>
              <p:cNvPr id="14" name="CustomShape 7"/>
              <p:cNvSpPr/>
              <p:nvPr/>
            </p:nvSpPr>
            <p:spPr>
              <a:xfrm>
                <a:off x="432000" y="4682520"/>
                <a:ext cx="2171717" cy="77652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EC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sensor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FR" sz="1800" b="0" strike="noStrike" spc="-1" dirty="0" err="1" smtClean="0">
                    <a:solidFill>
                      <a:srgbClr val="000000"/>
                    </a:solidFill>
                    <a:latin typeface="Arial"/>
                  </a:rPr>
                  <a:t>impedance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 Z(</a:t>
                </a:r>
                <a:r>
                  <a:rPr lang="fr-FR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T</a:t>
                </a:r>
                <a:r>
                  <a:rPr lang="fr-FR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)</a:t>
                </a:r>
                <a:endParaRPr lang="fr-FR" sz="1800" b="0" strike="noStrike" spc="-1" dirty="0">
                  <a:latin typeface="Arial"/>
                </a:endParaRPr>
              </a:p>
            </p:txBody>
          </p:sp>
          <p:sp>
            <p:nvSpPr>
              <p:cNvPr id="22" name="CustomShape 15"/>
              <p:cNvSpPr/>
              <p:nvPr/>
            </p:nvSpPr>
            <p:spPr>
              <a:xfrm>
                <a:off x="486215" y="1923118"/>
                <a:ext cx="2117502" cy="776880"/>
              </a:xfrm>
              <a:prstGeom prst="rect">
                <a:avLst/>
              </a:prstGeom>
              <a:noFill/>
              <a:ln w="25560">
                <a:solidFill>
                  <a:srgbClr val="4B4B4B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b="0" strike="noStrike" spc="-1" dirty="0" smtClean="0">
                    <a:solidFill>
                      <a:srgbClr val="000000"/>
                    </a:solidFill>
                    <a:latin typeface="Arial"/>
                  </a:rPr>
                  <a:t>Magnetic field direction </a:t>
                </a:r>
                <a:r>
                  <a:rPr lang="en-US" sz="1800" b="1" strike="noStrike" spc="-1" dirty="0" smtClean="0">
                    <a:solidFill>
                      <a:srgbClr val="000000"/>
                    </a:solidFill>
                    <a:latin typeface="Arial"/>
                  </a:rPr>
                  <a:t>U</a:t>
                </a:r>
                <a:r>
                  <a:rPr lang="en-US" sz="1800" b="0" strike="noStrike" spc="-1" baseline="-25000" dirty="0" smtClean="0">
                    <a:solidFill>
                      <a:srgbClr val="000000"/>
                    </a:solidFill>
                    <a:latin typeface="Arial"/>
                  </a:rPr>
                  <a:t>H</a:t>
                </a:r>
                <a:endParaRPr lang="en-US" sz="1800" b="0" strike="noStrike" spc="-1" dirty="0">
                  <a:latin typeface="Arial"/>
                </a:endParaRPr>
              </a:p>
            </p:txBody>
          </p:sp>
        </p:grpSp>
        <p:cxnSp>
          <p:nvCxnSpPr>
            <p:cNvPr id="29" name="Straight Arrow Connector 28"/>
            <p:cNvCxnSpPr>
              <a:stCxn id="22" idx="3"/>
              <a:endCxn id="12" idx="1"/>
            </p:cNvCxnSpPr>
            <p:nvPr/>
          </p:nvCxnSpPr>
          <p:spPr>
            <a:xfrm flipV="1">
              <a:off x="2946400" y="1430668"/>
              <a:ext cx="1873250" cy="62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13" idx="1"/>
              <a:endCxn id="14" idx="3"/>
            </p:cNvCxnSpPr>
            <p:nvPr/>
          </p:nvCxnSpPr>
          <p:spPr>
            <a:xfrm flipH="1">
              <a:off x="2946400" y="3525471"/>
              <a:ext cx="18732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ustomShape 15"/>
          <p:cNvSpPr/>
          <p:nvPr/>
        </p:nvSpPr>
        <p:spPr>
          <a:xfrm>
            <a:off x="1276596" y="2040492"/>
            <a:ext cx="1993656" cy="588037"/>
          </a:xfrm>
          <a:prstGeom prst="rect">
            <a:avLst/>
          </a:prstGeom>
          <a:noFill/>
          <a:ln w="25560">
            <a:solidFill>
              <a:srgbClr val="4B4B4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strike="noStrike" spc="-1" dirty="0" smtClean="0">
                <a:latin typeface="Arial"/>
              </a:rPr>
              <a:t>Stress tensor </a:t>
            </a:r>
            <a:r>
              <a:rPr lang="en-US" sz="1800" b="1" strike="noStrike" spc="-1" dirty="0" smtClean="0">
                <a:latin typeface="Arial"/>
              </a:rPr>
              <a:t>T</a:t>
            </a:r>
            <a:endParaRPr lang="en-US" sz="1800" b="1" strike="noStrike" spc="-1" dirty="0"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9180" y="876300"/>
            <a:ext cx="7353300" cy="204978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52817" y="882501"/>
            <a:ext cx="179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External function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40480" y="2547709"/>
            <a:ext cx="81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 code</a:t>
            </a:r>
            <a:endParaRPr lang="en-US" dirty="0"/>
          </a:p>
        </p:txBody>
      </p:sp>
      <p:pic>
        <p:nvPicPr>
          <p:cNvPr id="17" name="Audio 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45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37"/>
    </mc:Choice>
    <mc:Fallback xmlns="">
      <p:transition spd="slow" advTm="133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1|8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7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22634</TotalTime>
  <Words>708</Words>
  <Application>Microsoft Office PowerPoint</Application>
  <PresentationFormat>On-screen Show (16:9)</PresentationFormat>
  <Paragraphs>178</Paragraphs>
  <Slides>16</Slides>
  <Notes>2</Notes>
  <HiddenSlides>0</HiddenSlides>
  <MMClips>16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Thème Office</vt:lpstr>
      <vt:lpstr>Conception personnalisée</vt:lpstr>
      <vt:lpstr>An interaction between electromagnetic field and materials:</vt:lpstr>
      <vt:lpstr>Plan</vt:lpstr>
      <vt:lpstr>Context</vt:lpstr>
      <vt:lpstr>Eddy Currents Non-Destructive Testing</vt:lpstr>
      <vt:lpstr>Model definition</vt:lpstr>
      <vt:lpstr>Finite Element Method: COMSOL Geometry definition</vt:lpstr>
      <vt:lpstr> Finite Element Method: COMSOL EC sensor impedance</vt:lpstr>
      <vt:lpstr>PowerPoint Presentation</vt:lpstr>
      <vt:lpstr>Model definition</vt:lpstr>
      <vt:lpstr>External function Multiscale model:</vt:lpstr>
      <vt:lpstr> External function  Analytical version of the  Multiscale Model:</vt:lpstr>
      <vt:lpstr>Model definition</vt:lpstr>
      <vt:lpstr>Finite Element Method: COMSOL Implementation of stress effect</vt:lpstr>
      <vt:lpstr>Finite Element Method : Comsol Model algorithm:</vt:lpstr>
      <vt:lpstr>PowerPoint Presentation</vt:lpstr>
      <vt:lpstr>Conclusion</vt:lpstr>
    </vt:vector>
  </TitlesOfParts>
  <Company>LGEP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de lakano</dc:creator>
  <cp:lastModifiedBy>safae</cp:lastModifiedBy>
  <cp:revision>534</cp:revision>
  <cp:lastPrinted>2016-06-07T05:44:04Z</cp:lastPrinted>
  <dcterms:created xsi:type="dcterms:W3CDTF">2016-01-29T13:35:27Z</dcterms:created>
  <dcterms:modified xsi:type="dcterms:W3CDTF">2020-10-01T13:42:45Z</dcterms:modified>
</cp:coreProperties>
</file>