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440" r:id="rId3"/>
    <p:sldId id="453" r:id="rId4"/>
    <p:sldId id="538" r:id="rId5"/>
    <p:sldId id="1343" r:id="rId6"/>
    <p:sldId id="1344" r:id="rId7"/>
    <p:sldId id="1345" r:id="rId8"/>
    <p:sldId id="1346" r:id="rId9"/>
    <p:sldId id="1347" r:id="rId10"/>
    <p:sldId id="540" r:id="rId11"/>
    <p:sldId id="1340" r:id="rId12"/>
    <p:sldId id="1349" r:id="rId13"/>
    <p:sldId id="1350" r:id="rId14"/>
    <p:sldId id="524" r:id="rId15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" userDrawn="1">
          <p15:clr>
            <a:srgbClr val="A4A3A4"/>
          </p15:clr>
        </p15:guide>
        <p15:guide id="2" pos="3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Oliver" initials="MO" lastIdx="2" clrIdx="0">
    <p:extLst>
      <p:ext uri="{19B8F6BF-5375-455C-9EA6-DF929625EA0E}">
        <p15:presenceInfo xmlns:p15="http://schemas.microsoft.com/office/powerpoint/2012/main" userId="S-1-5-21-239828656-1319387129-502841281-12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2B151"/>
    <a:srgbClr val="5B89C1"/>
    <a:srgbClr val="C0504D"/>
    <a:srgbClr val="C00000"/>
    <a:srgbClr val="4F82BE"/>
    <a:srgbClr val="B5B5B5"/>
    <a:srgbClr val="075589"/>
    <a:srgbClr val="00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88" autoAdjust="0"/>
    <p:restoredTop sz="95181" autoAdjust="0"/>
  </p:normalViewPr>
  <p:slideViewPr>
    <p:cSldViewPr snapToGrid="0" snapToObjects="1">
      <p:cViewPr varScale="1">
        <p:scale>
          <a:sx n="97" d="100"/>
          <a:sy n="97" d="100"/>
        </p:scale>
        <p:origin x="84" y="366"/>
      </p:cViewPr>
      <p:guideLst>
        <p:guide orient="horz" pos="23"/>
        <p:guide pos="3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64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930371B-867A-A645-89DC-B76C5B349B6B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8D74DE-4CEC-674A-8EEB-2E2146D08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805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8C59924-7E62-D740-AD4C-C956E7CC0DD5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B45FA1F-7DAD-AA4D-AA27-94135F70E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2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3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1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4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29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5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71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6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35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7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300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8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3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1pPr>
            <a:lvl2pPr marL="716108" indent="-275427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2pPr>
            <a:lvl3pPr marL="1101706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3pPr>
            <a:lvl4pPr marL="1542388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4pPr>
            <a:lvl5pPr marL="1983071" indent="-220341" defTabSz="910438" eaLnBrk="0" hangingPunct="0"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5pPr>
            <a:lvl6pPr marL="2423753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6pPr>
            <a:lvl7pPr marL="2864435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7pPr>
            <a:lvl8pPr marL="3305117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8pPr>
            <a:lvl9pPr marL="3745800" indent="-220341" defTabSz="910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  <a:cs typeface="Arial" charset="0"/>
              </a:defRPr>
            </a:lvl9pPr>
          </a:lstStyle>
          <a:p>
            <a:pPr eaLnBrk="1" hangingPunct="1"/>
            <a:fld id="{53E477FE-1BEA-49EE-A1BC-0B502C6700E1}" type="slidenum">
              <a:rPr lang="en-US" smtClean="0">
                <a:solidFill>
                  <a:prstClr val="black"/>
                </a:solidFill>
                <a:latin typeface="Gill Sans MT" pitchFamily="34" charset="0"/>
              </a:rPr>
              <a:pPr eaLnBrk="1" hangingPunct="1"/>
              <a:t>9</a:t>
            </a:fld>
            <a:endParaRPr lang="en-US">
              <a:solidFill>
                <a:prstClr val="black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5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715189" y="533400"/>
            <a:ext cx="6466661" cy="981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837" y="2130427"/>
            <a:ext cx="10363200" cy="1470025"/>
          </a:xfrm>
        </p:spPr>
        <p:txBody>
          <a:bodyPr>
            <a:normAutofit/>
          </a:bodyPr>
          <a:lstStyle>
            <a:lvl1pPr algn="l">
              <a:defRPr sz="3000" b="0" i="0">
                <a:solidFill>
                  <a:srgbClr val="0B56A7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5189" y="38862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Veryst</a:t>
            </a:r>
            <a:r>
              <a:rPr lang="en-US" dirty="0"/>
              <a:t> Engineering, LLC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02740" y="6212061"/>
            <a:ext cx="157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/>
              </a:rPr>
              <a:t>contact@veryst.com</a:t>
            </a:r>
            <a:br>
              <a:rPr lang="en-US" sz="1200" dirty="0">
                <a:solidFill>
                  <a:schemeClr val="bg1"/>
                </a:solidFill>
                <a:latin typeface="Arial"/>
              </a:rPr>
            </a:br>
            <a:r>
              <a:rPr lang="en-US" sz="1200" dirty="0">
                <a:solidFill>
                  <a:schemeClr val="bg1"/>
                </a:solidFill>
                <a:latin typeface="Arial"/>
              </a:rPr>
              <a:t>www.veryst.com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15189" y="664083"/>
            <a:ext cx="4801636" cy="850394"/>
            <a:chOff x="1674493" y="1421715"/>
            <a:chExt cx="4801636" cy="85039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3"/>
            <a:srcRect l="58599"/>
            <a:stretch/>
          </p:blipFill>
          <p:spPr>
            <a:xfrm>
              <a:off x="4048125" y="1421717"/>
              <a:ext cx="2428004" cy="85039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674493" y="1421715"/>
              <a:ext cx="2118364" cy="8503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475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ing_Slide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4" y="458892"/>
            <a:ext cx="10972800" cy="629639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0" y="1269373"/>
            <a:ext cx="3837896" cy="5029828"/>
          </a:xfrm>
        </p:spPr>
        <p:txBody>
          <a:bodyPr>
            <a:normAutofit/>
          </a:bodyPr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0" y="6468420"/>
            <a:ext cx="17986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035" y="6468420"/>
            <a:ext cx="1798669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20184" y="1182019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7307" y="1270000"/>
            <a:ext cx="6881026" cy="5029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83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t="-20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8" name="Rectangle 7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4" y="458892"/>
            <a:ext cx="10972800" cy="629639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93" y="1269374"/>
            <a:ext cx="10972800" cy="4525963"/>
          </a:xfrm>
        </p:spPr>
        <p:txBody>
          <a:bodyPr/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0" y="6468420"/>
            <a:ext cx="17986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035" y="6468420"/>
            <a:ext cx="1798669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20184" y="1182019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59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9" name="Rectangle 8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719" y="2283458"/>
            <a:ext cx="10363200" cy="866063"/>
          </a:xfrm>
        </p:spPr>
        <p:txBody>
          <a:bodyPr anchor="b">
            <a:normAutofit/>
          </a:bodyPr>
          <a:lstStyle>
            <a:lvl1pPr marL="0" indent="0">
              <a:buNone/>
              <a:defRPr sz="3200" b="0" i="0">
                <a:solidFill>
                  <a:srgbClr val="0B56A7"/>
                </a:solidFill>
                <a:latin typeface="Arial"/>
                <a:cs typeface="Univers 55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5691" y="6356352"/>
            <a:ext cx="1553061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/>
                <a:cs typeface="Univers 55"/>
              </a:defRPr>
            </a:lvl1pPr>
          </a:lstStyle>
          <a:p>
            <a:fld id="{D7127BF1-E82A-034F-A5F6-3C81F86F1480}" type="datetime1">
              <a:rPr lang="en-US" smtClean="0"/>
              <a:pPr/>
              <a:t>9/28/2020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734" y="6356352"/>
            <a:ext cx="1891646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/>
                <a:cs typeface="Univers 55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/>
                <a:cs typeface="Univers 55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172076" y="6473552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0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0" name="Rectangle 9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97544" y="533596"/>
            <a:ext cx="10972800" cy="629639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 line 1</a:t>
            </a:r>
            <a:br>
              <a:rPr lang="en-US" dirty="0"/>
            </a:br>
            <a:r>
              <a:rPr lang="en-US" dirty="0"/>
              <a:t>Click to edit Master title style line 2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85093" y="1493486"/>
            <a:ext cx="10972800" cy="4525963"/>
          </a:xfrm>
        </p:spPr>
        <p:txBody>
          <a:bodyPr>
            <a:normAutofit/>
          </a:bodyPr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1800" b="0" i="0">
                <a:solidFill>
                  <a:schemeClr val="tx1"/>
                </a:solidFill>
                <a:latin typeface="+mn-lt"/>
                <a:cs typeface="L Univers 45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3" y="6468420"/>
            <a:ext cx="15728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474" y="6468420"/>
            <a:ext cx="181923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20184" y="1406131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77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8024" y="274639"/>
            <a:ext cx="10972800" cy="1143000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 line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24" y="1535114"/>
            <a:ext cx="5386917" cy="639763"/>
          </a:xfrm>
        </p:spPr>
        <p:txBody>
          <a:bodyPr anchor="b">
            <a:noAutofit/>
          </a:bodyPr>
          <a:lstStyle>
            <a:lvl1pPr marL="0" indent="0">
              <a:buNone/>
              <a:defRPr sz="2200" b="0" i="0">
                <a:solidFill>
                  <a:srgbClr val="0B56A7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24" y="2174875"/>
            <a:ext cx="5386917" cy="3951288"/>
          </a:xfrm>
        </p:spPr>
        <p:txBody>
          <a:bodyPr>
            <a:normAutofit/>
          </a:bodyPr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>
            <a:noAutofit/>
          </a:bodyPr>
          <a:lstStyle>
            <a:lvl1pPr marL="0" indent="0">
              <a:buNone/>
              <a:defRPr sz="2200" b="0" i="0">
                <a:solidFill>
                  <a:srgbClr val="0B56A7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>
            <a:normAutofit/>
          </a:bodyPr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0" y="6468420"/>
            <a:ext cx="152078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534" y="6468420"/>
            <a:ext cx="183617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620184" y="1182019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62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40" y="274639"/>
            <a:ext cx="10972800" cy="1143000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2" y="6468420"/>
            <a:ext cx="16597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339" y="6468420"/>
            <a:ext cx="1785365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620184" y="1182019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21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0" name="Rectangle 9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69" y="6468420"/>
            <a:ext cx="160762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669" y="6468420"/>
            <a:ext cx="1870035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61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44" y="416338"/>
            <a:ext cx="9420145" cy="703873"/>
          </a:xfrm>
        </p:spPr>
        <p:txBody>
          <a:bodyPr anchor="b">
            <a:normAutofit/>
          </a:bodyPr>
          <a:lstStyle>
            <a:lvl1pPr algn="l">
              <a:defRPr sz="3000" b="0" i="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354676"/>
            <a:ext cx="6815667" cy="4992931"/>
          </a:xfrm>
        </p:spPr>
        <p:txBody>
          <a:bodyPr>
            <a:normAutofit/>
          </a:bodyPr>
          <a:lstStyle>
            <a:lvl1pPr marL="342891" indent="-342891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1pPr>
            <a:lvl2pPr marL="742932" indent="-28574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2pPr>
            <a:lvl3pPr marL="1142971" indent="-22859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3pPr>
            <a:lvl4pPr marL="1600160" indent="-228594">
              <a:buClr>
                <a:srgbClr val="0B56A7"/>
              </a:buClr>
              <a:buFont typeface="Wingdings" charset="2"/>
              <a:buChar char="§"/>
              <a:defRPr sz="1800">
                <a:latin typeface="+mn-lt"/>
              </a:defRPr>
            </a:lvl4pPr>
            <a:lvl5pPr marL="2057349" indent="-228594">
              <a:buClr>
                <a:srgbClr val="0B56A7"/>
              </a:buClr>
              <a:buFont typeface="Wingdings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711" y="1354675"/>
            <a:ext cx="4157788" cy="49929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3" y="6468420"/>
            <a:ext cx="164236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803" y="6468420"/>
            <a:ext cx="1776901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Confidential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20184" y="1182019"/>
            <a:ext cx="10999568" cy="0"/>
          </a:xfrm>
          <a:prstGeom prst="line">
            <a:avLst/>
          </a:prstGeom>
          <a:ln w="6350" cmpd="sng">
            <a:solidFill>
              <a:srgbClr val="0B56A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 t="-16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0100160" y="110058"/>
            <a:ext cx="1862332" cy="623154"/>
            <a:chOff x="10100160" y="110058"/>
            <a:chExt cx="1862332" cy="62315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10100160" y="110058"/>
              <a:ext cx="1616258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595808" y="184572"/>
              <a:ext cx="1366684" cy="54864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24" y="4800601"/>
            <a:ext cx="9084733" cy="566739"/>
          </a:xfrm>
        </p:spPr>
        <p:txBody>
          <a:bodyPr anchor="b"/>
          <a:lstStyle>
            <a:lvl1pPr algn="l">
              <a:defRPr sz="2000" b="0" i="0">
                <a:solidFill>
                  <a:srgbClr val="0B56A7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1242" y="801078"/>
            <a:ext cx="11372095" cy="3926499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924" y="5367339"/>
            <a:ext cx="9084733" cy="804863"/>
          </a:xfrm>
        </p:spPr>
        <p:txBody>
          <a:bodyPr/>
          <a:lstStyle>
            <a:lvl1pPr marL="0" indent="0">
              <a:buNone/>
              <a:defRPr sz="1400">
                <a:latin typeface="+mn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030873" y="6468420"/>
            <a:ext cx="177261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A64580E-9051-BE4C-9DE2-F4D77AACA0C6}" type="datetime1">
              <a:rPr lang="en-US" smtClean="0"/>
              <a:pPr/>
              <a:t>9/28/2020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087" y="6468420"/>
            <a:ext cx="177261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r>
              <a:rPr lang="en-US" dirty="0"/>
              <a:t>Confidential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008" y="646842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976513" y="6592978"/>
            <a:ext cx="0" cy="140075"/>
          </a:xfrm>
          <a:prstGeom prst="line">
            <a:avLst/>
          </a:prstGeom>
          <a:ln w="63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531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656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972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E84A76CE-6F2E-3545-B1A9-B5AD0F1CDF40}" type="datetime1">
              <a:rPr lang="en-US" smtClean="0"/>
              <a:pPr/>
              <a:t>9/28/2020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F67810FE-B9AC-4243-BAF2-168DE60BA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4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hf hdr="0"/>
  <p:txStyles>
    <p:titleStyle>
      <a:lvl1pPr algn="l" defTabSz="457189" rtl="0" eaLnBrk="1" latinLnBrk="0" hangingPunct="1">
        <a:spcBef>
          <a:spcPct val="0"/>
        </a:spcBef>
        <a:buNone/>
        <a:defRPr sz="3000" kern="1200">
          <a:solidFill>
            <a:srgbClr val="0B56A7"/>
          </a:solidFill>
          <a:latin typeface="+mn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rgbClr val="0B56A7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rgbClr val="0B56A7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rgbClr val="0B56A7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rgbClr val="0B56A7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rgbClr val="0B56A7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7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7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7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0.pn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7.pn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9.gif"/><Relationship Id="rId11" Type="http://schemas.openxmlformats.org/officeDocument/2006/relationships/image" Target="../media/image7.png"/><Relationship Id="rId5" Type="http://schemas.openxmlformats.org/officeDocument/2006/relationships/image" Target="../media/image18.gif"/><Relationship Id="rId10" Type="http://schemas.openxmlformats.org/officeDocument/2006/relationships/image" Target="../media/image22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97061" y="1625601"/>
            <a:ext cx="8397878" cy="164075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MEMS Gyroscopes with </a:t>
            </a:r>
            <a:br>
              <a:rPr lang="en-US" dirty="0"/>
            </a:br>
            <a:r>
              <a:rPr lang="en-US" dirty="0"/>
              <a:t>COMSOL Multiphysics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715189" y="3886200"/>
            <a:ext cx="7956863" cy="213207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James Ransley	Veryst Engineering, Needham, MA, USA</a:t>
            </a:r>
          </a:p>
          <a:p>
            <a:r>
              <a:rPr lang="en-US" sz="1800" dirty="0"/>
              <a:t>Nagi Elabbasi	Veryst Engineering, Needham, MA, USA</a:t>
            </a:r>
          </a:p>
          <a:p>
            <a:endParaRPr lang="en-US" sz="1800" dirty="0"/>
          </a:p>
          <a:p>
            <a:r>
              <a:rPr lang="en-US" sz="1800" dirty="0"/>
              <a:t>with thanks to Chien Liu, COMSOL, who created the corresponding COMSOL model library example and provided valuable feedback</a:t>
            </a:r>
          </a:p>
          <a:p>
            <a:endParaRPr lang="en-US" sz="1800" dirty="0"/>
          </a:p>
          <a:p>
            <a:r>
              <a:rPr lang="en-US" sz="1800" dirty="0"/>
              <a:t>10/07/2020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36888" y="6459379"/>
            <a:ext cx="31582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COMSOL is a registered trademark of COMSOL AB.</a:t>
            </a:r>
          </a:p>
        </p:txBody>
      </p:sp>
      <p:pic>
        <p:nvPicPr>
          <p:cNvPr id="2050" name="Picture 2" descr="Submit Your Paper or Poster for the COMSOL Conference 2020">
            <a:extLst>
              <a:ext uri="{FF2B5EF4-FFF2-40B4-BE49-F238E27FC236}">
                <a16:creationId xmlns:a16="http://schemas.microsoft.com/office/drawing/2014/main" id="{BFB80345-02CC-4693-824D-C08A77E17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210" y="562329"/>
            <a:ext cx="2585154" cy="88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James H.T. Ransley, Ph.D.">
            <a:extLst>
              <a:ext uri="{FF2B5EF4-FFF2-40B4-BE49-F238E27FC236}">
                <a16:creationId xmlns:a16="http://schemas.microsoft.com/office/drawing/2014/main" id="{3997B4AF-3C0B-41FD-AF05-F539BBEEA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039" y="3768329"/>
            <a:ext cx="2132071" cy="213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A6F65FA-A11D-40BD-9720-43B0E54EA9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8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18"/>
    </mc:Choice>
    <mc:Fallback xmlns="">
      <p:transition spd="slow" advTm="227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6A295-E27B-4988-BFE9-1DECC430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for Manufacturing Defects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F4F6-8F30-4FAE-AB7A-E70DE717C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53" y="1269373"/>
            <a:ext cx="10912291" cy="199007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MEMS device manufacturing variations (potentially with spatial variations) can be easily represented using COMSOL’s Deformed Geometry interface</a:t>
            </a:r>
          </a:p>
          <a:p>
            <a:r>
              <a:rPr lang="en-US" sz="2400" dirty="0"/>
              <a:t>The simulation can then be performed over design variations using the </a:t>
            </a:r>
            <a:r>
              <a:rPr lang="en-US" sz="2400" i="1" dirty="0"/>
              <a:t>same mesh: </a:t>
            </a:r>
            <a:r>
              <a:rPr lang="en-US" sz="2400" dirty="0"/>
              <a:t>enabling small differences in signals to be directly attributed to the change in the device geometry</a:t>
            </a:r>
            <a:endParaRPr lang="en-US" sz="2400" i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13D84B-7996-42B6-92E0-A2C1F7EA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pic>
        <p:nvPicPr>
          <p:cNvPr id="3074" name="Picture 2" descr="MEMS_Gyroscopes--types of manufacturing variability implemented for the COMSOL example">
            <a:extLst>
              <a:ext uri="{FF2B5EF4-FFF2-40B4-BE49-F238E27FC236}">
                <a16:creationId xmlns:a16="http://schemas.microsoft.com/office/drawing/2014/main" id="{B21C0264-A660-4E1A-A6DF-72E7948FE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704" y="3429000"/>
            <a:ext cx="8742103" cy="298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902C7AC0-F832-4112-AB4D-3790494920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8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97"/>
    </mc:Choice>
    <mc:Fallback xmlns="">
      <p:transition spd="slow" advTm="22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6A295-E27B-4988-BFE9-1DECC430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Quadrature Error Induced by Sidewall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F4F6-8F30-4FAE-AB7A-E70DE717C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07" y="1269373"/>
            <a:ext cx="4992783" cy="499502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figure on the right shows the magnitude of the out of plane motion that results from a 0.5</a:t>
            </a:r>
            <a:r>
              <a:rPr lang="en-US" sz="2400" i="1" dirty="0">
                <a:sym typeface="Symbol" panose="05050102010706020507" pitchFamily="18" charset="2"/>
              </a:rPr>
              <a:t>° </a:t>
            </a:r>
            <a:r>
              <a:rPr lang="en-US" sz="2400" dirty="0">
                <a:sym typeface="Symbol" panose="05050102010706020507" pitchFamily="18" charset="2"/>
              </a:rPr>
              <a:t>sidewall angle.</a:t>
            </a:r>
          </a:p>
          <a:p>
            <a:r>
              <a:rPr lang="en-US" sz="2400" dirty="0">
                <a:sym typeface="Symbol" panose="05050102010706020507" pitchFamily="18" charset="2"/>
              </a:rPr>
              <a:t>This is the quadrature signal, which is approximately 90</a:t>
            </a:r>
            <a:r>
              <a:rPr lang="en-US" sz="2400" i="1" dirty="0">
                <a:sym typeface="Symbol" panose="05050102010706020507" pitchFamily="18" charset="2"/>
              </a:rPr>
              <a:t>°</a:t>
            </a:r>
            <a:r>
              <a:rPr lang="en-US" sz="2400" dirty="0">
                <a:sym typeface="Symbol" panose="05050102010706020507" pitchFamily="18" charset="2"/>
              </a:rPr>
              <a:t> out of phase with the drive signal.</a:t>
            </a:r>
          </a:p>
          <a:p>
            <a:r>
              <a:rPr lang="en-US" sz="2400" dirty="0">
                <a:sym typeface="Symbol" panose="05050102010706020507" pitchFamily="18" charset="2"/>
              </a:rPr>
              <a:t>In this case the magnitude of the signal corresponds to 45,000 </a:t>
            </a:r>
            <a:r>
              <a:rPr lang="en-US" sz="2400" i="1" dirty="0">
                <a:sym typeface="Symbol" panose="05050102010706020507" pitchFamily="18" charset="2"/>
              </a:rPr>
              <a:t>° </a:t>
            </a:r>
            <a:r>
              <a:rPr lang="en-US" sz="2400" dirty="0">
                <a:sym typeface="Symbol" panose="05050102010706020507" pitchFamily="18" charset="2"/>
              </a:rPr>
              <a:t>/s with a component at 90</a:t>
            </a:r>
            <a:r>
              <a:rPr lang="en-US" sz="2400" i="1" dirty="0">
                <a:sym typeface="Symbol" panose="05050102010706020507" pitchFamily="18" charset="2"/>
              </a:rPr>
              <a:t>°</a:t>
            </a:r>
            <a:r>
              <a:rPr lang="en-US" sz="2400" dirty="0">
                <a:sym typeface="Symbol" panose="05050102010706020507" pitchFamily="18" charset="2"/>
              </a:rPr>
              <a:t> to the drive signal of </a:t>
            </a:r>
            <a:r>
              <a:rPr lang="en-US" sz="2400" dirty="0"/>
              <a:t> 3,900 </a:t>
            </a:r>
            <a:r>
              <a:rPr lang="en-US" sz="2400" dirty="0">
                <a:sym typeface="Symbol" panose="05050102010706020507" pitchFamily="18" charset="2"/>
              </a:rPr>
              <a:t>° </a:t>
            </a:r>
            <a:r>
              <a:rPr lang="en-US" sz="2400" dirty="0"/>
              <a:t>/s.</a:t>
            </a:r>
          </a:p>
          <a:p>
            <a:r>
              <a:rPr lang="en-US" sz="2400" dirty="0"/>
              <a:t>This represents a constant offset which can be trimmed.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13D84B-7996-42B6-92E0-A2C1F7EA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pic>
        <p:nvPicPr>
          <p:cNvPr id="5122" name="Picture 2" descr="Illustration of the gyroscope response ">
            <a:extLst>
              <a:ext uri="{FF2B5EF4-FFF2-40B4-BE49-F238E27FC236}">
                <a16:creationId xmlns:a16="http://schemas.microsoft.com/office/drawing/2014/main" id="{C5C8759F-3970-4639-9A15-16F33BCE1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18" y="1974469"/>
            <a:ext cx="6049308" cy="337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38B4F9-1A4E-4A93-862A-BBDF82FDC486}"/>
              </a:ext>
            </a:extLst>
          </p:cNvPr>
          <p:cNvSpPr txBox="1"/>
          <p:nvPr/>
        </p:nvSpPr>
        <p:spPr>
          <a:xfrm>
            <a:off x="6352415" y="5386079"/>
            <a:ext cx="48361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ym typeface="Symbol" panose="05050102010706020507" pitchFamily="18" charset="2"/>
              </a:rPr>
              <a:t>Harmonic vertical </a:t>
            </a:r>
            <a:r>
              <a:rPr lang="en-US" i="1" dirty="0">
                <a:sym typeface="Symbol" panose="05050102010706020507" pitchFamily="18" charset="2"/>
              </a:rPr>
              <a:t>d</a:t>
            </a:r>
            <a:r>
              <a:rPr lang="en-US" sz="1800" i="1" dirty="0">
                <a:sym typeface="Symbol" panose="05050102010706020507" pitchFamily="18" charset="2"/>
              </a:rPr>
              <a:t>isplacement </a:t>
            </a:r>
            <a:r>
              <a:rPr lang="en-US" i="1" dirty="0">
                <a:sym typeface="Symbol" panose="05050102010706020507" pitchFamily="18" charset="2"/>
              </a:rPr>
              <a:t>m</a:t>
            </a:r>
            <a:r>
              <a:rPr lang="en-US" sz="1800" i="1" dirty="0">
                <a:sym typeface="Symbol" panose="05050102010706020507" pitchFamily="18" charset="2"/>
              </a:rPr>
              <a:t>agnitude due to a 0.5° sidewall angle</a:t>
            </a:r>
            <a:endParaRPr lang="en-US" i="1" dirty="0"/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C502673E-673A-4F2C-B72C-1C42D604DE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4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64"/>
    </mc:Choice>
    <mc:Fallback xmlns="">
      <p:transition spd="slow" advTm="405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6A295-E27B-4988-BFE9-1DECC430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for Environmental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F4F6-8F30-4FAE-AB7A-E70DE717C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07" y="1269373"/>
            <a:ext cx="4977205" cy="4995021"/>
          </a:xfrm>
        </p:spPr>
        <p:txBody>
          <a:bodyPr>
            <a:normAutofit/>
          </a:bodyPr>
          <a:lstStyle/>
          <a:p>
            <a:r>
              <a:rPr lang="en-US" sz="2400" dirty="0"/>
              <a:t>The figure on the right shows the change in the real part of the AC displacement that occurred when the substrate is deformed cylindrically</a:t>
            </a:r>
          </a:p>
          <a:p>
            <a:r>
              <a:rPr lang="en-US" sz="2400" dirty="0"/>
              <a:t>For this simple example we consider the vertical deformation only of the anchors and the electrodes on the substrate</a:t>
            </a:r>
          </a:p>
          <a:p>
            <a:r>
              <a:rPr lang="en-US" sz="2400" dirty="0"/>
              <a:t>In a practice, such a deformation could be predicted from a package level simulation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13D84B-7996-42B6-92E0-A2C1F7EA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887EDC9-498C-4F63-AD6D-A3882DD43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186" y="1790748"/>
            <a:ext cx="5290125" cy="4232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5CDAAE-A4D3-46ED-BE80-1EB3EF562C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47" t="86929" r="69866" b="5962"/>
          <a:stretch/>
        </p:blipFill>
        <p:spPr>
          <a:xfrm>
            <a:off x="11255016" y="5465752"/>
            <a:ext cx="454251" cy="30086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607E81F-B517-48B8-9CC2-80DE88FD2D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23"/>
    </mc:Choice>
    <mc:Fallback xmlns="">
      <p:transition spd="slow" advTm="422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05151E-7B33-4BE2-9E38-03184F707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769" y="1380979"/>
            <a:ext cx="6505891" cy="37951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46A295-E27B-4988-BFE9-1DECC430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for Environmental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F4F6-8F30-4FAE-AB7A-E70DE717C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07" y="1269373"/>
            <a:ext cx="5267843" cy="4995021"/>
          </a:xfrm>
        </p:spPr>
        <p:txBody>
          <a:bodyPr>
            <a:normAutofit/>
          </a:bodyPr>
          <a:lstStyle/>
          <a:p>
            <a:r>
              <a:rPr lang="en-US" sz="2400" dirty="0"/>
              <a:t>The effect of the substrate deformation is a significant change in the measured rotation rate. </a:t>
            </a:r>
          </a:p>
          <a:p>
            <a:r>
              <a:rPr lang="en-US" sz="2400" dirty="0"/>
              <a:t>Such deformations can occur as a result of mechanical forces on the chip, or due to thermal stresses</a:t>
            </a:r>
          </a:p>
          <a:p>
            <a:r>
              <a:rPr lang="en-US" sz="2400" dirty="0"/>
              <a:t>They are difficult to calibrate for, because they typically depend on other properties of the system – such as the thermal and mechanical stresses the chip experiences during operation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13D84B-7996-42B6-92E0-A2C1F7EA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38B4F9-1A4E-4A93-862A-BBDF82FDC486}"/>
              </a:ext>
            </a:extLst>
          </p:cNvPr>
          <p:cNvSpPr txBox="1"/>
          <p:nvPr/>
        </p:nvSpPr>
        <p:spPr>
          <a:xfrm>
            <a:off x="6352415" y="5179639"/>
            <a:ext cx="48361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i="1" dirty="0">
                <a:sym typeface="Symbol" panose="05050102010706020507" pitchFamily="18" charset="2"/>
              </a:rPr>
              <a:t>Real part of harmonic vertical displacement due to substrate deformation. The relative displacement of the two proof masses is equivalent to 3.4°</a:t>
            </a:r>
            <a:r>
              <a:rPr lang="en-US" sz="1800" b="0" i="0" dirty="0">
                <a:solidFill>
                  <a:srgbClr val="262627"/>
                </a:solidFill>
                <a:effectLst/>
                <a:latin typeface="Lato"/>
              </a:rPr>
              <a:t>/</a:t>
            </a:r>
            <a:r>
              <a:rPr lang="en-US" i="1" dirty="0"/>
              <a:t>s of rotation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8F10F-01C2-4E54-AB00-6CD41307F78C}"/>
              </a:ext>
            </a:extLst>
          </p:cNvPr>
          <p:cNvCxnSpPr>
            <a:cxnSpLocks/>
          </p:cNvCxnSpPr>
          <p:nvPr/>
        </p:nvCxnSpPr>
        <p:spPr>
          <a:xfrm flipH="1" flipV="1">
            <a:off x="9211056" y="4242816"/>
            <a:ext cx="182880" cy="26128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DB08F0-0603-4371-B5F4-2B71824F46B5}"/>
                  </a:ext>
                </a:extLst>
              </p:cNvPr>
              <p:cNvSpPr txBox="1"/>
              <p:nvPr/>
            </p:nvSpPr>
            <p:spPr>
              <a:xfrm>
                <a:off x="9211056" y="4504104"/>
                <a:ext cx="6241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DB08F0-0603-4371-B5F4-2B71824F4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056" y="4504104"/>
                <a:ext cx="624145" cy="276999"/>
              </a:xfrm>
              <a:prstGeom prst="rect">
                <a:avLst/>
              </a:prstGeom>
              <a:blipFill>
                <a:blip r:embed="rId5"/>
                <a:stretch>
                  <a:fillRect l="-3922" r="-7843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7B431F6-8493-41CC-B6E3-E64C893DEA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2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64"/>
    </mc:Choice>
    <mc:Fallback xmlns="">
      <p:transition spd="slow" advTm="413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Conclusions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9075" y="1269373"/>
            <a:ext cx="10885395" cy="4916939"/>
          </a:xfrm>
        </p:spPr>
        <p:txBody>
          <a:bodyPr>
            <a:normAutofit/>
          </a:bodyPr>
          <a:lstStyle/>
          <a:p>
            <a:r>
              <a:rPr lang="en-US" sz="2400" dirty="0"/>
              <a:t>In this simple case study, we showed various analyses of a MEMS gyroscope using COMSOL Multiphysics</a:t>
            </a:r>
          </a:p>
          <a:p>
            <a:r>
              <a:rPr lang="en-US" sz="2400" dirty="0"/>
              <a:t>COMSOL’s flexibility enables efficient &amp; scalable implementation of electrostatic forces using equation-based modeling and accurate analysis of the changes induced by manufacturing defects or environmental disturbances</a:t>
            </a:r>
          </a:p>
          <a:p>
            <a:r>
              <a:rPr lang="en-US" sz="2400" dirty="0"/>
              <a:t>We illustrate some of the many design challenges facing designers in this field – accurate simulation is becoming increasingly important to improve modern designs</a:t>
            </a:r>
          </a:p>
          <a:p>
            <a:r>
              <a:rPr lang="en-US" sz="2400" dirty="0"/>
              <a:t>Note that we have previously automated the creation of gyroscope models to enable design verification</a:t>
            </a:r>
          </a:p>
          <a:p>
            <a:r>
              <a:rPr lang="en-US" sz="2400" dirty="0"/>
              <a:t>This example will be available in the COMSOL 5.6 MEMS Module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12B1622-0688-4DA9-B11B-04AB5D9ED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309D2B6-E90A-430F-B1F0-1E086C855CA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2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45"/>
    </mc:Choice>
    <mc:Fallback xmlns="">
      <p:transition spd="slow" advTm="469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93" y="1282822"/>
            <a:ext cx="5447577" cy="4921333"/>
          </a:xfrm>
        </p:spPr>
        <p:txBody>
          <a:bodyPr>
            <a:normAutofit/>
          </a:bodyPr>
          <a:lstStyle/>
          <a:p>
            <a:r>
              <a:rPr lang="en-US" sz="2400" dirty="0"/>
              <a:t>Introduction to Veryst</a:t>
            </a:r>
          </a:p>
          <a:p>
            <a:r>
              <a:rPr lang="en-US" sz="2400" dirty="0"/>
              <a:t>Challenges in MEMS Gyroscope Design &amp; Simulation</a:t>
            </a:r>
          </a:p>
          <a:p>
            <a:r>
              <a:rPr lang="en-US" sz="2400" dirty="0"/>
              <a:t>Case Study: Draper Gyroscope</a:t>
            </a:r>
          </a:p>
          <a:p>
            <a:r>
              <a:rPr lang="en-US" sz="2400" dirty="0"/>
              <a:t>Equation Based Approach for Modeling Electrostatic Actuators</a:t>
            </a:r>
          </a:p>
          <a:p>
            <a:r>
              <a:rPr lang="en-US" sz="2400" dirty="0"/>
              <a:t>Capturing Manufacturing Defects</a:t>
            </a:r>
          </a:p>
          <a:p>
            <a:r>
              <a:rPr lang="en-US" sz="2400" dirty="0"/>
              <a:t>Other Error Sources</a:t>
            </a:r>
          </a:p>
          <a:p>
            <a:r>
              <a:rPr lang="en-US" sz="2400" dirty="0"/>
              <a:t>Conclusions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DF6717-E590-4A40-B5FC-C7F46F36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pic>
        <p:nvPicPr>
          <p:cNvPr id="4098" name="Picture 2" descr="Illustration of the gyroscope response ">
            <a:extLst>
              <a:ext uri="{FF2B5EF4-FFF2-40B4-BE49-F238E27FC236}">
                <a16:creationId xmlns:a16="http://schemas.microsoft.com/office/drawing/2014/main" id="{AC3756A0-AB1A-434B-A7D8-8EF98BFFBF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71"/>
          <a:stretch/>
        </p:blipFill>
        <p:spPr bwMode="auto">
          <a:xfrm>
            <a:off x="6062789" y="1719621"/>
            <a:ext cx="5732336" cy="319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Audio 14">
            <a:hlinkClick r:id="" action="ppaction://media"/>
            <a:extLst>
              <a:ext uri="{FF2B5EF4-FFF2-40B4-BE49-F238E27FC236}">
                <a16:creationId xmlns:a16="http://schemas.microsoft.com/office/drawing/2014/main" id="{3115B125-2941-411F-89F0-751C8827B4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2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7"/>
    </mc:Choice>
    <mc:Fallback xmlns="">
      <p:transition spd="slow" advTm="130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Veryst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B374BF-CED0-4E31-888C-A0F6F6E5D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53966A57-0ECF-4FFD-9DEC-941DD46642A6}"/>
              </a:ext>
            </a:extLst>
          </p:cNvPr>
          <p:cNvSpPr txBox="1">
            <a:spLocks/>
          </p:cNvSpPr>
          <p:nvPr/>
        </p:nvSpPr>
        <p:spPr>
          <a:xfrm>
            <a:off x="497544" y="458891"/>
            <a:ext cx="10972800" cy="629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B56A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Introduction to Veryst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AF72C1-6359-4D88-8D91-63AF03540808}"/>
              </a:ext>
            </a:extLst>
          </p:cNvPr>
          <p:cNvSpPr txBox="1"/>
          <p:nvPr/>
        </p:nvSpPr>
        <p:spPr>
          <a:xfrm>
            <a:off x="570277" y="1194545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“Engineering Through the Fundamentals”</a:t>
            </a:r>
            <a:endParaRPr lang="en-US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763847-763A-4F98-B6BD-4CA9EBB3B8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84"/>
          <a:stretch/>
        </p:blipFill>
        <p:spPr>
          <a:xfrm>
            <a:off x="7201198" y="2570114"/>
            <a:ext cx="2020542" cy="1117681"/>
          </a:xfrm>
          <a:prstGeom prst="rect">
            <a:avLst/>
          </a:prstGeom>
        </p:spPr>
      </p:pic>
      <p:pic>
        <p:nvPicPr>
          <p:cNvPr id="17" name="Picture 4" descr="Digital Image Correlation">
            <a:extLst>
              <a:ext uri="{FF2B5EF4-FFF2-40B4-BE49-F238E27FC236}">
                <a16:creationId xmlns:a16="http://schemas.microsoft.com/office/drawing/2014/main" id="{B174ACF6-D0BE-4BED-A07E-55E373402F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77"/>
          <a:stretch/>
        </p:blipFill>
        <p:spPr bwMode="auto">
          <a:xfrm>
            <a:off x="8008919" y="5439158"/>
            <a:ext cx="3199897" cy="80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broken-medical-device">
            <a:extLst>
              <a:ext uri="{FF2B5EF4-FFF2-40B4-BE49-F238E27FC236}">
                <a16:creationId xmlns:a16="http://schemas.microsoft.com/office/drawing/2014/main" id="{D4EC5B0B-5DCF-487B-9A6D-081A38B706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54"/>
          <a:stretch/>
        </p:blipFill>
        <p:spPr bwMode="auto">
          <a:xfrm>
            <a:off x="9608868" y="2570113"/>
            <a:ext cx="1954929" cy="110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C75954-05B8-4860-BDF7-9BDDBE45EF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07913" y="3791622"/>
            <a:ext cx="2095500" cy="1409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5A1465-3483-4856-8C1B-999F401C250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1862"/>
          <a:stretch/>
        </p:blipFill>
        <p:spPr>
          <a:xfrm>
            <a:off x="7245755" y="3740680"/>
            <a:ext cx="2056723" cy="1460642"/>
          </a:xfrm>
          <a:prstGeom prst="rect">
            <a:avLst/>
          </a:prstGeom>
        </p:spPr>
      </p:pic>
      <p:pic>
        <p:nvPicPr>
          <p:cNvPr id="21" name="Picture 20" descr="https://cdn.comsol.com/consultants/comsol-cc.png">
            <a:extLst>
              <a:ext uri="{FF2B5EF4-FFF2-40B4-BE49-F238E27FC236}">
                <a16:creationId xmlns:a16="http://schemas.microsoft.com/office/drawing/2014/main" id="{EC63375D-AE02-449D-99C2-E6627CD22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8730" y="1326366"/>
            <a:ext cx="1845067" cy="80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EB219946-E488-403F-8890-88DD76162E44}"/>
              </a:ext>
            </a:extLst>
          </p:cNvPr>
          <p:cNvSpPr txBox="1">
            <a:spLocks/>
          </p:cNvSpPr>
          <p:nvPr/>
        </p:nvSpPr>
        <p:spPr>
          <a:xfrm>
            <a:off x="3699220" y="4488884"/>
            <a:ext cx="3356793" cy="1960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B56A7"/>
              </a:buClr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L Univers 45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B56A7"/>
              </a:buClr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L Univers 45 Light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L Univers 45 Light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B56A7"/>
              </a:buClr>
              <a:buFont typeface="Wingdings" charset="2"/>
              <a:buChar char="§"/>
              <a:defRPr sz="1600" b="0" i="0" kern="1200">
                <a:solidFill>
                  <a:schemeClr val="tx1"/>
                </a:solidFill>
                <a:latin typeface="+mn-lt"/>
                <a:ea typeface="+mn-ea"/>
                <a:cs typeface="L Univers 45 Light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B56A7"/>
              </a:buClr>
              <a:buFont typeface="Wingdings" charset="2"/>
              <a:buChar char="§"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L Univers 45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cs typeface="Calibri" panose="020F0502020204030204" pitchFamily="34" charset="0"/>
              </a:rPr>
              <a:t>Materials science</a:t>
            </a:r>
          </a:p>
          <a:p>
            <a:r>
              <a:rPr lang="en-US" sz="2000" dirty="0">
                <a:cs typeface="Calibri" panose="020F0502020204030204" pitchFamily="34" charset="0"/>
              </a:rPr>
              <a:t>Adhesives</a:t>
            </a:r>
          </a:p>
          <a:p>
            <a:r>
              <a:rPr lang="en-US" sz="2000" dirty="0">
                <a:cs typeface="Calibri" panose="020F0502020204030204" pitchFamily="34" charset="0"/>
              </a:rPr>
              <a:t>MEMS</a:t>
            </a:r>
          </a:p>
          <a:p>
            <a:r>
              <a:rPr lang="en-US" sz="2000" dirty="0">
                <a:cs typeface="Calibri" panose="020F0502020204030204" pitchFamily="34" charset="0"/>
              </a:rPr>
              <a:t>Electromagnetics</a:t>
            </a:r>
          </a:p>
          <a:p>
            <a:r>
              <a:rPr lang="en-US" sz="2000" dirty="0">
                <a:cs typeface="Calibri" panose="020F0502020204030204" pitchFamily="34" charset="0"/>
              </a:rPr>
              <a:t>Training classes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CF4A272-56F1-4CAD-AB61-6B5CFA4A340F}"/>
              </a:ext>
            </a:extLst>
          </p:cNvPr>
          <p:cNvSpPr>
            <a:spLocks noGrp="1"/>
          </p:cNvSpPr>
          <p:nvPr/>
        </p:nvSpPr>
        <p:spPr>
          <a:xfrm>
            <a:off x="594583" y="1588970"/>
            <a:ext cx="6425486" cy="3384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457189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32" indent="-285744" algn="l" defTabSz="457189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2971" indent="-228594" algn="l" defTabSz="457189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160" indent="-228594" algn="l" defTabSz="457189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349" indent="-228594" algn="l" defTabSz="457189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r>
              <a:rPr lang="en-US" sz="2000" dirty="0">
                <a:latin typeface="+mn-lt"/>
              </a:rPr>
              <a:t>When the problem is difficult: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latin typeface="+mn-lt"/>
              </a:rPr>
              <a:t>Multiple, nonlinear, simultaneous processes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latin typeface="+mn-lt"/>
              </a:rPr>
              <a:t>Custom physics / special physical processes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latin typeface="+mn-lt"/>
              </a:rPr>
              <a:t>Anisotropic, rate-or-temperature dependent, evolving materials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latin typeface="+mn-lt"/>
              </a:rPr>
              <a:t>Impact and contact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latin typeface="+mn-lt"/>
              </a:rPr>
              <a:t>Areas of Expertise: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D57AE31A-0EC2-41C3-9489-C62113084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211" y="4497905"/>
            <a:ext cx="3248627" cy="2349012"/>
          </a:xfrm>
        </p:spPr>
        <p:txBody>
          <a:bodyPr>
            <a:normAutofit/>
          </a:bodyPr>
          <a:lstStyle/>
          <a:p>
            <a:r>
              <a:rPr lang="en-US" sz="2000" dirty="0">
                <a:cs typeface="Calibri" panose="020F0502020204030204" pitchFamily="34" charset="0"/>
              </a:rPr>
              <a:t>Multiphysics</a:t>
            </a:r>
          </a:p>
          <a:p>
            <a:r>
              <a:rPr lang="en-US" sz="2000" dirty="0">
                <a:cs typeface="Calibri" panose="020F0502020204030204" pitchFamily="34" charset="0"/>
              </a:rPr>
              <a:t>Polymer mechanics</a:t>
            </a:r>
          </a:p>
          <a:p>
            <a:r>
              <a:rPr lang="en-US" sz="2000" dirty="0">
                <a:cs typeface="Calibri" panose="020F0502020204030204" pitchFamily="34" charset="0"/>
              </a:rPr>
              <a:t>Mechanical testing</a:t>
            </a:r>
          </a:p>
          <a:p>
            <a:r>
              <a:rPr lang="en-US" sz="2000" dirty="0">
                <a:cs typeface="Calibri" panose="020F0502020204030204" pitchFamily="34" charset="0"/>
              </a:rPr>
              <a:t>Failure analysis</a:t>
            </a:r>
          </a:p>
          <a:p>
            <a:r>
              <a:rPr lang="en-US" sz="2000" dirty="0">
                <a:cs typeface="Calibri" panose="020F0502020204030204" pitchFamily="34" charset="0"/>
              </a:rPr>
              <a:t>Microfluidics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37950456-E326-4599-BA01-C310E74C2F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86"/>
    </mc:Choice>
    <mc:Fallback xmlns="">
      <p:transition spd="slow" advTm="275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MEMS Gyroscope Design &amp; Simulation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ED049E6-B10E-4364-9ED0-6EDBAB97D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415" y="1290912"/>
            <a:ext cx="5666153" cy="5257800"/>
          </a:xfrm>
        </p:spPr>
        <p:txBody>
          <a:bodyPr>
            <a:normAutofit/>
          </a:bodyPr>
          <a:lstStyle/>
          <a:p>
            <a:r>
              <a:rPr lang="en-US" sz="2400" dirty="0"/>
              <a:t>Modern Gyroscopes have approximately 1000x variations in length scale – this can make modeling quite challenging</a:t>
            </a:r>
          </a:p>
          <a:p>
            <a:r>
              <a:rPr lang="en-US" sz="2400" dirty="0"/>
              <a:t>Comb drives are typically very small, and have many individual combs that are impractical to model explicitly using the electromechanics interface</a:t>
            </a:r>
          </a:p>
          <a:p>
            <a:r>
              <a:rPr lang="en-US" sz="2400" dirty="0"/>
              <a:t>Devices are differential, and typically highly optimized: very small changes in signal are important</a:t>
            </a:r>
          </a:p>
          <a:p>
            <a:r>
              <a:rPr lang="en-US" sz="2400" dirty="0"/>
              <a:t>Design for manufacture is of critical importance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86187A-42FE-4740-98A3-C3AC29B210D0}"/>
              </a:ext>
            </a:extLst>
          </p:cNvPr>
          <p:cNvSpPr txBox="1"/>
          <p:nvPr/>
        </p:nvSpPr>
        <p:spPr>
          <a:xfrm>
            <a:off x="8293615" y="5663055"/>
            <a:ext cx="36237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333333"/>
                </a:solidFill>
                <a:latin typeface="Lato"/>
              </a:rPr>
              <a:t>Image from </a:t>
            </a:r>
            <a:r>
              <a:rPr lang="en-US" sz="1200" i="1" dirty="0">
                <a:solidFill>
                  <a:srgbClr val="14171A"/>
                </a:solidFill>
                <a:effectLst/>
                <a:latin typeface="system-ui"/>
              </a:rPr>
              <a:t>Adam McCombs, @nanographs, Twitter</a:t>
            </a:r>
            <a:endParaRPr lang="en-US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794345-415F-444A-90CF-C984809F1903}"/>
              </a:ext>
            </a:extLst>
          </p:cNvPr>
          <p:cNvSpPr txBox="1"/>
          <p:nvPr/>
        </p:nvSpPr>
        <p:spPr>
          <a:xfrm>
            <a:off x="6730313" y="1568617"/>
            <a:ext cx="53092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SEM of an ST Microelectronics Gyroscope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ADC9FEFF-3A19-4DAB-9A53-C2C57A74D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436" y="1927553"/>
            <a:ext cx="5203149" cy="370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38D120CE-8DAB-466A-B848-BFB9D7F2FD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5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32"/>
    </mc:Choice>
    <mc:Fallback xmlns="">
      <p:transition spd="slow" advTm="287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Case Study: Simple Tuning Fork Gyroscope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ED049E6-B10E-4364-9ED0-6EDBAB97D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415" y="1290912"/>
            <a:ext cx="6284006" cy="5257800"/>
          </a:xfrm>
        </p:spPr>
        <p:txBody>
          <a:bodyPr>
            <a:normAutofit/>
          </a:bodyPr>
          <a:lstStyle/>
          <a:p>
            <a:r>
              <a:rPr lang="en-US" sz="2400" dirty="0"/>
              <a:t>The figure on the right shows an SEM of a very early MEMS gyroscope, and below it a COMSOL model of a simple gyroscope use for the purposes of this case study.</a:t>
            </a:r>
          </a:p>
          <a:p>
            <a:r>
              <a:rPr lang="en-US" sz="2400" dirty="0"/>
              <a:t>This gyroscope is significantly simpler than a modern gyro, but serves as a useful case study to illustrate modeling techniques that can be applied on larger scales.</a:t>
            </a:r>
          </a:p>
          <a:p>
            <a:r>
              <a:rPr lang="en-US" sz="2400" dirty="0"/>
              <a:t>The design is a very simple, 1 axis gyroscope, that vibrates in plane</a:t>
            </a:r>
          </a:p>
          <a:p>
            <a:r>
              <a:rPr lang="en-US" sz="2400" dirty="0"/>
              <a:t>Coriolis forces induce an out of plane response – as illustrated on the next slide.</a:t>
            </a:r>
          </a:p>
        </p:txBody>
      </p:sp>
      <p:pic>
        <p:nvPicPr>
          <p:cNvPr id="2050" name="Picture 2" descr="Figure 1 from Performance and reliability of mems gyroscopes at high  temperatures | Semantic Scholar">
            <a:extLst>
              <a:ext uri="{FF2B5EF4-FFF2-40B4-BE49-F238E27FC236}">
                <a16:creationId xmlns:a16="http://schemas.microsoft.com/office/drawing/2014/main" id="{0FBDC6D2-BBFD-42CE-BAF5-834D43F0A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4" b="5233"/>
          <a:stretch/>
        </p:blipFill>
        <p:spPr bwMode="auto">
          <a:xfrm>
            <a:off x="7364360" y="1265102"/>
            <a:ext cx="3756536" cy="252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A157EC-6905-4D97-8D09-D281B6405B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851" t="20114" r="1117" b="21956"/>
          <a:stretch/>
        </p:blipFill>
        <p:spPr>
          <a:xfrm>
            <a:off x="7006981" y="3919812"/>
            <a:ext cx="4300116" cy="244823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69C0D8-EFA1-427E-BF81-2A6335A025A7}"/>
              </a:ext>
            </a:extLst>
          </p:cNvPr>
          <p:cNvCxnSpPr>
            <a:cxnSpLocks/>
          </p:cNvCxnSpPr>
          <p:nvPr/>
        </p:nvCxnSpPr>
        <p:spPr>
          <a:xfrm flipV="1">
            <a:off x="11012129" y="4168877"/>
            <a:ext cx="319446" cy="4570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B39AD666-D1C2-434C-8022-3DECE5A7B594}"/>
              </a:ext>
            </a:extLst>
          </p:cNvPr>
          <p:cNvSpPr/>
          <p:nvPr/>
        </p:nvSpPr>
        <p:spPr>
          <a:xfrm>
            <a:off x="11066512" y="4306528"/>
            <a:ext cx="186202" cy="206478"/>
          </a:xfrm>
          <a:custGeom>
            <a:avLst/>
            <a:gdLst>
              <a:gd name="connsiteX0" fmla="*/ 0 w 186201"/>
              <a:gd name="connsiteY0" fmla="*/ 103239 h 206477"/>
              <a:gd name="connsiteX1" fmla="*/ 93101 w 186201"/>
              <a:gd name="connsiteY1" fmla="*/ 0 h 206477"/>
              <a:gd name="connsiteX2" fmla="*/ 186202 w 186201"/>
              <a:gd name="connsiteY2" fmla="*/ 103239 h 206477"/>
              <a:gd name="connsiteX3" fmla="*/ 93101 w 186201"/>
              <a:gd name="connsiteY3" fmla="*/ 206478 h 206477"/>
              <a:gd name="connsiteX4" fmla="*/ 0 w 186201"/>
              <a:gd name="connsiteY4" fmla="*/ 103239 h 206477"/>
              <a:gd name="connsiteX0" fmla="*/ 0 w 186202"/>
              <a:gd name="connsiteY0" fmla="*/ 103239 h 206478"/>
              <a:gd name="connsiteX1" fmla="*/ 93101 w 186202"/>
              <a:gd name="connsiteY1" fmla="*/ 0 h 206478"/>
              <a:gd name="connsiteX2" fmla="*/ 186202 w 186202"/>
              <a:gd name="connsiteY2" fmla="*/ 103239 h 206478"/>
              <a:gd name="connsiteX3" fmla="*/ 93101 w 186202"/>
              <a:gd name="connsiteY3" fmla="*/ 206478 h 206478"/>
              <a:gd name="connsiteX4" fmla="*/ 91440 w 186202"/>
              <a:gd name="connsiteY4" fmla="*/ 194679 h 206478"/>
              <a:gd name="connsiteX0" fmla="*/ 0 w 186202"/>
              <a:gd name="connsiteY0" fmla="*/ 103239 h 206478"/>
              <a:gd name="connsiteX1" fmla="*/ 93101 w 186202"/>
              <a:gd name="connsiteY1" fmla="*/ 0 h 206478"/>
              <a:gd name="connsiteX2" fmla="*/ 186202 w 186202"/>
              <a:gd name="connsiteY2" fmla="*/ 103239 h 206478"/>
              <a:gd name="connsiteX3" fmla="*/ 93101 w 186202"/>
              <a:gd name="connsiteY3" fmla="*/ 206478 h 20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202" h="206478">
                <a:moveTo>
                  <a:pt x="0" y="103239"/>
                </a:moveTo>
                <a:cubicBezTo>
                  <a:pt x="0" y="46222"/>
                  <a:pt x="41683" y="0"/>
                  <a:pt x="93101" y="0"/>
                </a:cubicBezTo>
                <a:cubicBezTo>
                  <a:pt x="144519" y="0"/>
                  <a:pt x="186202" y="46222"/>
                  <a:pt x="186202" y="103239"/>
                </a:cubicBezTo>
                <a:cubicBezTo>
                  <a:pt x="186202" y="160256"/>
                  <a:pt x="144519" y="206478"/>
                  <a:pt x="93101" y="206478"/>
                </a:cubicBezTo>
              </a:path>
            </a:pathLst>
          </a:custGeom>
          <a:ln>
            <a:solidFill>
              <a:srgbClr val="5B89C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216C1A-3BA0-4785-B323-C95AEFB99F9A}"/>
              </a:ext>
            </a:extLst>
          </p:cNvPr>
          <p:cNvSpPr txBox="1"/>
          <p:nvPr/>
        </p:nvSpPr>
        <p:spPr>
          <a:xfrm>
            <a:off x="11103077" y="3757122"/>
            <a:ext cx="12591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5B89C1"/>
                </a:solidFill>
              </a:rPr>
              <a:t> </a:t>
            </a:r>
            <a:r>
              <a:rPr lang="en-US" sz="2400" dirty="0">
                <a:solidFill>
                  <a:srgbClr val="5B89C1"/>
                </a:solidFill>
                <a:latin typeface="Symbol" panose="05050102010706020507" pitchFamily="18" charset="2"/>
              </a:rPr>
              <a:t>w</a:t>
            </a:r>
            <a:r>
              <a:rPr lang="en-US" sz="2400" dirty="0">
                <a:solidFill>
                  <a:srgbClr val="5B89C1"/>
                </a:solidFill>
              </a:rPr>
              <a:t>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8F84FF-0B21-428A-A5B4-84AE16F2A9B1}"/>
              </a:ext>
            </a:extLst>
          </p:cNvPr>
          <p:cNvCxnSpPr>
            <a:cxnSpLocks/>
          </p:cNvCxnSpPr>
          <p:nvPr/>
        </p:nvCxnSpPr>
        <p:spPr>
          <a:xfrm>
            <a:off x="9156192" y="5839968"/>
            <a:ext cx="735746" cy="1524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C44A87A-9D84-4549-9CB7-E46A9EDF7E64}"/>
              </a:ext>
            </a:extLst>
          </p:cNvPr>
          <p:cNvSpPr txBox="1"/>
          <p:nvPr/>
        </p:nvSpPr>
        <p:spPr>
          <a:xfrm>
            <a:off x="9852347" y="5839968"/>
            <a:ext cx="1653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Drive Mode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DD08E9C-012E-4C6F-A2D2-853D75E3AAA2}"/>
              </a:ext>
            </a:extLst>
          </p:cNvPr>
          <p:cNvCxnSpPr>
            <a:cxnSpLocks/>
          </p:cNvCxnSpPr>
          <p:nvPr/>
        </p:nvCxnSpPr>
        <p:spPr>
          <a:xfrm>
            <a:off x="7364360" y="5440498"/>
            <a:ext cx="735746" cy="1524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ED173BE-D241-4B31-BFF6-EF346F4ACD9B}"/>
              </a:ext>
            </a:extLst>
          </p:cNvPr>
          <p:cNvCxnSpPr>
            <a:cxnSpLocks/>
          </p:cNvCxnSpPr>
          <p:nvPr/>
        </p:nvCxnSpPr>
        <p:spPr>
          <a:xfrm>
            <a:off x="9524065" y="5683701"/>
            <a:ext cx="0" cy="454747"/>
          </a:xfrm>
          <a:prstGeom prst="straightConnector1">
            <a:avLst/>
          </a:prstGeom>
          <a:ln>
            <a:solidFill>
              <a:srgbClr val="02B151"/>
            </a:solidFill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9F439F0-498E-4B7A-90CE-937C5F6EA076}"/>
              </a:ext>
            </a:extLst>
          </p:cNvPr>
          <p:cNvCxnSpPr>
            <a:cxnSpLocks/>
          </p:cNvCxnSpPr>
          <p:nvPr/>
        </p:nvCxnSpPr>
        <p:spPr>
          <a:xfrm>
            <a:off x="7732233" y="5292517"/>
            <a:ext cx="0" cy="454747"/>
          </a:xfrm>
          <a:prstGeom prst="straightConnector1">
            <a:avLst/>
          </a:prstGeom>
          <a:ln>
            <a:solidFill>
              <a:srgbClr val="02B151"/>
            </a:solidFill>
            <a:headEnd type="triangle" w="med" len="med"/>
            <a:tailEnd type="triangl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7BD4DE3-100C-4875-9632-7AAA4B4B587A}"/>
              </a:ext>
            </a:extLst>
          </p:cNvPr>
          <p:cNvSpPr txBox="1"/>
          <p:nvPr/>
        </p:nvSpPr>
        <p:spPr>
          <a:xfrm>
            <a:off x="9325475" y="6117376"/>
            <a:ext cx="2643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2B151"/>
                </a:solidFill>
              </a:rPr>
              <a:t>Sense Response</a:t>
            </a:r>
            <a:endParaRPr lang="en-US" dirty="0">
              <a:solidFill>
                <a:srgbClr val="02B151"/>
              </a:solidFill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BFC0493-77DB-431B-ABD8-EF38BF9EDD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06"/>
    </mc:Choice>
    <mc:Fallback xmlns="">
      <p:transition spd="slow" advTm="294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Diagram, engineering drawing&#10;&#10;Description automatically generated">
            <a:extLst>
              <a:ext uri="{FF2B5EF4-FFF2-40B4-BE49-F238E27FC236}">
                <a16:creationId xmlns:a16="http://schemas.microsoft.com/office/drawing/2014/main" id="{9845D34C-4CCD-412F-A451-C934D321C9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38" t="18437" r="7556" b="8563"/>
          <a:stretch/>
        </p:blipFill>
        <p:spPr>
          <a:xfrm>
            <a:off x="6705600" y="2670048"/>
            <a:ext cx="4913731" cy="3337555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CCB0069E-97DB-4155-A8D4-1DFCDA6364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800" t="18200" r="7051" b="10333"/>
          <a:stretch/>
        </p:blipFill>
        <p:spPr>
          <a:xfrm>
            <a:off x="1149175" y="2408284"/>
            <a:ext cx="4946825" cy="326745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Drive and Sense Modes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ED049E6-B10E-4364-9ED0-6EDBAB97D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97" y="1385244"/>
            <a:ext cx="10935334" cy="847891"/>
          </a:xfrm>
        </p:spPr>
        <p:txBody>
          <a:bodyPr>
            <a:normAutofit/>
          </a:bodyPr>
          <a:lstStyle/>
          <a:p>
            <a:r>
              <a:rPr lang="en-US" sz="2400" dirty="0"/>
              <a:t>The animations below visualize the gyroscope drive and sense modes and the Coriolis forces coupling the modes.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342998-D1C2-47E2-8607-6210042C4634}"/>
              </a:ext>
            </a:extLst>
          </p:cNvPr>
          <p:cNvGrpSpPr/>
          <p:nvPr/>
        </p:nvGrpSpPr>
        <p:grpSpPr>
          <a:xfrm>
            <a:off x="1582269" y="5357475"/>
            <a:ext cx="470381" cy="746258"/>
            <a:chOff x="1051994" y="5620479"/>
            <a:chExt cx="240585" cy="381688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E69C0D8-EFA1-427E-BF81-2A6335A02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1994" y="5620479"/>
              <a:ext cx="240585" cy="3816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39AD666-D1C2-434C-8022-3DECE5A7B594}"/>
                </a:ext>
              </a:extLst>
            </p:cNvPr>
            <p:cNvSpPr/>
            <p:nvPr/>
          </p:nvSpPr>
          <p:spPr>
            <a:xfrm>
              <a:off x="1087669" y="5720136"/>
              <a:ext cx="186202" cy="206478"/>
            </a:xfrm>
            <a:custGeom>
              <a:avLst/>
              <a:gdLst>
                <a:gd name="connsiteX0" fmla="*/ 0 w 186201"/>
                <a:gd name="connsiteY0" fmla="*/ 103239 h 206477"/>
                <a:gd name="connsiteX1" fmla="*/ 93101 w 186201"/>
                <a:gd name="connsiteY1" fmla="*/ 0 h 206477"/>
                <a:gd name="connsiteX2" fmla="*/ 186202 w 186201"/>
                <a:gd name="connsiteY2" fmla="*/ 103239 h 206477"/>
                <a:gd name="connsiteX3" fmla="*/ 93101 w 186201"/>
                <a:gd name="connsiteY3" fmla="*/ 206478 h 206477"/>
                <a:gd name="connsiteX4" fmla="*/ 0 w 186201"/>
                <a:gd name="connsiteY4" fmla="*/ 103239 h 206477"/>
                <a:gd name="connsiteX0" fmla="*/ 0 w 186202"/>
                <a:gd name="connsiteY0" fmla="*/ 103239 h 206478"/>
                <a:gd name="connsiteX1" fmla="*/ 93101 w 186202"/>
                <a:gd name="connsiteY1" fmla="*/ 0 h 206478"/>
                <a:gd name="connsiteX2" fmla="*/ 186202 w 186202"/>
                <a:gd name="connsiteY2" fmla="*/ 103239 h 206478"/>
                <a:gd name="connsiteX3" fmla="*/ 93101 w 186202"/>
                <a:gd name="connsiteY3" fmla="*/ 206478 h 206478"/>
                <a:gd name="connsiteX4" fmla="*/ 91440 w 186202"/>
                <a:gd name="connsiteY4" fmla="*/ 194679 h 206478"/>
                <a:gd name="connsiteX0" fmla="*/ 0 w 186202"/>
                <a:gd name="connsiteY0" fmla="*/ 103239 h 206478"/>
                <a:gd name="connsiteX1" fmla="*/ 93101 w 186202"/>
                <a:gd name="connsiteY1" fmla="*/ 0 h 206478"/>
                <a:gd name="connsiteX2" fmla="*/ 186202 w 186202"/>
                <a:gd name="connsiteY2" fmla="*/ 103239 h 206478"/>
                <a:gd name="connsiteX3" fmla="*/ 93101 w 186202"/>
                <a:gd name="connsiteY3" fmla="*/ 206478 h 20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202" h="206478">
                  <a:moveTo>
                    <a:pt x="0" y="103239"/>
                  </a:moveTo>
                  <a:cubicBezTo>
                    <a:pt x="0" y="46222"/>
                    <a:pt x="41683" y="0"/>
                    <a:pt x="93101" y="0"/>
                  </a:cubicBezTo>
                  <a:cubicBezTo>
                    <a:pt x="144519" y="0"/>
                    <a:pt x="186202" y="46222"/>
                    <a:pt x="186202" y="103239"/>
                  </a:cubicBezTo>
                  <a:cubicBezTo>
                    <a:pt x="186202" y="160256"/>
                    <a:pt x="144519" y="206478"/>
                    <a:pt x="93101" y="206478"/>
                  </a:cubicBezTo>
                </a:path>
              </a:pathLst>
            </a:custGeom>
            <a:ln w="28575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F64AC2-A787-47F2-8F3C-ECF7ECA8792F}"/>
                  </a:ext>
                </a:extLst>
              </p:cNvPr>
              <p:cNvSpPr txBox="1"/>
              <p:nvPr/>
            </p:nvSpPr>
            <p:spPr>
              <a:xfrm>
                <a:off x="3191690" y="5730604"/>
                <a:ext cx="15436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𝒄𝒐𝒓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l-GR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𝜴</m:t>
                      </m:r>
                      <m:r>
                        <a:rPr lang="el-GR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̇"/>
                          <m:ctrlPr>
                            <a:rPr lang="el-GR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𝒖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F64AC2-A787-47F2-8F3C-ECF7ECA87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690" y="5730604"/>
                <a:ext cx="1543628" cy="276999"/>
              </a:xfrm>
              <a:prstGeom prst="rect">
                <a:avLst/>
              </a:prstGeom>
              <a:blipFill>
                <a:blip r:embed="rId7"/>
                <a:stretch>
                  <a:fillRect l="-3162" r="-4348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F43455-DD19-4B34-97F4-DB600DE0CE2F}"/>
                  </a:ext>
                </a:extLst>
              </p:cNvPr>
              <p:cNvSpPr txBox="1"/>
              <p:nvPr/>
            </p:nvSpPr>
            <p:spPr>
              <a:xfrm>
                <a:off x="2459398" y="4741675"/>
                <a:ext cx="6522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l-G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𝒖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F43455-DD19-4B34-97F4-DB600DE0CE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9398" y="4741675"/>
                <a:ext cx="6522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90811B0-06D6-48DB-B1D5-46DA4D65F93A}"/>
                  </a:ext>
                </a:extLst>
              </p:cNvPr>
              <p:cNvSpPr txBox="1"/>
              <p:nvPr/>
            </p:nvSpPr>
            <p:spPr>
              <a:xfrm>
                <a:off x="1870623" y="5232698"/>
                <a:ext cx="7455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02B15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𝜴</m:t>
                      </m:r>
                    </m:oMath>
                  </m:oMathPara>
                </a14:m>
                <a:endParaRPr lang="en-US" dirty="0">
                  <a:solidFill>
                    <a:srgbClr val="02B15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90811B0-06D6-48DB-B1D5-46DA4D65F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0623" y="5232698"/>
                <a:ext cx="74555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428FF07-A33A-4E98-9E02-3A387336255A}"/>
                  </a:ext>
                </a:extLst>
              </p:cNvPr>
              <p:cNvSpPr txBox="1"/>
              <p:nvPr/>
            </p:nvSpPr>
            <p:spPr>
              <a:xfrm>
                <a:off x="9043513" y="5453605"/>
                <a:ext cx="2407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l-GR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428FF07-A33A-4E98-9E02-3A3873362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3513" y="5453605"/>
                <a:ext cx="240772" cy="276999"/>
              </a:xfrm>
              <a:prstGeom prst="rect">
                <a:avLst/>
              </a:prstGeom>
              <a:blipFill>
                <a:blip r:embed="rId10"/>
                <a:stretch>
                  <a:fillRect l="-12821" t="-2222" r="-84615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ED7D804B-20FE-4FEA-9E57-0792653FE2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22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75"/>
    </mc:Choice>
    <mc:Fallback xmlns="">
      <p:transition spd="slow" advTm="330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Equation Based Approach for Modeling Capacitive Actuators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ED049E6-B10E-4364-9ED0-6EDBAB97D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62" y="1356216"/>
            <a:ext cx="3668547" cy="5013864"/>
          </a:xfrm>
        </p:spPr>
        <p:txBody>
          <a:bodyPr>
            <a:normAutofit/>
          </a:bodyPr>
          <a:lstStyle/>
          <a:p>
            <a:r>
              <a:rPr lang="en-US" sz="2400" dirty="0"/>
              <a:t>The general extrusion operator with the “closest point” setting can be used to compute the distance between adjacent surfaces in COMSOL</a:t>
            </a:r>
          </a:p>
          <a:p>
            <a:r>
              <a:rPr lang="en-US" sz="2400" dirty="0"/>
              <a:t>The operator works in the spatial frame (accounts for movement), and is compatible with harmonic perturbations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AA5089-F0B7-4367-A1AD-24B0694F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544" y="1385244"/>
            <a:ext cx="7202494" cy="436938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33DEF83-5D25-445C-A14A-8192D0C8A69E}"/>
              </a:ext>
            </a:extLst>
          </p:cNvPr>
          <p:cNvSpPr/>
          <p:nvPr/>
        </p:nvSpPr>
        <p:spPr>
          <a:xfrm>
            <a:off x="5535168" y="5021652"/>
            <a:ext cx="2023872" cy="5608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24F705F0-A87C-44F0-B456-7EB0C80B4B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40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91"/>
    </mc:Choice>
    <mc:Fallback xmlns="">
      <p:transition spd="slow" advTm="393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Equation Based Approach for Modeling Capacitive Actuators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ED049E6-B10E-4364-9ED0-6EDBAB97D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62" y="1356216"/>
            <a:ext cx="3959422" cy="5013864"/>
          </a:xfrm>
        </p:spPr>
        <p:txBody>
          <a:bodyPr>
            <a:normAutofit/>
          </a:bodyPr>
          <a:lstStyle/>
          <a:p>
            <a:r>
              <a:rPr lang="en-US" sz="2400" dirty="0"/>
              <a:t>The electrostatic forces are implemented as a non-linear function of the distance between the electrodes in the parallel plate electrodes and or comb drives</a:t>
            </a:r>
          </a:p>
          <a:p>
            <a:r>
              <a:rPr lang="en-US" sz="2400" dirty="0"/>
              <a:t>We use COMSOL’s perturbation machinery and the “pre-stressed” study types to linearize the problem in the frequency domain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71A236-DB0A-44C9-98B6-B5304B88B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807" y="2306562"/>
            <a:ext cx="6846318" cy="3618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38133E-9AFC-4608-8564-E8B9B84176CC}"/>
                  </a:ext>
                </a:extLst>
              </p:cNvPr>
              <p:cNvSpPr txBox="1"/>
              <p:nvPr/>
            </p:nvSpPr>
            <p:spPr>
              <a:xfrm>
                <a:off x="6825720" y="1417130"/>
                <a:ext cx="2466381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38133E-9AFC-4608-8564-E8B9B8417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720" y="1417130"/>
                <a:ext cx="2466381" cy="5557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2CE72661-1347-48B5-A919-1B5B3B95D9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4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63"/>
    </mc:Choice>
    <mc:Fallback xmlns="">
      <p:transition spd="slow" advTm="423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Equation Based Approach for Modeling Capacitive Actuators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0BB0ED1-5623-4605-B536-6450AC8A4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10/07/2020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5">
                <a:extLst>
                  <a:ext uri="{FF2B5EF4-FFF2-40B4-BE49-F238E27FC236}">
                    <a16:creationId xmlns:a16="http://schemas.microsoft.com/office/drawing/2014/main" id="{FED049E6-B10E-4364-9ED0-6EDBAB97DE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962" y="1356216"/>
                <a:ext cx="10833382" cy="5349384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There are more sophisticated techniques for representing the forces than the simple examples presented in this case study. In particular, it is possible to:</a:t>
                </a:r>
              </a:p>
              <a:p>
                <a:pPr lvl="1"/>
                <a:r>
                  <a:rPr lang="en-US" sz="2400" dirty="0"/>
                  <a:t>Account for comb disengagement / parallel plate misalignment</a:t>
                </a:r>
              </a:p>
              <a:p>
                <a:pPr lvl="1"/>
                <a:r>
                  <a:rPr lang="en-US" sz="2400" dirty="0"/>
                  <a:t>Account for fringing in an approximate manner by deriving fringing factors from a detailed electrostatic simulation</a:t>
                </a:r>
              </a:p>
              <a:p>
                <a:pPr lvl="1"/>
                <a:r>
                  <a:rPr lang="en-US" sz="2400" dirty="0"/>
                  <a:t>Compute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sz="2400" dirty="0"/>
                  <a:t> &amp;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US" sz="2400" dirty="0"/>
                  <a:t> from a detailed electrostatic simulation and then use that data for a much more accurate representation of the forces acting.</a:t>
                </a:r>
              </a:p>
              <a:p>
                <a:pPr lvl="1"/>
                <a:r>
                  <a:rPr lang="en-US" sz="2400" dirty="0"/>
                  <a:t>Use a smaller number of combs to look at the detailed response and multiply the forces by an appropriate factor.</a:t>
                </a:r>
              </a:p>
            </p:txBody>
          </p:sp>
        </mc:Choice>
        <mc:Fallback>
          <p:sp>
            <p:nvSpPr>
              <p:cNvPr id="9" name="Content Placeholder 5">
                <a:extLst>
                  <a:ext uri="{FF2B5EF4-FFF2-40B4-BE49-F238E27FC236}">
                    <a16:creationId xmlns:a16="http://schemas.microsoft.com/office/drawing/2014/main" id="{FED049E6-B10E-4364-9ED0-6EDBAB97DE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962" y="1356216"/>
                <a:ext cx="10833382" cy="5349384"/>
              </a:xfrm>
              <a:blipFill>
                <a:blip r:embed="rId5"/>
                <a:stretch>
                  <a:fillRect l="-731" t="-797" r="-1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7E5AB66-0E68-44C2-94AC-033D2A1FDE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8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54"/>
    </mc:Choice>
    <mc:Fallback xmlns="">
      <p:transition spd="slow" advTm="444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15865</TotalTime>
  <Words>1010</Words>
  <Application>Microsoft Office PowerPoint</Application>
  <PresentationFormat>Widescreen</PresentationFormat>
  <Paragraphs>115</Paragraphs>
  <Slides>14</Slides>
  <Notes>7</Notes>
  <HiddenSlides>0</HiddenSlides>
  <MMClips>14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Cambria Math</vt:lpstr>
      <vt:lpstr>Gill Sans MT</vt:lpstr>
      <vt:lpstr>Lato</vt:lpstr>
      <vt:lpstr>Symbol</vt:lpstr>
      <vt:lpstr>system-ui</vt:lpstr>
      <vt:lpstr>Wingdings</vt:lpstr>
      <vt:lpstr>Office Theme</vt:lpstr>
      <vt:lpstr>Modeling MEMS Gyroscopes with  COMSOL Multiphysics</vt:lpstr>
      <vt:lpstr>Outline</vt:lpstr>
      <vt:lpstr>Introduction to Veryst</vt:lpstr>
      <vt:lpstr>Challenges in MEMS Gyroscope Design &amp; Simulation</vt:lpstr>
      <vt:lpstr>Case Study: Simple Tuning Fork Gyroscope</vt:lpstr>
      <vt:lpstr>Drive and Sense Modes</vt:lpstr>
      <vt:lpstr>Equation Based Approach for Modeling Capacitive Actuators</vt:lpstr>
      <vt:lpstr>Equation Based Approach for Modeling Capacitive Actuators</vt:lpstr>
      <vt:lpstr>Equation Based Approach for Modeling Capacitive Actuators</vt:lpstr>
      <vt:lpstr>Accounting for Manufacturing Defects</vt:lpstr>
      <vt:lpstr>Typical Quadrature Error Induced by Sidewall</vt:lpstr>
      <vt:lpstr>Accounting for Environmental Factors</vt:lpstr>
      <vt:lpstr>Accounting for Environmental Factors</vt:lpstr>
      <vt:lpstr>Summary and Conclusions</vt:lpstr>
    </vt:vector>
  </TitlesOfParts>
  <Company>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Veryst Report</dc:title>
  <dc:creator>Sean Teller</dc:creator>
  <cp:lastModifiedBy>James Ransley</cp:lastModifiedBy>
  <cp:revision>323</cp:revision>
  <cp:lastPrinted>2019-06-04T18:40:43Z</cp:lastPrinted>
  <dcterms:created xsi:type="dcterms:W3CDTF">2015-03-03T15:26:56Z</dcterms:created>
  <dcterms:modified xsi:type="dcterms:W3CDTF">2020-09-28T14:57:53Z</dcterms:modified>
</cp:coreProperties>
</file>