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6858000" cy="9906000" type="A4"/>
  <p:notesSz cx="6858000" cy="9144000"/>
  <p:defaultTextStyle>
    <a:defPPr>
      <a:defRPr lang="en-US"/>
    </a:defPPr>
    <a:lvl1pPr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77925" indent="-378184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56543" indent="-757061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435508" indent="-1136285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914126" indent="-1515162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49870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59844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698187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797928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1"/>
    <a:srgbClr val="FFFF99"/>
    <a:srgbClr val="DEEBF8"/>
    <a:srgbClr val="CADDF8"/>
    <a:srgbClr val="D9F8F4"/>
    <a:srgbClr val="D0F8F7"/>
    <a:srgbClr val="AEE6F8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3" autoAdjust="0"/>
    <p:restoredTop sz="94711" autoAdjust="0"/>
  </p:normalViewPr>
  <p:slideViewPr>
    <p:cSldViewPr>
      <p:cViewPr>
        <p:scale>
          <a:sx n="98" d="100"/>
          <a:sy n="98" d="100"/>
        </p:scale>
        <p:origin x="1440" y="72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pPr>
                <a:defRPr/>
              </a:pPr>
              <a:t>9/18/2020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32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736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99395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9913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29887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398617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498636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6pPr>
    <a:lvl7pPr marL="598364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7pPr>
    <a:lvl8pPr marL="698091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8pPr>
    <a:lvl9pPr marL="797818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241550" y="685800"/>
            <a:ext cx="23749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26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9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899857" y="2538414"/>
            <a:ext cx="5554266" cy="540954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4679" y="2538414"/>
            <a:ext cx="16550878" cy="540954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4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0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91" indent="0">
              <a:buNone/>
              <a:defRPr sz="1791">
                <a:solidFill>
                  <a:schemeClr val="tx1">
                    <a:tint val="75000"/>
                  </a:schemeClr>
                </a:solidFill>
              </a:defRPr>
            </a:lvl2pPr>
            <a:lvl3pPr marL="914181" indent="0">
              <a:buNone/>
              <a:defRPr sz="1604">
                <a:solidFill>
                  <a:schemeClr val="tx1">
                    <a:tint val="75000"/>
                  </a:schemeClr>
                </a:solidFill>
              </a:defRPr>
            </a:lvl3pPr>
            <a:lvl4pPr marL="137127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4pPr>
            <a:lvl5pPr marL="182836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5pPr>
            <a:lvl6pPr marL="228545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6pPr>
            <a:lvl7pPr marL="274254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7pPr>
            <a:lvl8pPr marL="319963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8pPr>
            <a:lvl9pPr marL="365672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4679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1551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0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6"/>
            <a:ext cx="3031332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6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96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2" cy="8454497"/>
          </a:xfrm>
        </p:spPr>
        <p:txBody>
          <a:bodyPr/>
          <a:lstStyle>
            <a:lvl1pPr>
              <a:defRPr sz="3208"/>
            </a:lvl1pPr>
            <a:lvl2pPr>
              <a:defRPr sz="2812"/>
            </a:lvl2pPr>
            <a:lvl3pPr>
              <a:defRPr sz="2396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54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20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8"/>
            </a:lvl1pPr>
            <a:lvl2pPr marL="457091" indent="0">
              <a:buNone/>
              <a:defRPr sz="2812"/>
            </a:lvl2pPr>
            <a:lvl3pPr marL="914181" indent="0">
              <a:buNone/>
              <a:defRPr sz="2396"/>
            </a:lvl3pPr>
            <a:lvl4pPr marL="1371272" indent="0">
              <a:buNone/>
              <a:defRPr sz="2000"/>
            </a:lvl4pPr>
            <a:lvl5pPr marL="1828362" indent="0">
              <a:buNone/>
              <a:defRPr sz="2000"/>
            </a:lvl5pPr>
            <a:lvl6pPr marL="2285453" indent="0">
              <a:buNone/>
              <a:defRPr sz="2000"/>
            </a:lvl6pPr>
            <a:lvl7pPr marL="2742543" indent="0">
              <a:buNone/>
              <a:defRPr sz="2000"/>
            </a:lvl7pPr>
            <a:lvl8pPr marL="3199634" indent="0">
              <a:buNone/>
              <a:defRPr sz="2000"/>
            </a:lvl8pPr>
            <a:lvl9pPr marL="3656724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57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66" y="396627"/>
            <a:ext cx="6172068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66" y="2311329"/>
            <a:ext cx="6172068" cy="653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216" y="9181538"/>
            <a:ext cx="21715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8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381" rtl="0" eaLnBrk="0" fontAlgn="base" hangingPunct="0">
        <a:spcBef>
          <a:spcPct val="0"/>
        </a:spcBef>
        <a:spcAft>
          <a:spcPct val="0"/>
        </a:spcAft>
        <a:defRPr sz="4395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95227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6pPr>
      <a:lvl7pPr marL="190455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7pPr>
      <a:lvl8pPr marL="285682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8pPr>
      <a:lvl9pPr marL="380909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9pPr>
    </p:titleStyle>
    <p:bodyStyle>
      <a:lvl1pPr marL="342270" indent="-34227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8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080" indent="-28539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12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2553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59957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626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399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8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79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70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1pPr>
      <a:lvl2pPr marL="45709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2pPr>
      <a:lvl3pPr marL="91418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37" y="7580239"/>
            <a:ext cx="2417565" cy="181455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930" y="1208187"/>
            <a:ext cx="2552475" cy="212193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590" y="4217965"/>
            <a:ext cx="2528508" cy="224709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31942" y="2723006"/>
            <a:ext cx="1950914" cy="1464301"/>
          </a:xfrm>
          <a:prstGeom prst="rect">
            <a:avLst/>
          </a:prstGeom>
        </p:spPr>
      </p:pic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403787" y="1393827"/>
            <a:ext cx="2748690" cy="1250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INTRODUCTION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: </a:t>
            </a:r>
            <a:endParaRPr lang="en-GB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This work compares the performance of </a:t>
            </a:r>
            <a:r>
              <a:rPr lang="en-GB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the </a:t>
            </a: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Electric Breakdown Detection Interface </a:t>
            </a:r>
            <a:r>
              <a:rPr lang="en-GB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implemented in COMSOL </a:t>
            </a: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5.5 and Pedersen's method </a:t>
            </a: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[1] </a:t>
            </a: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implemented </a:t>
            </a:r>
            <a:r>
              <a:rPr lang="en-GB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for the </a:t>
            </a: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earthed sphere - sphere configuration. </a:t>
            </a:r>
            <a:r>
              <a:rPr lang="en-GB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T</a:t>
            </a: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he effect of the selected corona effect prediction methodology is evaluated by modifying the </a:t>
            </a:r>
            <a:r>
              <a:rPr lang="en-GB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curvature of the </a:t>
            </a: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spheres.</a:t>
            </a:r>
            <a:endParaRPr lang="en-US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76" name="TextBox 7"/>
              <p:cNvSpPr txBox="1">
                <a:spLocks noChangeArrowheads="1"/>
              </p:cNvSpPr>
              <p:nvPr/>
            </p:nvSpPr>
            <p:spPr bwMode="auto">
              <a:xfrm>
                <a:off x="384411" y="4610710"/>
                <a:ext cx="2901818" cy="40756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9047" tIns="9524" rIns="19047" bIns="9524"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15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135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115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5pPr>
                <a:lvl6pPr marL="25146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6pPr>
                <a:lvl7pPr marL="29718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7pPr>
                <a:lvl8pPr marL="34290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8pPr>
                <a:lvl9pPr marL="38862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en-US" altLang="en-US" sz="1000" b="1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COMPUTATIONAL METHODS</a:t>
                </a:r>
                <a:r>
                  <a:rPr lang="en-US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:</a:t>
                </a: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en-GB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The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modules </a:t>
                </a:r>
                <a:r>
                  <a:rPr lang="en-GB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used for this study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are </a:t>
                </a:r>
                <a:r>
                  <a:rPr lang="en-GB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the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COMSOL Electrostatics module </a:t>
                </a:r>
                <a:r>
                  <a:rPr lang="en-GB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as well as the </a:t>
                </a:r>
                <a:r>
                  <a:rPr lang="en-GB" altLang="en-US" sz="1000" i="1" dirty="0">
                    <a:latin typeface="Calibri" panose="020F0502020204030204" pitchFamily="34" charset="0"/>
                    <a:cs typeface="Arial" panose="020B0604020202020204" pitchFamily="34" charset="0"/>
                  </a:rPr>
                  <a:t>Electric Breakdown Detection </a:t>
                </a:r>
                <a:r>
                  <a:rPr lang="en-GB" altLang="en-US" sz="1000" i="1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Interface (EBDI). </a:t>
                </a:r>
                <a:endParaRPr lang="en-GB" altLang="en-US" sz="1000" i="1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The EBDI </a:t>
                </a:r>
                <a:r>
                  <a:rPr lang="en-GB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uses an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integral </a:t>
                </a:r>
                <a:r>
                  <a:rPr lang="en-GB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approach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GB" altLang="en-US" sz="10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s-ES" altLang="en-US" sz="1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b>
                      <m:sup>
                        <m:r>
                          <a:rPr lang="es-ES" altLang="en-US" sz="1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sup>
                      <m:e>
                        <m:r>
                          <a:rPr lang="es-ES" altLang="en-US" sz="1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𝑁</m:t>
                        </m:r>
                        <m:r>
                          <a:rPr lang="es-ES" altLang="en-US" sz="1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𝛼</m:t>
                        </m:r>
                        <m:r>
                          <a:rPr lang="es-ES" altLang="en-US" sz="1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𝑑𝑠</m:t>
                        </m:r>
                      </m:e>
                    </m:nary>
                    <m:r>
                      <a:rPr lang="es-ES" altLang="en-US" sz="1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and </a:t>
                </a:r>
                <a:r>
                  <a:rPr lang="en-GB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the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Pedersen’s </a:t>
                </a:r>
                <a:r>
                  <a:rPr lang="en-GB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method applies the same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concept. However,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on the second, the </a:t>
                </a:r>
                <a:r>
                  <a:rPr lang="en-GB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value at which the corona effect is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expected (i.e. </a:t>
                </a:r>
                <a:r>
                  <a:rPr lang="en-GB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the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term </a:t>
                </a:r>
                <a14:m>
                  <m:oMath xmlns:m="http://schemas.openxmlformats.org/officeDocument/2006/math">
                    <m:r>
                      <a:rPr lang="es-ES" altLang="en-US" sz="1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𝐾</m:t>
                    </m:r>
                    <m:r>
                      <a:rPr lang="es-ES" altLang="en-US" sz="1000" b="0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is not fixed and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must be </a:t>
                </a:r>
                <a:r>
                  <a:rPr lang="en-GB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calculated depending on the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operation voltage ​​</a:t>
                </a:r>
                <a:r>
                  <a:rPr lang="en-GB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of the configuration. In this way, we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have first calculated </a:t>
                </a:r>
                <a:r>
                  <a:rPr lang="en-GB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the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voltage </a:t>
                </a:r>
                <a:r>
                  <a:rPr lang="en-GB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at which the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Pedersen’s </a:t>
                </a:r>
                <a:r>
                  <a:rPr lang="en-GB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method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suggests </a:t>
                </a:r>
                <a:r>
                  <a:rPr lang="en-GB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the formation of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streamers using the </a:t>
                </a:r>
                <a:r>
                  <a:rPr lang="en-GB" altLang="en-US" sz="1000" i="1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Electrostatic Module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.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Then, we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have calculated those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voltage </a:t>
                </a:r>
                <a:r>
                  <a:rPr lang="en-GB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values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​​in the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EBDI module at the streamer appear and compared. The </a:t>
                </a:r>
                <a:r>
                  <a:rPr lang="en-GB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geometric configuration used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is </a:t>
                </a:r>
                <a:r>
                  <a:rPr lang="en-GB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COMSOL Application ID: 74081.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The </a:t>
                </a:r>
                <a:r>
                  <a:rPr lang="en-GB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curvature of the spheres on the main axis, where there is a greater possibility of discharge,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has </a:t>
                </a:r>
                <a:r>
                  <a:rPr lang="en-GB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also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been modified</a:t>
                </a:r>
                <a:r>
                  <a:rPr lang="en-GB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.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Thus, the spheres are transformed into </a:t>
                </a:r>
                <a:r>
                  <a:rPr lang="en-GB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ellipsoids. </a:t>
                </a: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076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4411" y="4610710"/>
                <a:ext cx="2901818" cy="4075601"/>
              </a:xfrm>
              <a:prstGeom prst="rect">
                <a:avLst/>
              </a:prstGeom>
              <a:blipFill>
                <a:blip r:embed="rId7"/>
                <a:stretch>
                  <a:fillRect l="-2101" t="-598" r="-210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3698542" y="3560197"/>
            <a:ext cx="2802930" cy="942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RESULTS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n-GB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The results of the initial corona effect stress using the </a:t>
            </a: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Pedersen’s </a:t>
            </a: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method </a:t>
            </a:r>
            <a:r>
              <a:rPr lang="en-GB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[1</a:t>
            </a: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] </a:t>
            </a: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and EBDI </a:t>
            </a:r>
            <a:r>
              <a:rPr lang="en-GB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in different </a:t>
            </a: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radius are </a:t>
            </a:r>
            <a:r>
              <a:rPr lang="en-GB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shown in </a:t>
            </a: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Fig </a:t>
            </a:r>
            <a:r>
              <a:rPr lang="en-GB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5</a:t>
            </a: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. Table 1 indicates the corona inception voltages on </a:t>
            </a: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ellipsoids </a:t>
            </a: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with both </a:t>
            </a: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methods.</a:t>
            </a: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3013971"/>
              </p:ext>
            </p:extLst>
          </p:nvPr>
        </p:nvGraphicFramePr>
        <p:xfrm>
          <a:off x="3606785" y="6777934"/>
          <a:ext cx="2833356" cy="900000"/>
        </p:xfrm>
        <a:graphic>
          <a:graphicData uri="http://schemas.openxmlformats.org/drawingml/2006/table">
            <a:tbl>
              <a:tblPr/>
              <a:tblGrid>
                <a:gridCol w="9442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00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95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9513">
                  <a:extLst>
                    <a:ext uri="{9D8B030D-6E8A-4147-A177-3AD203B41FA5}">
                      <a16:colId xmlns:a16="http://schemas.microsoft.com/office/drawing/2014/main" val="3271214201"/>
                    </a:ext>
                  </a:extLst>
                </a:gridCol>
              </a:tblGrid>
              <a:tr h="162344"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9060" marR="19060" marT="9528" marB="95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Semi-major axis (a)</a:t>
                      </a:r>
                      <a:endParaRPr kumimoji="0" lang="en-US" altLang="en-US" sz="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2344"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Gap (d)</a:t>
                      </a:r>
                      <a:endParaRPr kumimoji="0" lang="en-US" altLang="en-US" sz="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1.25 cm</a:t>
                      </a:r>
                      <a:endParaRPr kumimoji="0" lang="en-US" altLang="en-US" sz="7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1.50 cm</a:t>
                      </a:r>
                      <a:endParaRPr kumimoji="0" lang="en-US" altLang="en-US" sz="7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9060" marR="19060" marT="9528" marB="95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1.70 cm</a:t>
                      </a:r>
                      <a:endParaRPr kumimoji="0" lang="en-US" altLang="en-US" sz="7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9060" marR="19060" marT="9528" marB="95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5577"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1.0 cm</a:t>
                      </a:r>
                      <a:endParaRPr kumimoji="0" lang="en-US" altLang="en-US" sz="7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-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29.0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/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9C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-31.5</a:t>
                      </a:r>
                      <a:endParaRPr kumimoji="0" lang="en-US" alt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79C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-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28.6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/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9C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-29.9</a:t>
                      </a:r>
                      <a:endParaRPr kumimoji="0" lang="en-US" alt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79C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9060" marR="19060" marT="9528" marB="95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-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28.2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/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9C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-30.3</a:t>
                      </a:r>
                      <a:endParaRPr kumimoji="0" lang="en-US" alt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79C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9060" marR="19060" marT="9528" marB="95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577"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2.5 cm</a:t>
                      </a:r>
                      <a:endParaRPr kumimoji="0" lang="en-US" altLang="en-US" sz="7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-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53.6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/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9C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-53.6</a:t>
                      </a:r>
                      <a:endParaRPr kumimoji="0" lang="en-US" alt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79C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-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51.5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/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9C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-51.7</a:t>
                      </a:r>
                      <a:endParaRPr kumimoji="0" lang="en-US" alt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79C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9060" marR="19060" marT="9528" marB="95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-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50.0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/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9C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-49.8</a:t>
                      </a:r>
                      <a:endParaRPr kumimoji="0" lang="en-US" alt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79C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9060" marR="19060" marT="9528" marB="95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4158"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5.0 cm</a:t>
                      </a:r>
                      <a:endParaRPr kumimoji="0" lang="en-US" altLang="en-US" sz="7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-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73.5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/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9C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-68.8</a:t>
                      </a:r>
                      <a:endParaRPr kumimoji="0" lang="en-US" alt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79C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-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70.0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/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9C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-68.9</a:t>
                      </a:r>
                      <a:endParaRPr kumimoji="0" lang="en-US" alt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79C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9060" marR="19060" marT="9528" marB="95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-</a:t>
                      </a: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68.4</a:t>
                      </a: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/</a:t>
                      </a: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9C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-69.3</a:t>
                      </a:r>
                      <a:endParaRPr kumimoji="0" lang="en-US" alt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79C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9060" marR="19060" marT="9528" marB="95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3567113" y="8077283"/>
            <a:ext cx="2833357" cy="1096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CONCLUSIONS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n-GB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Both </a:t>
            </a: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methods </a:t>
            </a:r>
            <a:r>
              <a:rPr lang="en-GB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are complementary. </a:t>
            </a: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GB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Pedersen's </a:t>
            </a: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method </a:t>
            </a:r>
            <a:r>
              <a:rPr lang="en-GB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allows estimating the voltage at which the corona effect can occur, and EBDI allows knowing what type of discharge mechanism is in operation (Townsend or Streamer). Both </a:t>
            </a: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coincide </a:t>
            </a:r>
            <a:r>
              <a:rPr lang="en-GB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in their predictive values ​​in slightly non-uniform electric </a:t>
            </a:r>
            <a:r>
              <a:rPr lang="en-GB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field.</a:t>
            </a: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61668" y="9146629"/>
            <a:ext cx="2329523" cy="442235"/>
          </a:xfrm>
          <a:prstGeom prst="rect">
            <a:avLst/>
          </a:prstGeom>
          <a:noFill/>
        </p:spPr>
        <p:txBody>
          <a:bodyPr wrap="square" lIns="19047" tIns="9524" rIns="19047" bIns="9524">
            <a:spAutoFit/>
          </a:bodyPr>
          <a:lstStyle/>
          <a:p>
            <a:pPr defTabSz="914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REFERENCES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pPr marL="107145" indent="-107145" algn="just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A. Pedersen, “Calculation of Spark Breakdown or Corona Starting Voltages in </a:t>
            </a:r>
            <a:r>
              <a:rPr lang="en-GB" sz="58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Non-uniform </a:t>
            </a:r>
            <a:r>
              <a:rPr lang="en-GB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Fields,” IEEE Trans. Power Appar. Syst., vol. PAS-86, no. 2, pp. 200–206, 1967.</a:t>
            </a:r>
            <a:endParaRPr lang="en-US" sz="58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36" name="TextBox 25"/>
          <p:cNvSpPr txBox="1">
            <a:spLocks noChangeArrowheads="1"/>
          </p:cNvSpPr>
          <p:nvPr/>
        </p:nvSpPr>
        <p:spPr bwMode="auto">
          <a:xfrm>
            <a:off x="503747" y="9344604"/>
            <a:ext cx="2548769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3</a:t>
            </a:r>
            <a:r>
              <a:rPr lang="en-US" altLang="en-US" sz="750" dirty="0">
                <a:cs typeface="Arial" panose="020B0604020202020204" pitchFamily="34" charset="0"/>
              </a:rPr>
              <a:t>. </a:t>
            </a:r>
            <a:r>
              <a:rPr lang="en-US" altLang="en-US" sz="750" dirty="0" smtClean="0">
                <a:cs typeface="Arial" panose="020B0604020202020204" pitchFamily="34" charset="0"/>
              </a:rPr>
              <a:t>EBDI applied on ellipsoid </a:t>
            </a:r>
            <a:r>
              <a:rPr lang="en-US" altLang="en-US" sz="750" dirty="0" smtClean="0">
                <a:cs typeface="Arial" panose="020B0604020202020204" pitchFamily="34" charset="0"/>
              </a:rPr>
              <a:t>with a= </a:t>
            </a:r>
            <a:r>
              <a:rPr lang="en-US" altLang="en-US" sz="750" dirty="0" smtClean="0">
                <a:cs typeface="Arial" panose="020B0604020202020204" pitchFamily="34" charset="0"/>
              </a:rPr>
              <a:t>1.7 </a:t>
            </a:r>
            <a:r>
              <a:rPr lang="en-US" altLang="en-US" sz="750" dirty="0" smtClean="0">
                <a:cs typeface="Arial" panose="020B0604020202020204" pitchFamily="34" charset="0"/>
              </a:rPr>
              <a:t>cm and d=2.5 cm </a:t>
            </a:r>
            <a:endParaRPr lang="en-US" altLang="en-US" sz="750" dirty="0" smtClean="0"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dirty="0" smtClean="0">
                <a:cs typeface="Arial" panose="020B0604020202020204" pitchFamily="34" charset="0"/>
              </a:rPr>
              <a:t>at </a:t>
            </a:r>
            <a:r>
              <a:rPr lang="en-US" altLang="en-US" sz="750" dirty="0" smtClean="0">
                <a:cs typeface="Arial" panose="020B0604020202020204" pitchFamily="34" charset="0"/>
              </a:rPr>
              <a:t>Vapp</a:t>
            </a:r>
            <a:r>
              <a:rPr lang="en-US" altLang="en-US" sz="750" dirty="0" smtClean="0">
                <a:cs typeface="Arial" panose="020B0604020202020204" pitchFamily="34" charset="0"/>
              </a:rPr>
              <a:t>=-</a:t>
            </a:r>
            <a:r>
              <a:rPr lang="en-US" altLang="en-US" sz="750" dirty="0" smtClean="0">
                <a:cs typeface="Arial" panose="020B0604020202020204" pitchFamily="34" charset="0"/>
              </a:rPr>
              <a:t>49</a:t>
            </a:r>
            <a:r>
              <a:rPr lang="en-US" altLang="en-US" sz="750" dirty="0" smtClean="0">
                <a:cs typeface="Arial" panose="020B0604020202020204" pitchFamily="34" charset="0"/>
              </a:rPr>
              <a:t>.8 </a:t>
            </a:r>
            <a:r>
              <a:rPr lang="en-US" altLang="en-US" sz="750" dirty="0" smtClean="0">
                <a:cs typeface="Arial" panose="020B0604020202020204" pitchFamily="34" charset="0"/>
              </a:rPr>
              <a:t>kV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sp>
        <p:nvSpPr>
          <p:cNvPr id="4137" name="TextBox 26"/>
          <p:cNvSpPr txBox="1">
            <a:spLocks noChangeArrowheads="1"/>
          </p:cNvSpPr>
          <p:nvPr/>
        </p:nvSpPr>
        <p:spPr bwMode="auto">
          <a:xfrm>
            <a:off x="3931420" y="3330123"/>
            <a:ext cx="2337172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4</a:t>
            </a:r>
            <a:r>
              <a:rPr lang="en-US" altLang="en-US" sz="750" dirty="0">
                <a:cs typeface="Arial" panose="020B0604020202020204" pitchFamily="34" charset="0"/>
              </a:rPr>
              <a:t>. </a:t>
            </a:r>
            <a:r>
              <a:rPr lang="en-US" altLang="en-US" sz="750" dirty="0" smtClean="0">
                <a:cs typeface="Arial" panose="020B0604020202020204" pitchFamily="34" charset="0"/>
              </a:rPr>
              <a:t>Pedersen’s method with </a:t>
            </a:r>
            <a:r>
              <a:rPr lang="en-US" altLang="en-US" sz="750" dirty="0" smtClean="0">
                <a:cs typeface="Arial" panose="020B0604020202020204" pitchFamily="34" charset="0"/>
              </a:rPr>
              <a:t>a=1.7 </a:t>
            </a:r>
            <a:r>
              <a:rPr lang="en-US" altLang="en-US" sz="750" dirty="0" smtClean="0">
                <a:cs typeface="Arial" panose="020B0604020202020204" pitchFamily="34" charset="0"/>
              </a:rPr>
              <a:t>cm, d=2.5 cm and </a:t>
            </a:r>
            <a:endParaRPr lang="en-US" altLang="en-US" sz="750" dirty="0" smtClean="0"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dirty="0" smtClean="0">
                <a:cs typeface="Arial" panose="020B0604020202020204" pitchFamily="34" charset="0"/>
              </a:rPr>
              <a:t>Vapp </a:t>
            </a:r>
            <a:r>
              <a:rPr lang="en-US" altLang="en-US" sz="750" dirty="0" smtClean="0">
                <a:cs typeface="Arial" panose="020B0604020202020204" pitchFamily="34" charset="0"/>
              </a:rPr>
              <a:t>= </a:t>
            </a:r>
            <a:r>
              <a:rPr lang="en-US" altLang="en-US" sz="750" dirty="0" smtClean="0">
                <a:cs typeface="Arial" panose="020B0604020202020204" pitchFamily="34" charset="0"/>
              </a:rPr>
              <a:t>-</a:t>
            </a:r>
            <a:r>
              <a:rPr lang="en-US" altLang="en-US" sz="750" dirty="0" smtClean="0">
                <a:cs typeface="Arial" panose="020B0604020202020204" pitchFamily="34" charset="0"/>
              </a:rPr>
              <a:t>49</a:t>
            </a:r>
            <a:r>
              <a:rPr lang="en-US" altLang="en-US" sz="750" dirty="0" smtClean="0">
                <a:cs typeface="Arial" panose="020B0604020202020204" pitchFamily="34" charset="0"/>
              </a:rPr>
              <a:t>.8 </a:t>
            </a:r>
            <a:r>
              <a:rPr lang="en-US" altLang="en-US" sz="750" dirty="0" smtClean="0">
                <a:cs typeface="Arial" panose="020B0604020202020204" pitchFamily="34" charset="0"/>
              </a:rPr>
              <a:t>kV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sp>
        <p:nvSpPr>
          <p:cNvPr id="3115" name="TextBox 27"/>
          <p:cNvSpPr txBox="1">
            <a:spLocks noChangeArrowheads="1"/>
          </p:cNvSpPr>
          <p:nvPr/>
        </p:nvSpPr>
        <p:spPr bwMode="auto">
          <a:xfrm>
            <a:off x="3556718" y="7778373"/>
            <a:ext cx="2933489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750" b="1" dirty="0">
                <a:latin typeface="Calibri" panose="020F0502020204030204" pitchFamily="34" charset="0"/>
                <a:cs typeface="Arial" panose="020B0604020202020204" pitchFamily="34" charset="0"/>
              </a:rPr>
              <a:t>Table 1</a:t>
            </a:r>
            <a:r>
              <a:rPr lang="en-US" altLang="en-US" sz="750" dirty="0">
                <a:latin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altLang="en-US" sz="750" dirty="0" smtClean="0">
                <a:latin typeface="Calibri" panose="020F0502020204030204" pitchFamily="34" charset="0"/>
                <a:cs typeface="Arial" panose="020B0604020202020204" pitchFamily="34" charset="0"/>
              </a:rPr>
              <a:t>Inception voltage on </a:t>
            </a:r>
            <a:r>
              <a:rPr lang="en-US" altLang="en-US" sz="750" dirty="0" smtClean="0">
                <a:latin typeface="Calibri" panose="020F0502020204030204" pitchFamily="34" charset="0"/>
                <a:cs typeface="Arial" panose="020B0604020202020204" pitchFamily="34" charset="0"/>
              </a:rPr>
              <a:t>ellipsoid – ellipsoid </a:t>
            </a:r>
            <a:r>
              <a:rPr lang="en-US" altLang="en-US" sz="750" dirty="0" smtClean="0">
                <a:latin typeface="Calibri" panose="020F0502020204030204" pitchFamily="34" charset="0"/>
                <a:cs typeface="Arial" panose="020B0604020202020204" pitchFamily="34" charset="0"/>
              </a:rPr>
              <a:t>grounded configuration </a:t>
            </a:r>
            <a:endParaRPr lang="en-US" altLang="en-US" sz="75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750" dirty="0" smtClean="0">
                <a:latin typeface="Calibri" panose="020F0502020204030204" pitchFamily="34" charset="0"/>
                <a:cs typeface="Arial" panose="020B0604020202020204" pitchFamily="34" charset="0"/>
              </a:rPr>
              <a:t>in kV. </a:t>
            </a:r>
            <a:r>
              <a:rPr lang="en-US" altLang="en-US" sz="750" dirty="0" smtClean="0">
                <a:latin typeface="Calibri" panose="020F0502020204030204" pitchFamily="34" charset="0"/>
                <a:cs typeface="Arial" panose="020B0604020202020204" pitchFamily="34" charset="0"/>
              </a:rPr>
              <a:t>Pedersen’s values in red (left) and EBDI in blue (right)</a:t>
            </a:r>
            <a:endParaRPr lang="en-US" altLang="en-US" sz="75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139" name="TextBox 28"/>
          <p:cNvSpPr txBox="1">
            <a:spLocks noChangeArrowheads="1"/>
          </p:cNvSpPr>
          <p:nvPr/>
        </p:nvSpPr>
        <p:spPr bwMode="auto">
          <a:xfrm>
            <a:off x="3771694" y="6440461"/>
            <a:ext cx="2497474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5</a:t>
            </a:r>
            <a:r>
              <a:rPr lang="en-US" altLang="en-US" sz="750" dirty="0">
                <a:cs typeface="Arial" panose="020B0604020202020204" pitchFamily="34" charset="0"/>
              </a:rPr>
              <a:t>. </a:t>
            </a:r>
            <a:r>
              <a:rPr lang="en-US" altLang="en-US" sz="750" dirty="0" smtClean="0">
                <a:cs typeface="Arial" panose="020B0604020202020204" pitchFamily="34" charset="0"/>
              </a:rPr>
              <a:t>Breakdown Voltage applying each method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dirty="0" smtClean="0">
                <a:cs typeface="Arial" panose="020B0604020202020204" pitchFamily="34" charset="0"/>
              </a:rPr>
              <a:t>(Pedersen’s and </a:t>
            </a:r>
            <a:r>
              <a:rPr lang="en-US" altLang="en-US" sz="750" dirty="0" smtClean="0">
                <a:cs typeface="Arial" panose="020B0604020202020204" pitchFamily="34" charset="0"/>
              </a:rPr>
              <a:t>EBDI</a:t>
            </a:r>
            <a:r>
              <a:rPr lang="en-US" altLang="en-US" sz="750" dirty="0" smtClean="0">
                <a:cs typeface="Arial" panose="020B0604020202020204" pitchFamily="34" charset="0"/>
              </a:rPr>
              <a:t>) </a:t>
            </a:r>
            <a:r>
              <a:rPr lang="en-US" altLang="en-US" sz="750" dirty="0" smtClean="0">
                <a:cs typeface="Arial" panose="020B0604020202020204" pitchFamily="34" charset="0"/>
              </a:rPr>
              <a:t>on sphere-sphere earthed configuration 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sp>
        <p:nvSpPr>
          <p:cNvPr id="4143" name="TextBox 33"/>
          <p:cNvSpPr txBox="1">
            <a:spLocks noChangeArrowheads="1"/>
          </p:cNvSpPr>
          <p:nvPr/>
        </p:nvSpPr>
        <p:spPr bwMode="auto">
          <a:xfrm>
            <a:off x="460288" y="4254617"/>
            <a:ext cx="2798837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1</a:t>
            </a:r>
            <a:r>
              <a:rPr lang="en-US" altLang="en-US" sz="750" dirty="0">
                <a:cs typeface="Arial" panose="020B0604020202020204" pitchFamily="34" charset="0"/>
              </a:rPr>
              <a:t>. </a:t>
            </a:r>
            <a:r>
              <a:rPr lang="en-US" altLang="en-US" sz="750" dirty="0" smtClean="0">
                <a:cs typeface="Arial" panose="020B0604020202020204" pitchFamily="34" charset="0"/>
              </a:rPr>
              <a:t>Spheres and </a:t>
            </a:r>
            <a:r>
              <a:rPr lang="en-US" altLang="en-US" sz="750" dirty="0">
                <a:cs typeface="Arial" panose="020B0604020202020204" pitchFamily="34" charset="0"/>
              </a:rPr>
              <a:t>e</a:t>
            </a:r>
            <a:r>
              <a:rPr lang="en-US" altLang="en-US" sz="750" dirty="0" smtClean="0">
                <a:cs typeface="Arial" panose="020B0604020202020204" pitchFamily="34" charset="0"/>
              </a:rPr>
              <a:t>llipses </a:t>
            </a:r>
            <a:r>
              <a:rPr lang="en-US" altLang="en-US" sz="750" dirty="0" smtClean="0">
                <a:cs typeface="Arial" panose="020B0604020202020204" pitchFamily="34" charset="0"/>
              </a:rPr>
              <a:t>configuration. The orange </a:t>
            </a:r>
            <a:r>
              <a:rPr lang="en-US" altLang="en-US" sz="750" dirty="0" smtClean="0">
                <a:cs typeface="Arial" panose="020B0604020202020204" pitchFamily="34" charset="0"/>
              </a:rPr>
              <a:t>element </a:t>
            </a:r>
            <a:r>
              <a:rPr lang="en-US" altLang="en-US" sz="750" dirty="0" smtClean="0">
                <a:cs typeface="Arial" panose="020B0604020202020204" pitchFamily="34" charset="0"/>
              </a:rPr>
              <a:t>are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dirty="0" smtClean="0">
                <a:cs typeface="Arial" panose="020B0604020202020204" pitchFamily="34" charset="0"/>
              </a:rPr>
              <a:t>grounded and the </a:t>
            </a:r>
            <a:r>
              <a:rPr lang="en-US" altLang="en-US" sz="750" dirty="0" smtClean="0">
                <a:cs typeface="Arial" panose="020B0604020202020204" pitchFamily="34" charset="0"/>
              </a:rPr>
              <a:t>grey element is </a:t>
            </a:r>
            <a:r>
              <a:rPr lang="en-US" altLang="en-US" sz="750" dirty="0" smtClean="0">
                <a:cs typeface="Arial" panose="020B0604020202020204" pitchFamily="34" charset="0"/>
              </a:rPr>
              <a:t>the cathode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393071" y="287191"/>
            <a:ext cx="6071857" cy="96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47" tIns="9524" rIns="19047" bIns="9524" anchor="ctr" anchorCtr="0">
            <a:spAutoFit/>
          </a:bodyPr>
          <a:lstStyle/>
          <a:p>
            <a:pPr algn="ctr" defTabSz="913916" eaLnBrk="1" hangingPunct="1">
              <a:lnSpc>
                <a:spcPct val="150000"/>
              </a:lnSpc>
              <a:defRPr/>
            </a:pPr>
            <a:r>
              <a:rPr lang="en-GB" sz="15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Corona </a:t>
            </a:r>
            <a:r>
              <a:rPr lang="en-GB" sz="15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Effect </a:t>
            </a:r>
            <a:r>
              <a:rPr lang="en-GB" sz="15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</a:t>
            </a:r>
            <a:r>
              <a:rPr lang="en-GB" sz="15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rediction </a:t>
            </a:r>
            <a:r>
              <a:rPr lang="en-GB" sz="15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</a:t>
            </a:r>
            <a:r>
              <a:rPr lang="en-GB" sz="15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ethodologies </a:t>
            </a:r>
            <a:endParaRPr lang="en-GB" sz="1500" dirty="0" smtClean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 defTabSz="913916" eaLnBrk="1" hangingPunct="1">
              <a:lnSpc>
                <a:spcPct val="150000"/>
              </a:lnSpc>
              <a:defRPr/>
            </a:pPr>
            <a:r>
              <a:rPr lang="en-GB" sz="15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for </a:t>
            </a:r>
            <a:r>
              <a:rPr lang="en-GB" sz="15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G</a:t>
            </a:r>
            <a:r>
              <a:rPr lang="en-GB" sz="15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rounded </a:t>
            </a:r>
            <a:r>
              <a:rPr lang="en-GB" sz="15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</a:t>
            </a:r>
            <a:r>
              <a:rPr lang="en-GB" sz="15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phere-Sphere </a:t>
            </a:r>
            <a:r>
              <a:rPr lang="en-GB" sz="15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lang="en-GB" sz="15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onfigurations</a:t>
            </a:r>
            <a:endParaRPr lang="en-US" sz="1500" dirty="0" smtClean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 defTabSz="913916" eaLnBrk="1" hangingPunct="1">
              <a:defRPr/>
            </a:pPr>
            <a:r>
              <a:rPr lang="en-US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M. De La Hoz</a:t>
            </a:r>
            <a:r>
              <a:rPr lang="en-US" sz="833" baseline="30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lang="en-US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A. M. Larrea</a:t>
            </a:r>
            <a:r>
              <a:rPr lang="en-US" sz="833" baseline="30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, A</a:t>
            </a:r>
            <a:r>
              <a:rPr lang="en-US" sz="833" dirty="0">
                <a:latin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Etxegarai</a:t>
            </a:r>
            <a:r>
              <a:rPr lang="en-US" sz="833" baseline="30000" dirty="0" smtClean="0">
                <a:latin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, J. Mazon</a:t>
            </a:r>
            <a:r>
              <a:rPr lang="en-US" sz="833" baseline="30000" dirty="0" smtClean="0">
                <a:latin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833" baseline="30000" dirty="0" smtClean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r>
              <a:rPr lang="en-US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 </a:t>
            </a:r>
            <a:r>
              <a:rPr lang="en-US" sz="833" dirty="0">
                <a:latin typeface="Calibri" panose="020F0502020204030204" pitchFamily="34" charset="0"/>
                <a:cs typeface="Arial" panose="020B0604020202020204" pitchFamily="34" charset="0"/>
              </a:rPr>
              <a:t>Department </a:t>
            </a:r>
            <a:r>
              <a:rPr lang="en-US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of Electrical Engineering, </a:t>
            </a:r>
            <a:r>
              <a:rPr lang="en-US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University of the Basque Country UPV/EHU, Bilbao, Spain</a:t>
            </a: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>
            <a:spLocks/>
          </p:cNvSpPr>
          <p:nvPr/>
        </p:nvSpPr>
        <p:spPr>
          <a:xfrm>
            <a:off x="163096" y="268100"/>
            <a:ext cx="6531987" cy="93698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04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0500" y="1295400"/>
            <a:ext cx="647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66049" y="9636905"/>
            <a:ext cx="4458451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33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2020 COMSOL </a:t>
            </a:r>
            <a:r>
              <a:rPr lang="en-US" sz="833" dirty="0" smtClean="0">
                <a:solidFill>
                  <a:srgbClr val="0079C1"/>
                </a:solidFill>
                <a:latin typeface="Calibri" panose="020F0502020204030204" pitchFamily="34" charset="0"/>
              </a:rPr>
              <a:t>Conference</a:t>
            </a:r>
            <a:endParaRPr lang="en-US" sz="833" dirty="0">
              <a:solidFill>
                <a:srgbClr val="0079C1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27625" y="2723006"/>
            <a:ext cx="2012824" cy="14928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429</Words>
  <Application>Microsoft Office PowerPoint</Application>
  <PresentationFormat>A4 (210 x 297 mm)</PresentationFormat>
  <Paragraphs>47</Paragraphs>
  <Slides>1</Slides>
  <Notes>1</Notes>
  <HiddenSlides>1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Cambria</vt:lpstr>
      <vt:lpstr>Cambria Math</vt:lpstr>
      <vt:lpstr>Office Theme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2020-09-18T11:50:59Z</dcterms:modified>
</cp:coreProperties>
</file>