
<file path=[Content_Types].xml><?xml version="1.0" encoding="utf-8"?>
<Types xmlns="http://schemas.openxmlformats.org/package/2006/content-types">
  <Default Extension="jpeg" ContentType="image/jpeg"/>
  <Default Extension="m4a" ContentType="audi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35" r:id="rId1"/>
  </p:sldMasterIdLst>
  <p:notesMasterIdLst>
    <p:notesMasterId r:id="rId18"/>
  </p:notesMasterIdLst>
  <p:handoutMasterIdLst>
    <p:handoutMasterId r:id="rId19"/>
  </p:handoutMasterIdLst>
  <p:sldIdLst>
    <p:sldId id="1176" r:id="rId2"/>
    <p:sldId id="1177" r:id="rId3"/>
    <p:sldId id="1020" r:id="rId4"/>
    <p:sldId id="1168" r:id="rId5"/>
    <p:sldId id="1169" r:id="rId6"/>
    <p:sldId id="1170" r:id="rId7"/>
    <p:sldId id="1154" r:id="rId8"/>
    <p:sldId id="1164" r:id="rId9"/>
    <p:sldId id="1165" r:id="rId10"/>
    <p:sldId id="1166" r:id="rId11"/>
    <p:sldId id="1167" r:id="rId12"/>
    <p:sldId id="1159" r:id="rId13"/>
    <p:sldId id="1160" r:id="rId14"/>
    <p:sldId id="1161" r:id="rId15"/>
    <p:sldId id="1162" r:id="rId16"/>
    <p:sldId id="1178" r:id="rId17"/>
  </p:sldIdLst>
  <p:sldSz cx="12192000" cy="6858000"/>
  <p:notesSz cx="7010400" cy="9296400"/>
  <p:defaultTextStyle>
    <a:defPPr>
      <a:defRPr lang="it-IT"/>
    </a:defPPr>
    <a:lvl1pPr marL="0" algn="l" defTabSz="914354" rtl="0" eaLnBrk="1" latinLnBrk="0" hangingPunct="1">
      <a:defRPr sz="1900" kern="1200">
        <a:solidFill>
          <a:schemeClr val="tx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9"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8" algn="l" defTabSz="914354"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742" userDrawn="1">
          <p15:clr>
            <a:srgbClr val="A4A3A4"/>
          </p15:clr>
        </p15:guide>
        <p15:guide id="2" pos="2278" userDrawn="1">
          <p15:clr>
            <a:srgbClr val="A4A3A4"/>
          </p15:clr>
        </p15:guide>
        <p15:guide id="3" orient="horz" pos="2928" userDrawn="1">
          <p15:clr>
            <a:srgbClr val="A4A3A4"/>
          </p15:clr>
        </p15:guide>
        <p15:guide id="4"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1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8" autoAdjust="0"/>
    <p:restoredTop sz="95231" autoAdjust="0"/>
  </p:normalViewPr>
  <p:slideViewPr>
    <p:cSldViewPr snapToGrid="0">
      <p:cViewPr varScale="1">
        <p:scale>
          <a:sx n="81" d="100"/>
          <a:sy n="81" d="100"/>
        </p:scale>
        <p:origin x="60"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6048"/>
    </p:cViewPr>
  </p:sorterViewPr>
  <p:notesViewPr>
    <p:cSldViewPr snapToGrid="0">
      <p:cViewPr varScale="1">
        <p:scale>
          <a:sx n="61" d="100"/>
          <a:sy n="61" d="100"/>
        </p:scale>
        <p:origin x="3139" y="67"/>
      </p:cViewPr>
      <p:guideLst>
        <p:guide orient="horz" pos="2742"/>
        <p:guide pos="2278"/>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867" tIns="46934" rIns="93867" bIns="46934"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867" tIns="46934" rIns="93867" bIns="46934" rtlCol="0"/>
          <a:lstStyle>
            <a:lvl1pPr algn="r">
              <a:defRPr sz="1200"/>
            </a:lvl1pPr>
          </a:lstStyle>
          <a:p>
            <a:fld id="{272D76BB-07B2-4C7D-9C88-A38292518243}" type="datetimeFigureOut">
              <a:rPr lang="en-US" smtClean="0"/>
              <a:t>10/1/2020</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3867" tIns="46934" rIns="93867" bIns="4693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867" tIns="46934" rIns="93867" bIns="46934" rtlCol="0" anchor="b"/>
          <a:lstStyle>
            <a:lvl1pPr algn="r">
              <a:defRPr sz="1200"/>
            </a:lvl1pPr>
          </a:lstStyle>
          <a:p>
            <a:fld id="{CD62EB29-EBAC-4367-B455-31BF7CEC98F6}" type="slidenum">
              <a:rPr lang="en-US" smtClean="0"/>
              <a:t>‹#›</a:t>
            </a:fld>
            <a:endParaRPr lang="en-US" dirty="0"/>
          </a:p>
        </p:txBody>
      </p:sp>
    </p:spTree>
    <p:extLst>
      <p:ext uri="{BB962C8B-B14F-4D97-AF65-F5344CB8AC3E}">
        <p14:creationId xmlns:p14="http://schemas.microsoft.com/office/powerpoint/2010/main" val="2076004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3037840" cy="466434"/>
          </a:xfrm>
          <a:prstGeom prst="rect">
            <a:avLst/>
          </a:prstGeom>
        </p:spPr>
        <p:txBody>
          <a:bodyPr vert="horz" lIns="93867" tIns="46934" rIns="93867" bIns="46934" rtlCol="0"/>
          <a:lstStyle>
            <a:lvl1pPr algn="l">
              <a:defRPr sz="1200"/>
            </a:lvl1pPr>
          </a:lstStyle>
          <a:p>
            <a:endParaRPr lang="it-IT"/>
          </a:p>
        </p:txBody>
      </p:sp>
      <p:sp>
        <p:nvSpPr>
          <p:cNvPr id="3" name="Segnaposto data 2"/>
          <p:cNvSpPr>
            <a:spLocks noGrp="1"/>
          </p:cNvSpPr>
          <p:nvPr>
            <p:ph type="dt" idx="1"/>
          </p:nvPr>
        </p:nvSpPr>
        <p:spPr>
          <a:xfrm>
            <a:off x="3970939" y="0"/>
            <a:ext cx="3037840" cy="466434"/>
          </a:xfrm>
          <a:prstGeom prst="rect">
            <a:avLst/>
          </a:prstGeom>
        </p:spPr>
        <p:txBody>
          <a:bodyPr vert="horz" lIns="93867" tIns="46934" rIns="93867" bIns="46934" rtlCol="0"/>
          <a:lstStyle>
            <a:lvl1pPr algn="r">
              <a:defRPr sz="1200"/>
            </a:lvl1pPr>
          </a:lstStyle>
          <a:p>
            <a:fld id="{7937EA1B-4A51-4AE4-824C-ED17190AC9DB}" type="datetimeFigureOut">
              <a:rPr lang="it-IT" smtClean="0"/>
              <a:t>01/10/2020</a:t>
            </a:fld>
            <a:endParaRPr lang="it-IT"/>
          </a:p>
        </p:txBody>
      </p:sp>
      <p:sp>
        <p:nvSpPr>
          <p:cNvPr id="4" name="Segnaposto immagine diapositiva 3"/>
          <p:cNvSpPr>
            <a:spLocks noGrp="1" noRot="1" noChangeAspect="1"/>
          </p:cNvSpPr>
          <p:nvPr>
            <p:ph type="sldImg" idx="2"/>
          </p:nvPr>
        </p:nvSpPr>
        <p:spPr>
          <a:xfrm>
            <a:off x="717550" y="1163638"/>
            <a:ext cx="5575300" cy="3136900"/>
          </a:xfrm>
          <a:prstGeom prst="rect">
            <a:avLst/>
          </a:prstGeom>
          <a:noFill/>
          <a:ln w="12700">
            <a:solidFill>
              <a:prstClr val="black"/>
            </a:solidFill>
          </a:ln>
        </p:spPr>
        <p:txBody>
          <a:bodyPr vert="horz" lIns="93867" tIns="46934" rIns="93867" bIns="46934" rtlCol="0" anchor="ctr"/>
          <a:lstStyle/>
          <a:p>
            <a:endParaRPr lang="it-IT"/>
          </a:p>
        </p:txBody>
      </p:sp>
      <p:sp>
        <p:nvSpPr>
          <p:cNvPr id="5" name="Segnaposto note 4"/>
          <p:cNvSpPr>
            <a:spLocks noGrp="1"/>
          </p:cNvSpPr>
          <p:nvPr>
            <p:ph type="body" sz="quarter" idx="3"/>
          </p:nvPr>
        </p:nvSpPr>
        <p:spPr>
          <a:xfrm>
            <a:off x="701041" y="4473892"/>
            <a:ext cx="5608320" cy="3660458"/>
          </a:xfrm>
          <a:prstGeom prst="rect">
            <a:avLst/>
          </a:prstGeom>
        </p:spPr>
        <p:txBody>
          <a:bodyPr vert="horz" lIns="93867" tIns="46934" rIns="93867" bIns="4693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8829967"/>
            <a:ext cx="3037840" cy="466433"/>
          </a:xfrm>
          <a:prstGeom prst="rect">
            <a:avLst/>
          </a:prstGeom>
        </p:spPr>
        <p:txBody>
          <a:bodyPr vert="horz" lIns="93867" tIns="46934" rIns="93867" bIns="46934" rtlCol="0" anchor="b"/>
          <a:lstStyle>
            <a:lvl1pPr algn="l">
              <a:defRPr sz="1200"/>
            </a:lvl1pPr>
          </a:lstStyle>
          <a:p>
            <a:endParaRPr lang="it-IT"/>
          </a:p>
        </p:txBody>
      </p:sp>
      <p:sp>
        <p:nvSpPr>
          <p:cNvPr id="7" name="Segnaposto numero diapositiva 6"/>
          <p:cNvSpPr>
            <a:spLocks noGrp="1"/>
          </p:cNvSpPr>
          <p:nvPr>
            <p:ph type="sldNum" sz="quarter" idx="5"/>
          </p:nvPr>
        </p:nvSpPr>
        <p:spPr>
          <a:xfrm>
            <a:off x="3970939" y="8829967"/>
            <a:ext cx="3037840" cy="466433"/>
          </a:xfrm>
          <a:prstGeom prst="rect">
            <a:avLst/>
          </a:prstGeom>
        </p:spPr>
        <p:txBody>
          <a:bodyPr vert="horz" lIns="93867" tIns="46934" rIns="93867" bIns="46934" rtlCol="0" anchor="b"/>
          <a:lstStyle>
            <a:lvl1pPr algn="r">
              <a:defRPr sz="1200"/>
            </a:lvl1pPr>
          </a:lstStyle>
          <a:p>
            <a:fld id="{1BFBA7CB-1058-4335-B046-C5779CEBEFFA}" type="slidenum">
              <a:rPr lang="it-IT" smtClean="0"/>
              <a:t>‹#›</a:t>
            </a:fld>
            <a:endParaRPr lang="it-IT"/>
          </a:p>
        </p:txBody>
      </p:sp>
    </p:spTree>
    <p:extLst>
      <p:ext uri="{BB962C8B-B14F-4D97-AF65-F5344CB8AC3E}">
        <p14:creationId xmlns:p14="http://schemas.microsoft.com/office/powerpoint/2010/main" val="4280344517"/>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Matthew Hancock from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Veryst</a:t>
            </a:r>
            <a:r>
              <a:rPr lang="en-US" sz="1800" dirty="0">
                <a:effectLst/>
                <a:latin typeface="Calibri" panose="020F0502020204030204" pitchFamily="34" charset="0"/>
                <a:ea typeface="Calibri" panose="020F0502020204030204" pitchFamily="34" charset="0"/>
                <a:cs typeface="Times New Roman" panose="02020603050405020304" pitchFamily="18" charset="0"/>
              </a:rPr>
              <a:t> Engineering. Today I’ll talk about simulating oxygen transport and cellular uptake in 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microphysiological</a:t>
            </a:r>
            <a:r>
              <a:rPr lang="en-US" sz="1800" dirty="0">
                <a:effectLst/>
                <a:latin typeface="Calibri" panose="020F0502020204030204" pitchFamily="34" charset="0"/>
                <a:ea typeface="Calibri" panose="020F0502020204030204" pitchFamily="34" charset="0"/>
                <a:cs typeface="Times New Roman" panose="02020603050405020304" pitchFamily="18" charset="0"/>
              </a:rPr>
              <a:t> system.</a:t>
            </a:r>
          </a:p>
        </p:txBody>
      </p:sp>
      <p:sp>
        <p:nvSpPr>
          <p:cNvPr id="4" name="Slide Number Placeholder 3"/>
          <p:cNvSpPr>
            <a:spLocks noGrp="1"/>
          </p:cNvSpPr>
          <p:nvPr>
            <p:ph type="sldNum" sz="quarter" idx="5"/>
          </p:nvPr>
        </p:nvSpPr>
        <p:spPr/>
        <p:txBody>
          <a:bodyPr/>
          <a:lstStyle/>
          <a:p>
            <a:fld id="{8B45FA1F-7DAD-AA4D-AA27-94135F70EDE3}" type="slidenum">
              <a:rPr lang="en-US" smtClean="0"/>
              <a:t>1</a:t>
            </a:fld>
            <a:endParaRPr lang="en-US" dirty="0"/>
          </a:p>
        </p:txBody>
      </p:sp>
    </p:spTree>
    <p:extLst>
      <p:ext uri="{BB962C8B-B14F-4D97-AF65-F5344CB8AC3E}">
        <p14:creationId xmlns:p14="http://schemas.microsoft.com/office/powerpoint/2010/main" val="30073085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715189" y="533400"/>
            <a:ext cx="6466661" cy="981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77837" y="2130427"/>
            <a:ext cx="10363200" cy="1470025"/>
          </a:xfrm>
        </p:spPr>
        <p:txBody>
          <a:bodyPr>
            <a:normAutofit/>
          </a:bodyPr>
          <a:lstStyle>
            <a:lvl1pPr algn="l">
              <a:defRPr sz="3000" b="0" i="0">
                <a:solidFill>
                  <a:srgbClr val="0B56A7"/>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715189" y="3886200"/>
            <a:ext cx="8534400" cy="1752600"/>
          </a:xfrm>
        </p:spPr>
        <p:txBody>
          <a:bodyPr>
            <a:normAutofit/>
          </a:bodyPr>
          <a:lstStyle>
            <a:lvl1pPr marL="0" indent="0" algn="l">
              <a:buNone/>
              <a:defRPr sz="1600">
                <a:solidFill>
                  <a:schemeClr val="bg1"/>
                </a:solidFill>
                <a:latin typeface="Aria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Name</a:t>
            </a:r>
            <a:br>
              <a:rPr lang="en-US" dirty="0"/>
            </a:br>
            <a:r>
              <a:rPr lang="en-US" dirty="0"/>
              <a:t>Title</a:t>
            </a:r>
            <a:br>
              <a:rPr lang="en-US" dirty="0"/>
            </a:br>
            <a:r>
              <a:rPr lang="en-US" dirty="0" err="1"/>
              <a:t>Veryst</a:t>
            </a:r>
            <a:r>
              <a:rPr lang="en-US" dirty="0"/>
              <a:t> Engineering, LLC</a:t>
            </a:r>
          </a:p>
        </p:txBody>
      </p:sp>
      <p:sp>
        <p:nvSpPr>
          <p:cNvPr id="4" name="Date Placeholder 3"/>
          <p:cNvSpPr>
            <a:spLocks noGrp="1"/>
          </p:cNvSpPr>
          <p:nvPr>
            <p:ph type="dt" sz="half" idx="10"/>
          </p:nvPr>
        </p:nvSpPr>
        <p:spPr>
          <a:xfrm>
            <a:off x="10754527" y="6356352"/>
            <a:ext cx="1487349" cy="365125"/>
          </a:xfrm>
        </p:spPr>
        <p:txBody>
          <a:bodyPr/>
          <a:lstStyle>
            <a:lvl1pPr>
              <a:defRPr>
                <a:solidFill>
                  <a:schemeClr val="bg1"/>
                </a:solidFill>
                <a:latin typeface="Calibri" panose="020F0502020204030204" pitchFamily="34" charset="0"/>
                <a:cs typeface="Calibri" panose="020F0502020204030204" pitchFamily="34" charset="0"/>
              </a:defRPr>
            </a:lvl1pPr>
          </a:lstStyle>
          <a:p>
            <a:r>
              <a:rPr lang="en-US"/>
              <a:t>Oct 14-15, 2020</a:t>
            </a:r>
            <a:endParaRPr lang="en-US" dirty="0"/>
          </a:p>
        </p:txBody>
      </p:sp>
      <p:cxnSp>
        <p:nvCxnSpPr>
          <p:cNvPr id="6" name="Straight Connector 5"/>
          <p:cNvCxnSpPr/>
          <p:nvPr userDrawn="1"/>
        </p:nvCxnSpPr>
        <p:spPr>
          <a:xfrm>
            <a:off x="10704651" y="6473552"/>
            <a:ext cx="0" cy="140075"/>
          </a:xfrm>
          <a:prstGeom prst="line">
            <a:avLst/>
          </a:prstGeom>
          <a:ln w="635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userDrawn="1"/>
        </p:nvSpPr>
        <p:spPr>
          <a:xfrm>
            <a:off x="702740" y="6212061"/>
            <a:ext cx="1646605" cy="461665"/>
          </a:xfrm>
          <a:prstGeom prst="rect">
            <a:avLst/>
          </a:prstGeom>
          <a:noFill/>
        </p:spPr>
        <p:txBody>
          <a:bodyPr wrap="none" rtlCol="0">
            <a:spAutoFit/>
          </a:bodyPr>
          <a:lstStyle/>
          <a:p>
            <a:r>
              <a:rPr lang="en-US" sz="1200" dirty="0">
                <a:solidFill>
                  <a:schemeClr val="bg1"/>
                </a:solidFill>
                <a:latin typeface="Calibri" panose="020F0502020204030204" pitchFamily="34" charset="0"/>
                <a:cs typeface="Calibri" panose="020F0502020204030204" pitchFamily="34" charset="0"/>
              </a:rPr>
              <a:t>mhancock@veryst.com</a:t>
            </a:r>
            <a:br>
              <a:rPr lang="en-US" sz="1200" dirty="0">
                <a:solidFill>
                  <a:schemeClr val="bg1"/>
                </a:solidFill>
                <a:latin typeface="Calibri" panose="020F0502020204030204" pitchFamily="34" charset="0"/>
                <a:cs typeface="Calibri" panose="020F0502020204030204" pitchFamily="34" charset="0"/>
              </a:rPr>
            </a:br>
            <a:r>
              <a:rPr lang="en-US" sz="1200" dirty="0">
                <a:solidFill>
                  <a:schemeClr val="bg1"/>
                </a:solidFill>
                <a:latin typeface="Calibri" panose="020F0502020204030204" pitchFamily="34" charset="0"/>
                <a:cs typeface="Calibri" panose="020F0502020204030204" pitchFamily="34" charset="0"/>
              </a:rPr>
              <a:t>www.veryst.com</a:t>
            </a:r>
          </a:p>
        </p:txBody>
      </p:sp>
      <p:grpSp>
        <p:nvGrpSpPr>
          <p:cNvPr id="10" name="Group 9"/>
          <p:cNvGrpSpPr/>
          <p:nvPr userDrawn="1"/>
        </p:nvGrpSpPr>
        <p:grpSpPr>
          <a:xfrm>
            <a:off x="715189" y="664083"/>
            <a:ext cx="4801636" cy="850394"/>
            <a:chOff x="1674493" y="1421715"/>
            <a:chExt cx="4801636" cy="850394"/>
          </a:xfrm>
        </p:grpSpPr>
        <p:pic>
          <p:nvPicPr>
            <p:cNvPr id="7" name="Picture 6"/>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4048125" y="1421717"/>
              <a:ext cx="2428004" cy="850392"/>
            </a:xfrm>
            <a:prstGeom prst="rect">
              <a:avLst/>
            </a:prstGeom>
          </p:spPr>
        </p:pic>
        <p:pic>
          <p:nvPicPr>
            <p:cNvPr id="5" name="Picture 4"/>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674493" y="1421715"/>
              <a:ext cx="2118364" cy="850394"/>
            </a:xfrm>
            <a:prstGeom prst="rect">
              <a:avLst/>
            </a:prstGeom>
          </p:spPr>
        </p:pic>
      </p:grpSp>
    </p:spTree>
    <p:extLst>
      <p:ext uri="{BB962C8B-B14F-4D97-AF65-F5344CB8AC3E}">
        <p14:creationId xmlns:p14="http://schemas.microsoft.com/office/powerpoint/2010/main" val="181259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0" name="Group 9"/>
          <p:cNvGrpSpPr/>
          <p:nvPr userDrawn="1"/>
        </p:nvGrpSpPr>
        <p:grpSpPr>
          <a:xfrm>
            <a:off x="10100160" y="110058"/>
            <a:ext cx="1862332" cy="623154"/>
            <a:chOff x="10100160" y="110058"/>
            <a:chExt cx="1862332" cy="623154"/>
          </a:xfrm>
        </p:grpSpPr>
        <p:sp>
          <p:nvSpPr>
            <p:cNvPr id="8" name="Rectangle 7"/>
            <p:cNvSpPr/>
            <p:nvPr userDrawn="1"/>
          </p:nvSpPr>
          <p:spPr>
            <a:xfrm>
              <a:off x="10100160" y="110058"/>
              <a:ext cx="1616258" cy="5486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95808" y="184572"/>
              <a:ext cx="1366684" cy="548640"/>
            </a:xfrm>
            <a:prstGeom prst="rect">
              <a:avLst/>
            </a:prstGeom>
            <a:solidFill>
              <a:schemeClr val="bg1"/>
            </a:solidFill>
          </p:spPr>
        </p:pic>
      </p:grpSp>
      <p:sp>
        <p:nvSpPr>
          <p:cNvPr id="2" name="Title 1"/>
          <p:cNvSpPr>
            <a:spLocks noGrp="1"/>
          </p:cNvSpPr>
          <p:nvPr>
            <p:ph type="title"/>
          </p:nvPr>
        </p:nvSpPr>
        <p:spPr>
          <a:xfrm>
            <a:off x="497544" y="458892"/>
            <a:ext cx="10972800" cy="629639"/>
          </a:xfrm>
        </p:spPr>
        <p:txBody>
          <a:bodyPr>
            <a:noAutofit/>
          </a:bodyPr>
          <a:lstStyle>
            <a:lvl1pPr algn="l">
              <a:defRPr sz="4000">
                <a:solidFill>
                  <a:srgbClr val="0B56A7"/>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85093" y="1269374"/>
            <a:ext cx="10972800" cy="4525963"/>
          </a:xfrm>
        </p:spPr>
        <p:txBody>
          <a:bodyPr>
            <a:normAutofit/>
          </a:bodyPr>
          <a:lstStyle>
            <a:lvl1pPr marL="342891" indent="-342891">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1pPr>
            <a:lvl2pPr marL="742932" indent="-28574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2pPr>
            <a:lvl3pPr marL="1142971"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3pPr>
            <a:lvl4pPr marL="1600160"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4pPr>
            <a:lvl5pPr marL="2057349"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2030870" y="6468420"/>
            <a:ext cx="1798669" cy="365125"/>
          </a:xfrm>
        </p:spPr>
        <p:txBody>
          <a:bodyPr/>
          <a:lstStyle>
            <a:lvl1pPr>
              <a:defRPr>
                <a:solidFill>
                  <a:schemeClr val="bg1"/>
                </a:solidFill>
                <a:latin typeface="Calibri" panose="020F0502020204030204" pitchFamily="34" charset="0"/>
                <a:cs typeface="Calibri" panose="020F0502020204030204" pitchFamily="34" charset="0"/>
              </a:defRPr>
            </a:lvl1pPr>
          </a:lstStyle>
          <a:p>
            <a:r>
              <a:rPr lang="en-US"/>
              <a:t>Oct 14-15, 2020</a:t>
            </a:r>
            <a:endParaRPr lang="en-US" dirty="0"/>
          </a:p>
        </p:txBody>
      </p:sp>
      <p:sp>
        <p:nvSpPr>
          <p:cNvPr id="5" name="Footer Placeholder 4"/>
          <p:cNvSpPr>
            <a:spLocks noGrp="1"/>
          </p:cNvSpPr>
          <p:nvPr>
            <p:ph type="ftr" sz="quarter" idx="11"/>
          </p:nvPr>
        </p:nvSpPr>
        <p:spPr>
          <a:xfrm>
            <a:off x="277277" y="6468420"/>
            <a:ext cx="1653831" cy="365125"/>
          </a:xfrm>
        </p:spPr>
        <p:txBody>
          <a:bodyPr/>
          <a:lstStyle>
            <a:lvl1pPr algn="l">
              <a:defRPr>
                <a:solidFill>
                  <a:schemeClr val="bg1"/>
                </a:solidFill>
                <a:latin typeface="Calibri" panose="020F0502020204030204" pitchFamily="34" charset="0"/>
                <a:cs typeface="Calibri" panose="020F0502020204030204" pitchFamily="34" charset="0"/>
              </a:defRPr>
            </a:lvl1pPr>
          </a:lstStyle>
          <a:p>
            <a:r>
              <a:rPr lang="en-US"/>
              <a:t>COMSOL Conference</a:t>
            </a:r>
            <a:endParaRPr lang="en-US" dirty="0"/>
          </a:p>
        </p:txBody>
      </p:sp>
      <p:sp>
        <p:nvSpPr>
          <p:cNvPr id="6" name="Slide Number Placeholder 5"/>
          <p:cNvSpPr>
            <a:spLocks noGrp="1"/>
          </p:cNvSpPr>
          <p:nvPr>
            <p:ph type="sldNum" sz="quarter" idx="12"/>
          </p:nvPr>
        </p:nvSpPr>
        <p:spPr>
          <a:xfrm>
            <a:off x="8887008" y="6468420"/>
            <a:ext cx="2844800" cy="365125"/>
          </a:xfrm>
        </p:spPr>
        <p:txBody>
          <a:bodyPr/>
          <a:lstStyle>
            <a:lvl1pPr>
              <a:defRPr>
                <a:solidFill>
                  <a:schemeClr val="bg1"/>
                </a:solidFill>
                <a:latin typeface="Calibri" panose="020F0502020204030204" pitchFamily="34" charset="0"/>
                <a:cs typeface="Calibri" panose="020F0502020204030204" pitchFamily="34" charset="0"/>
              </a:defRPr>
            </a:lvl1pPr>
          </a:lstStyle>
          <a:p>
            <a:fld id="{F67810FE-B9AC-4243-BAF2-168DE60BA4EB}" type="slidenum">
              <a:rPr lang="en-US" smtClean="0"/>
              <a:pPr/>
              <a:t>‹#›</a:t>
            </a:fld>
            <a:endParaRPr lang="en-US" dirty="0"/>
          </a:p>
        </p:txBody>
      </p:sp>
      <p:cxnSp>
        <p:nvCxnSpPr>
          <p:cNvPr id="15" name="Straight Connector 14"/>
          <p:cNvCxnSpPr/>
          <p:nvPr userDrawn="1"/>
        </p:nvCxnSpPr>
        <p:spPr>
          <a:xfrm>
            <a:off x="620184" y="1182019"/>
            <a:ext cx="10999568" cy="0"/>
          </a:xfrm>
          <a:prstGeom prst="line">
            <a:avLst/>
          </a:prstGeom>
          <a:ln w="6350" cmpd="sng">
            <a:solidFill>
              <a:srgbClr val="0B56A7"/>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976513" y="6592978"/>
            <a:ext cx="0" cy="140075"/>
          </a:xfrm>
          <a:prstGeom prst="line">
            <a:avLst/>
          </a:prstGeom>
          <a:ln w="635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Footer Placeholder 4"/>
          <p:cNvSpPr txBox="1">
            <a:spLocks/>
          </p:cNvSpPr>
          <p:nvPr userDrawn="1"/>
        </p:nvSpPr>
        <p:spPr>
          <a:xfrm>
            <a:off x="3829538" y="6468419"/>
            <a:ext cx="5057469" cy="365125"/>
          </a:xfrm>
          <a:prstGeom prst="rect">
            <a:avLst/>
          </a:prstGeom>
        </p:spPr>
        <p:txBody>
          <a:bodyPr vert="horz" lIns="91440" tIns="45720" rIns="91440" bIns="45720" rtlCol="0" anchor="ctr"/>
          <a:lstStyle>
            <a:defPPr>
              <a:defRPr lang="it-IT"/>
            </a:defPPr>
            <a:lvl1pPr marL="0" algn="l" defTabSz="914354" rtl="0" eaLnBrk="1" latinLnBrk="0" hangingPunct="1">
              <a:defRPr sz="1200" kern="1200">
                <a:solidFill>
                  <a:schemeClr val="bg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9"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8" algn="l" defTabSz="914354" rtl="0" eaLnBrk="1" latinLnBrk="0" hangingPunct="1">
              <a:defRPr sz="1900" kern="1200">
                <a:solidFill>
                  <a:schemeClr val="tx1"/>
                </a:solidFill>
                <a:latin typeface="+mn-lt"/>
                <a:ea typeface="+mn-ea"/>
                <a:cs typeface="+mn-cs"/>
              </a:defRPr>
            </a:lvl9pPr>
          </a:lstStyle>
          <a:p>
            <a:pPr algn="ctr"/>
            <a:r>
              <a:rPr lang="en-US" sz="1600" b="0" dirty="0">
                <a:latin typeface="Calibri" panose="020F0502020204030204" pitchFamily="34" charset="0"/>
                <a:cs typeface="Calibri" panose="020F0502020204030204" pitchFamily="34" charset="0"/>
              </a:rPr>
              <a:t>www.veryst.com      mhancock@veryst.com</a:t>
            </a:r>
          </a:p>
        </p:txBody>
      </p:sp>
    </p:spTree>
    <p:extLst>
      <p:ext uri="{BB962C8B-B14F-4D97-AF65-F5344CB8AC3E}">
        <p14:creationId xmlns:p14="http://schemas.microsoft.com/office/powerpoint/2010/main" val="2517132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8" name="Group 7"/>
          <p:cNvGrpSpPr/>
          <p:nvPr userDrawn="1"/>
        </p:nvGrpSpPr>
        <p:grpSpPr>
          <a:xfrm>
            <a:off x="10100160" y="110058"/>
            <a:ext cx="1862332" cy="623154"/>
            <a:chOff x="10100160" y="110058"/>
            <a:chExt cx="1862332" cy="623154"/>
          </a:xfrm>
        </p:grpSpPr>
        <p:sp>
          <p:nvSpPr>
            <p:cNvPr id="9" name="Rectangle 8"/>
            <p:cNvSpPr/>
            <p:nvPr userDrawn="1"/>
          </p:nvSpPr>
          <p:spPr>
            <a:xfrm>
              <a:off x="10100160" y="110058"/>
              <a:ext cx="1616258" cy="5486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95808" y="184572"/>
              <a:ext cx="1366684" cy="548640"/>
            </a:xfrm>
            <a:prstGeom prst="rect">
              <a:avLst/>
            </a:prstGeom>
            <a:solidFill>
              <a:schemeClr val="bg1"/>
            </a:solidFill>
          </p:spPr>
        </p:pic>
      </p:grpSp>
      <p:sp>
        <p:nvSpPr>
          <p:cNvPr id="3" name="Text Placeholder 2"/>
          <p:cNvSpPr>
            <a:spLocks noGrp="1"/>
          </p:cNvSpPr>
          <p:nvPr>
            <p:ph type="body" idx="1"/>
          </p:nvPr>
        </p:nvSpPr>
        <p:spPr>
          <a:xfrm>
            <a:off x="676719" y="2283458"/>
            <a:ext cx="10363200" cy="866063"/>
          </a:xfrm>
        </p:spPr>
        <p:txBody>
          <a:bodyPr anchor="b">
            <a:normAutofit/>
          </a:bodyPr>
          <a:lstStyle>
            <a:lvl1pPr marL="0" indent="0">
              <a:buNone/>
              <a:defRPr sz="3200" b="0" i="0">
                <a:solidFill>
                  <a:srgbClr val="0B56A7"/>
                </a:solidFill>
                <a:latin typeface="Calibri" panose="020F0502020204030204" pitchFamily="34" charset="0"/>
                <a:cs typeface="Calibri" panose="020F0502020204030204"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2215691" y="6356352"/>
            <a:ext cx="1553061" cy="365125"/>
          </a:xfrm>
        </p:spPr>
        <p:txBody>
          <a:bodyPr/>
          <a:lstStyle>
            <a:lvl1pPr>
              <a:defRPr b="0" i="0">
                <a:solidFill>
                  <a:schemeClr val="bg1"/>
                </a:solidFill>
                <a:latin typeface="Calibri" panose="020F0502020204030204" pitchFamily="34" charset="0"/>
                <a:cs typeface="Calibri" panose="020F0502020204030204" pitchFamily="34" charset="0"/>
              </a:defRPr>
            </a:lvl1pPr>
          </a:lstStyle>
          <a:p>
            <a:r>
              <a:rPr lang="en-US"/>
              <a:t>Oct 14-15, 2020</a:t>
            </a:r>
            <a:endParaRPr lang="en-US" dirty="0"/>
          </a:p>
        </p:txBody>
      </p:sp>
      <p:sp>
        <p:nvSpPr>
          <p:cNvPr id="5" name="Footer Placeholder 4"/>
          <p:cNvSpPr>
            <a:spLocks noGrp="1"/>
          </p:cNvSpPr>
          <p:nvPr>
            <p:ph type="ftr" sz="quarter" idx="11"/>
          </p:nvPr>
        </p:nvSpPr>
        <p:spPr>
          <a:xfrm>
            <a:off x="530942" y="6356352"/>
            <a:ext cx="1682437" cy="365125"/>
          </a:xfrm>
        </p:spPr>
        <p:txBody>
          <a:bodyPr/>
          <a:lstStyle>
            <a:lvl1pPr>
              <a:defRPr b="0" i="0">
                <a:solidFill>
                  <a:schemeClr val="bg1"/>
                </a:solidFill>
                <a:latin typeface="Calibri" panose="020F0502020204030204" pitchFamily="34" charset="0"/>
                <a:cs typeface="Calibri" panose="020F0502020204030204" pitchFamily="34" charset="0"/>
              </a:defRPr>
            </a:lvl1pPr>
          </a:lstStyle>
          <a:p>
            <a:pPr algn="l"/>
            <a:r>
              <a:rPr lang="en-US"/>
              <a:t>COMSOL Conference</a:t>
            </a:r>
            <a:endParaRPr lang="en-US" dirty="0"/>
          </a:p>
        </p:txBody>
      </p:sp>
      <p:sp>
        <p:nvSpPr>
          <p:cNvPr id="6" name="Slide Number Placeholder 5"/>
          <p:cNvSpPr>
            <a:spLocks noGrp="1"/>
          </p:cNvSpPr>
          <p:nvPr>
            <p:ph type="sldNum" sz="quarter" idx="12"/>
          </p:nvPr>
        </p:nvSpPr>
        <p:spPr/>
        <p:txBody>
          <a:bodyPr/>
          <a:lstStyle>
            <a:lvl1pPr>
              <a:defRPr b="0" i="0">
                <a:solidFill>
                  <a:schemeClr val="bg1"/>
                </a:solidFill>
                <a:latin typeface="Calibri" panose="020F0502020204030204" pitchFamily="34" charset="0"/>
                <a:cs typeface="Calibri" panose="020F0502020204030204" pitchFamily="34" charset="0"/>
              </a:defRPr>
            </a:lvl1pPr>
          </a:lstStyle>
          <a:p>
            <a:fld id="{F67810FE-B9AC-4243-BAF2-168DE60BA4EB}" type="slidenum">
              <a:rPr lang="en-US" smtClean="0"/>
              <a:pPr/>
              <a:t>‹#›</a:t>
            </a:fld>
            <a:endParaRPr lang="en-US" dirty="0"/>
          </a:p>
        </p:txBody>
      </p:sp>
      <p:cxnSp>
        <p:nvCxnSpPr>
          <p:cNvPr id="7" name="Straight Connector 6"/>
          <p:cNvCxnSpPr/>
          <p:nvPr userDrawn="1"/>
        </p:nvCxnSpPr>
        <p:spPr>
          <a:xfrm>
            <a:off x="2172076" y="6473552"/>
            <a:ext cx="0" cy="140075"/>
          </a:xfrm>
          <a:prstGeom prst="line">
            <a:avLst/>
          </a:prstGeom>
          <a:ln w="635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2" name="Footer Placeholder 4">
            <a:extLst>
              <a:ext uri="{FF2B5EF4-FFF2-40B4-BE49-F238E27FC236}">
                <a16:creationId xmlns:a16="http://schemas.microsoft.com/office/drawing/2014/main" id="{C226ACA3-F355-4CB2-8EE9-A9C53FE3289E}"/>
              </a:ext>
            </a:extLst>
          </p:cNvPr>
          <p:cNvSpPr txBox="1">
            <a:spLocks/>
          </p:cNvSpPr>
          <p:nvPr userDrawn="1"/>
        </p:nvSpPr>
        <p:spPr>
          <a:xfrm>
            <a:off x="3993866" y="6350434"/>
            <a:ext cx="4739760" cy="365125"/>
          </a:xfrm>
          <a:prstGeom prst="rect">
            <a:avLst/>
          </a:prstGeom>
        </p:spPr>
        <p:txBody>
          <a:bodyPr vert="horz" lIns="91440" tIns="45720" rIns="91440" bIns="45720" rtlCol="0" anchor="ctr"/>
          <a:lstStyle>
            <a:defPPr>
              <a:defRPr lang="it-IT"/>
            </a:defPPr>
            <a:lvl1pPr marL="0" algn="l" defTabSz="914354" rtl="0" eaLnBrk="1" latinLnBrk="0" hangingPunct="1">
              <a:defRPr sz="1200" kern="1200">
                <a:solidFill>
                  <a:schemeClr val="bg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9"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8" algn="l" defTabSz="914354" rtl="0" eaLnBrk="1" latinLnBrk="0" hangingPunct="1">
              <a:defRPr sz="1900" kern="1200">
                <a:solidFill>
                  <a:schemeClr val="tx1"/>
                </a:solidFill>
                <a:latin typeface="+mn-lt"/>
                <a:ea typeface="+mn-ea"/>
                <a:cs typeface="+mn-cs"/>
              </a:defRPr>
            </a:lvl9pPr>
          </a:lstStyle>
          <a:p>
            <a:pPr algn="ctr"/>
            <a:r>
              <a:rPr lang="en-US" sz="1600" b="0" dirty="0">
                <a:latin typeface="Calibri" panose="020F0502020204030204" pitchFamily="34" charset="0"/>
                <a:cs typeface="Calibri" panose="020F0502020204030204" pitchFamily="34" charset="0"/>
              </a:rPr>
              <a:t>www.veryst.com      mhancock@veryst.com</a:t>
            </a:r>
          </a:p>
        </p:txBody>
      </p:sp>
    </p:spTree>
    <p:extLst>
      <p:ext uri="{BB962C8B-B14F-4D97-AF65-F5344CB8AC3E}">
        <p14:creationId xmlns:p14="http://schemas.microsoft.com/office/powerpoint/2010/main" val="264064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9" name="Group 8"/>
          <p:cNvGrpSpPr/>
          <p:nvPr userDrawn="1"/>
        </p:nvGrpSpPr>
        <p:grpSpPr>
          <a:xfrm>
            <a:off x="10100160" y="110058"/>
            <a:ext cx="1862332" cy="623154"/>
            <a:chOff x="10100160" y="110058"/>
            <a:chExt cx="1862332" cy="623154"/>
          </a:xfrm>
        </p:grpSpPr>
        <p:sp>
          <p:nvSpPr>
            <p:cNvPr id="10" name="Rectangle 9"/>
            <p:cNvSpPr/>
            <p:nvPr userDrawn="1"/>
          </p:nvSpPr>
          <p:spPr>
            <a:xfrm>
              <a:off x="10100160" y="110058"/>
              <a:ext cx="1616258" cy="5486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95808" y="184572"/>
              <a:ext cx="1366684" cy="548640"/>
            </a:xfrm>
            <a:prstGeom prst="rect">
              <a:avLst/>
            </a:prstGeom>
            <a:solidFill>
              <a:schemeClr val="bg1"/>
            </a:solidFill>
          </p:spPr>
        </p:pic>
      </p:grpSp>
      <p:sp>
        <p:nvSpPr>
          <p:cNvPr id="15" name="Title 1"/>
          <p:cNvSpPr>
            <a:spLocks noGrp="1"/>
          </p:cNvSpPr>
          <p:nvPr>
            <p:ph type="title" hasCustomPrompt="1"/>
          </p:nvPr>
        </p:nvSpPr>
        <p:spPr>
          <a:xfrm>
            <a:off x="497544" y="533596"/>
            <a:ext cx="10972800" cy="629639"/>
          </a:xfrm>
        </p:spPr>
        <p:txBody>
          <a:bodyPr>
            <a:normAutofit/>
          </a:bodyPr>
          <a:lstStyle>
            <a:lvl1pPr algn="l">
              <a:defRPr sz="3000">
                <a:solidFill>
                  <a:srgbClr val="0B56A7"/>
                </a:solidFill>
                <a:latin typeface="Calibri" panose="020F0502020204030204" pitchFamily="34" charset="0"/>
                <a:cs typeface="Calibri" panose="020F0502020204030204" pitchFamily="34" charset="0"/>
              </a:defRPr>
            </a:lvl1pPr>
          </a:lstStyle>
          <a:p>
            <a:r>
              <a:rPr lang="en-US" dirty="0"/>
              <a:t>Click to edit Master title style line 1</a:t>
            </a:r>
            <a:br>
              <a:rPr lang="en-US" dirty="0"/>
            </a:br>
            <a:r>
              <a:rPr lang="en-US" dirty="0"/>
              <a:t>Click to edit Master title style line 2</a:t>
            </a:r>
          </a:p>
        </p:txBody>
      </p:sp>
      <p:sp>
        <p:nvSpPr>
          <p:cNvPr id="16" name="Content Placeholder 2"/>
          <p:cNvSpPr>
            <a:spLocks noGrp="1"/>
          </p:cNvSpPr>
          <p:nvPr>
            <p:ph idx="1"/>
          </p:nvPr>
        </p:nvSpPr>
        <p:spPr>
          <a:xfrm>
            <a:off x="485093" y="1493486"/>
            <a:ext cx="10972800" cy="4525963"/>
          </a:xfrm>
        </p:spPr>
        <p:txBody>
          <a:bodyPr>
            <a:normAutofit/>
          </a:bodyPr>
          <a:lstStyle>
            <a:lvl1pPr marL="342891" indent="-342891">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1pPr>
            <a:lvl2pPr marL="742932" indent="-28574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2pPr>
            <a:lvl3pPr marL="1142971"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3pPr>
            <a:lvl4pPr marL="1600160"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4pPr>
            <a:lvl5pPr marL="2057349" indent="-228594">
              <a:lnSpc>
                <a:spcPct val="114000"/>
              </a:lnSpc>
              <a:spcBef>
                <a:spcPts val="600"/>
              </a:spcBef>
              <a:buClr>
                <a:srgbClr val="0B56A7"/>
              </a:buClr>
              <a:buFont typeface="Wingdings" charset="2"/>
              <a:buChar char="§"/>
              <a:defRPr sz="1800" b="0" i="0">
                <a:solidFill>
                  <a:schemeClr val="tx1"/>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Date Placeholder 3"/>
          <p:cNvSpPr>
            <a:spLocks noGrp="1"/>
          </p:cNvSpPr>
          <p:nvPr>
            <p:ph type="dt" sz="half" idx="10"/>
          </p:nvPr>
        </p:nvSpPr>
        <p:spPr>
          <a:xfrm>
            <a:off x="2030873" y="6468420"/>
            <a:ext cx="1572892" cy="365125"/>
          </a:xfrm>
        </p:spPr>
        <p:txBody>
          <a:bodyPr/>
          <a:lstStyle>
            <a:lvl1pPr>
              <a:defRPr>
                <a:solidFill>
                  <a:schemeClr val="bg1"/>
                </a:solidFill>
                <a:latin typeface="Calibri" panose="020F0502020204030204" pitchFamily="34" charset="0"/>
                <a:cs typeface="Calibri" panose="020F0502020204030204" pitchFamily="34" charset="0"/>
              </a:defRPr>
            </a:lvl1pPr>
          </a:lstStyle>
          <a:p>
            <a:r>
              <a:rPr lang="en-US"/>
              <a:t>Oct 14-15, 2020</a:t>
            </a:r>
            <a:endParaRPr lang="en-US" dirty="0"/>
          </a:p>
        </p:txBody>
      </p:sp>
      <p:sp>
        <p:nvSpPr>
          <p:cNvPr id="18" name="Footer Placeholder 4"/>
          <p:cNvSpPr>
            <a:spLocks noGrp="1"/>
          </p:cNvSpPr>
          <p:nvPr>
            <p:ph type="ftr" sz="quarter" idx="11"/>
          </p:nvPr>
        </p:nvSpPr>
        <p:spPr>
          <a:xfrm>
            <a:off x="275490" y="6468419"/>
            <a:ext cx="1701023" cy="365125"/>
          </a:xfrm>
        </p:spPr>
        <p:txBody>
          <a:bodyPr/>
          <a:lstStyle>
            <a:lvl1pPr algn="l">
              <a:defRPr>
                <a:solidFill>
                  <a:schemeClr val="bg1"/>
                </a:solidFill>
                <a:latin typeface="Calibri" panose="020F0502020204030204" pitchFamily="34" charset="0"/>
                <a:cs typeface="Calibri" panose="020F0502020204030204" pitchFamily="34" charset="0"/>
              </a:defRPr>
            </a:lvl1pPr>
          </a:lstStyle>
          <a:p>
            <a:r>
              <a:rPr lang="en-US"/>
              <a:t>COMSOL Conference</a:t>
            </a:r>
            <a:endParaRPr lang="en-US" dirty="0"/>
          </a:p>
        </p:txBody>
      </p:sp>
      <p:sp>
        <p:nvSpPr>
          <p:cNvPr id="19" name="Slide Number Placeholder 5"/>
          <p:cNvSpPr>
            <a:spLocks noGrp="1"/>
          </p:cNvSpPr>
          <p:nvPr>
            <p:ph type="sldNum" sz="quarter" idx="12"/>
          </p:nvPr>
        </p:nvSpPr>
        <p:spPr>
          <a:xfrm>
            <a:off x="8887008" y="6468420"/>
            <a:ext cx="2844800" cy="365125"/>
          </a:xfrm>
        </p:spPr>
        <p:txBody>
          <a:bodyPr/>
          <a:lstStyle>
            <a:lvl1pPr>
              <a:defRPr>
                <a:solidFill>
                  <a:schemeClr val="bg1"/>
                </a:solidFill>
                <a:latin typeface="Calibri" panose="020F0502020204030204" pitchFamily="34" charset="0"/>
                <a:cs typeface="Calibri" panose="020F0502020204030204" pitchFamily="34" charset="0"/>
              </a:defRPr>
            </a:lvl1pPr>
          </a:lstStyle>
          <a:p>
            <a:fld id="{F67810FE-B9AC-4243-BAF2-168DE60BA4EB}" type="slidenum">
              <a:rPr lang="en-US" smtClean="0"/>
              <a:pPr/>
              <a:t>‹#›</a:t>
            </a:fld>
            <a:endParaRPr lang="en-US" dirty="0"/>
          </a:p>
        </p:txBody>
      </p:sp>
      <p:cxnSp>
        <p:nvCxnSpPr>
          <p:cNvPr id="20" name="Straight Connector 19"/>
          <p:cNvCxnSpPr/>
          <p:nvPr userDrawn="1"/>
        </p:nvCxnSpPr>
        <p:spPr>
          <a:xfrm>
            <a:off x="620184" y="1406131"/>
            <a:ext cx="10999568" cy="0"/>
          </a:xfrm>
          <a:prstGeom prst="line">
            <a:avLst/>
          </a:prstGeom>
          <a:ln w="6350" cmpd="sng">
            <a:solidFill>
              <a:srgbClr val="0B56A7"/>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1976513" y="6592978"/>
            <a:ext cx="0" cy="140075"/>
          </a:xfrm>
          <a:prstGeom prst="line">
            <a:avLst/>
          </a:prstGeom>
          <a:ln w="635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4" name="Footer Placeholder 4">
            <a:extLst>
              <a:ext uri="{FF2B5EF4-FFF2-40B4-BE49-F238E27FC236}">
                <a16:creationId xmlns:a16="http://schemas.microsoft.com/office/drawing/2014/main" id="{FDF3A584-A229-4144-8505-F1E6FE2454BD}"/>
              </a:ext>
            </a:extLst>
          </p:cNvPr>
          <p:cNvSpPr txBox="1">
            <a:spLocks/>
          </p:cNvSpPr>
          <p:nvPr userDrawn="1"/>
        </p:nvSpPr>
        <p:spPr>
          <a:xfrm>
            <a:off x="3829538" y="6468419"/>
            <a:ext cx="5057469" cy="365125"/>
          </a:xfrm>
          <a:prstGeom prst="rect">
            <a:avLst/>
          </a:prstGeom>
        </p:spPr>
        <p:txBody>
          <a:bodyPr vert="horz" lIns="91440" tIns="45720" rIns="91440" bIns="45720" rtlCol="0" anchor="ctr"/>
          <a:lstStyle>
            <a:defPPr>
              <a:defRPr lang="it-IT"/>
            </a:defPPr>
            <a:lvl1pPr marL="0" algn="l" defTabSz="914354" rtl="0" eaLnBrk="1" latinLnBrk="0" hangingPunct="1">
              <a:defRPr sz="1200" kern="1200">
                <a:solidFill>
                  <a:schemeClr val="bg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9"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8" algn="l" defTabSz="914354" rtl="0" eaLnBrk="1" latinLnBrk="0" hangingPunct="1">
              <a:defRPr sz="1900" kern="1200">
                <a:solidFill>
                  <a:schemeClr val="tx1"/>
                </a:solidFill>
                <a:latin typeface="+mn-lt"/>
                <a:ea typeface="+mn-ea"/>
                <a:cs typeface="+mn-cs"/>
              </a:defRPr>
            </a:lvl9pPr>
          </a:lstStyle>
          <a:p>
            <a:pPr algn="ctr"/>
            <a:r>
              <a:rPr lang="en-US" sz="1600" b="0" dirty="0">
                <a:latin typeface="Calibri" panose="020F0502020204030204" pitchFamily="34" charset="0"/>
                <a:cs typeface="Calibri" panose="020F0502020204030204" pitchFamily="34" charset="0"/>
              </a:rPr>
              <a:t>www.veryst.com      mhancock@veryst.com</a:t>
            </a:r>
          </a:p>
        </p:txBody>
      </p:sp>
    </p:spTree>
    <p:extLst>
      <p:ext uri="{BB962C8B-B14F-4D97-AF65-F5344CB8AC3E}">
        <p14:creationId xmlns:p14="http://schemas.microsoft.com/office/powerpoint/2010/main" val="3693282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0" name="Group 9"/>
          <p:cNvGrpSpPr/>
          <p:nvPr userDrawn="1"/>
        </p:nvGrpSpPr>
        <p:grpSpPr>
          <a:xfrm>
            <a:off x="10100160" y="110058"/>
            <a:ext cx="1862332" cy="623154"/>
            <a:chOff x="10100160" y="110058"/>
            <a:chExt cx="1862332" cy="623154"/>
          </a:xfrm>
        </p:grpSpPr>
        <p:sp>
          <p:nvSpPr>
            <p:cNvPr id="8" name="Rectangle 7"/>
            <p:cNvSpPr/>
            <p:nvPr userDrawn="1"/>
          </p:nvSpPr>
          <p:spPr>
            <a:xfrm>
              <a:off x="10100160" y="110058"/>
              <a:ext cx="1616258" cy="5486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95808" y="184572"/>
              <a:ext cx="1366684" cy="548640"/>
            </a:xfrm>
            <a:prstGeom prst="rect">
              <a:avLst/>
            </a:prstGeom>
            <a:solidFill>
              <a:schemeClr val="bg1"/>
            </a:solidFill>
          </p:spPr>
        </p:pic>
      </p:grpSp>
      <p:sp>
        <p:nvSpPr>
          <p:cNvPr id="2" name="Title 1"/>
          <p:cNvSpPr>
            <a:spLocks noGrp="1"/>
          </p:cNvSpPr>
          <p:nvPr>
            <p:ph type="title"/>
          </p:nvPr>
        </p:nvSpPr>
        <p:spPr>
          <a:xfrm>
            <a:off x="497544" y="458892"/>
            <a:ext cx="10972800" cy="629639"/>
          </a:xfrm>
        </p:spPr>
        <p:txBody>
          <a:bodyPr>
            <a:noAutofit/>
          </a:bodyPr>
          <a:lstStyle>
            <a:lvl1pPr algn="l">
              <a:defRPr sz="4000">
                <a:solidFill>
                  <a:srgbClr val="0B56A7"/>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4" name="Date Placeholder 3"/>
          <p:cNvSpPr>
            <a:spLocks noGrp="1"/>
          </p:cNvSpPr>
          <p:nvPr>
            <p:ph type="dt" sz="half" idx="10"/>
          </p:nvPr>
        </p:nvSpPr>
        <p:spPr>
          <a:xfrm>
            <a:off x="2030870" y="6468420"/>
            <a:ext cx="1798669" cy="365125"/>
          </a:xfrm>
        </p:spPr>
        <p:txBody>
          <a:bodyPr/>
          <a:lstStyle>
            <a:lvl1pPr>
              <a:defRPr>
                <a:solidFill>
                  <a:schemeClr val="bg1"/>
                </a:solidFill>
                <a:latin typeface="Calibri" panose="020F0502020204030204" pitchFamily="34" charset="0"/>
                <a:cs typeface="Calibri" panose="020F0502020204030204" pitchFamily="34" charset="0"/>
              </a:defRPr>
            </a:lvl1pPr>
          </a:lstStyle>
          <a:p>
            <a:r>
              <a:rPr lang="en-US"/>
              <a:t>Oct 14-15, 2020</a:t>
            </a:r>
            <a:endParaRPr lang="en-US" dirty="0"/>
          </a:p>
        </p:txBody>
      </p:sp>
      <p:sp>
        <p:nvSpPr>
          <p:cNvPr id="5" name="Footer Placeholder 4"/>
          <p:cNvSpPr>
            <a:spLocks noGrp="1"/>
          </p:cNvSpPr>
          <p:nvPr>
            <p:ph type="ftr" sz="quarter" idx="11"/>
          </p:nvPr>
        </p:nvSpPr>
        <p:spPr>
          <a:xfrm>
            <a:off x="277275" y="6468420"/>
            <a:ext cx="1677429" cy="365125"/>
          </a:xfrm>
        </p:spPr>
        <p:txBody>
          <a:bodyPr/>
          <a:lstStyle>
            <a:lvl1pPr algn="l">
              <a:defRPr>
                <a:solidFill>
                  <a:schemeClr val="bg1"/>
                </a:solidFill>
                <a:latin typeface="Calibri" panose="020F0502020204030204" pitchFamily="34" charset="0"/>
                <a:cs typeface="Calibri" panose="020F0502020204030204" pitchFamily="34" charset="0"/>
              </a:defRPr>
            </a:lvl1pPr>
          </a:lstStyle>
          <a:p>
            <a:r>
              <a:rPr lang="en-US"/>
              <a:t>COMSOL Conference</a:t>
            </a:r>
            <a:endParaRPr lang="en-US" dirty="0"/>
          </a:p>
        </p:txBody>
      </p:sp>
      <p:sp>
        <p:nvSpPr>
          <p:cNvPr id="6" name="Slide Number Placeholder 5"/>
          <p:cNvSpPr>
            <a:spLocks noGrp="1"/>
          </p:cNvSpPr>
          <p:nvPr>
            <p:ph type="sldNum" sz="quarter" idx="12"/>
          </p:nvPr>
        </p:nvSpPr>
        <p:spPr>
          <a:xfrm>
            <a:off x="8887008" y="6468420"/>
            <a:ext cx="2844800" cy="365125"/>
          </a:xfrm>
        </p:spPr>
        <p:txBody>
          <a:bodyPr/>
          <a:lstStyle>
            <a:lvl1pPr>
              <a:defRPr>
                <a:solidFill>
                  <a:schemeClr val="bg1"/>
                </a:solidFill>
                <a:latin typeface="Calibri" panose="020F0502020204030204" pitchFamily="34" charset="0"/>
                <a:cs typeface="Calibri" panose="020F0502020204030204" pitchFamily="34" charset="0"/>
              </a:defRPr>
            </a:lvl1pPr>
          </a:lstStyle>
          <a:p>
            <a:fld id="{F67810FE-B9AC-4243-BAF2-168DE60BA4EB}" type="slidenum">
              <a:rPr lang="en-US" smtClean="0"/>
              <a:pPr/>
              <a:t>‹#›</a:t>
            </a:fld>
            <a:endParaRPr lang="en-US" dirty="0"/>
          </a:p>
        </p:txBody>
      </p:sp>
      <p:cxnSp>
        <p:nvCxnSpPr>
          <p:cNvPr id="15" name="Straight Connector 14"/>
          <p:cNvCxnSpPr/>
          <p:nvPr userDrawn="1"/>
        </p:nvCxnSpPr>
        <p:spPr>
          <a:xfrm>
            <a:off x="620184" y="1182019"/>
            <a:ext cx="10999568" cy="0"/>
          </a:xfrm>
          <a:prstGeom prst="line">
            <a:avLst/>
          </a:prstGeom>
          <a:ln w="6350" cmpd="sng">
            <a:solidFill>
              <a:srgbClr val="0B56A7"/>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976513" y="6592978"/>
            <a:ext cx="0" cy="140075"/>
          </a:xfrm>
          <a:prstGeom prst="line">
            <a:avLst/>
          </a:prstGeom>
          <a:ln w="6350" cmpd="sng">
            <a:solidFill>
              <a:schemeClr val="bg1"/>
            </a:solidFill>
          </a:ln>
        </p:spPr>
        <p:style>
          <a:lnRef idx="2">
            <a:schemeClr val="accent1"/>
          </a:lnRef>
          <a:fillRef idx="0">
            <a:schemeClr val="accent1"/>
          </a:fillRef>
          <a:effectRef idx="1">
            <a:schemeClr val="accent1"/>
          </a:effectRef>
          <a:fontRef idx="minor">
            <a:schemeClr val="tx1"/>
          </a:fontRef>
        </p:style>
      </p:cxnSp>
      <p:sp>
        <p:nvSpPr>
          <p:cNvPr id="11" name="Footer Placeholder 4">
            <a:extLst>
              <a:ext uri="{FF2B5EF4-FFF2-40B4-BE49-F238E27FC236}">
                <a16:creationId xmlns:a16="http://schemas.microsoft.com/office/drawing/2014/main" id="{DA1404ED-4E42-4F7A-AEBA-C960DCFF1CCB}"/>
              </a:ext>
            </a:extLst>
          </p:cNvPr>
          <p:cNvSpPr txBox="1">
            <a:spLocks/>
          </p:cNvSpPr>
          <p:nvPr userDrawn="1"/>
        </p:nvSpPr>
        <p:spPr>
          <a:xfrm>
            <a:off x="3829538" y="6468419"/>
            <a:ext cx="5057469" cy="365125"/>
          </a:xfrm>
          <a:prstGeom prst="rect">
            <a:avLst/>
          </a:prstGeom>
        </p:spPr>
        <p:txBody>
          <a:bodyPr vert="horz" lIns="91440" tIns="45720" rIns="91440" bIns="45720" rtlCol="0" anchor="ctr"/>
          <a:lstStyle>
            <a:defPPr>
              <a:defRPr lang="it-IT"/>
            </a:defPPr>
            <a:lvl1pPr marL="0" algn="l" defTabSz="914354" rtl="0" eaLnBrk="1" latinLnBrk="0" hangingPunct="1">
              <a:defRPr sz="1200" kern="1200">
                <a:solidFill>
                  <a:schemeClr val="bg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9"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8" algn="l" defTabSz="914354" rtl="0" eaLnBrk="1" latinLnBrk="0" hangingPunct="1">
              <a:defRPr sz="1900" kern="1200">
                <a:solidFill>
                  <a:schemeClr val="tx1"/>
                </a:solidFill>
                <a:latin typeface="+mn-lt"/>
                <a:ea typeface="+mn-ea"/>
                <a:cs typeface="+mn-cs"/>
              </a:defRPr>
            </a:lvl9pPr>
          </a:lstStyle>
          <a:p>
            <a:pPr algn="ctr"/>
            <a:r>
              <a:rPr lang="en-US" sz="1600" b="0" dirty="0">
                <a:latin typeface="Calibri" panose="020F0502020204030204" pitchFamily="34" charset="0"/>
                <a:cs typeface="Calibri" panose="020F0502020204030204" pitchFamily="34" charset="0"/>
              </a:rPr>
              <a:t>www.veryst.com      mhancock@veryst.com</a:t>
            </a:r>
          </a:p>
        </p:txBody>
      </p:sp>
    </p:spTree>
    <p:extLst>
      <p:ext uri="{BB962C8B-B14F-4D97-AF65-F5344CB8AC3E}">
        <p14:creationId xmlns:p14="http://schemas.microsoft.com/office/powerpoint/2010/main" val="37453082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0656" y="274639"/>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61972" y="1600202"/>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bg1"/>
                </a:solidFill>
                <a:latin typeface="+mn-lt"/>
              </a:defRPr>
            </a:lvl1pPr>
          </a:lstStyle>
          <a:p>
            <a:r>
              <a:rPr lang="en-US"/>
              <a:t>Oct 14-15, 2020</a:t>
            </a:r>
            <a:endParaRPr lang="en-US" dirty="0"/>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bg1"/>
                </a:solidFill>
                <a:latin typeface="+mn-lt"/>
              </a:defRPr>
            </a:lvl1pPr>
          </a:lstStyle>
          <a:p>
            <a:r>
              <a:rPr lang="en-US"/>
              <a:t>COMSOL Conference</a:t>
            </a:r>
            <a:endParaRPr lang="en-US" dirty="0"/>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bg1"/>
                </a:solidFill>
                <a:latin typeface="+mn-lt"/>
              </a:defRPr>
            </a:lvl1pPr>
          </a:lstStyle>
          <a:p>
            <a:fld id="{F67810FE-B9AC-4243-BAF2-168DE60BA4EB}" type="slidenum">
              <a:rPr lang="en-US" smtClean="0"/>
              <a:pPr/>
              <a:t>‹#›</a:t>
            </a:fld>
            <a:endParaRPr lang="en-US" dirty="0"/>
          </a:p>
        </p:txBody>
      </p:sp>
    </p:spTree>
    <p:extLst>
      <p:ext uri="{BB962C8B-B14F-4D97-AF65-F5344CB8AC3E}">
        <p14:creationId xmlns:p14="http://schemas.microsoft.com/office/powerpoint/2010/main" val="1152598430"/>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5" r:id="rId5"/>
  </p:sldLayoutIdLst>
  <p:hf hdr="0"/>
  <p:txStyles>
    <p:titleStyle>
      <a:lvl1pPr algn="l" defTabSz="457189" rtl="0" eaLnBrk="1" latinLnBrk="0" hangingPunct="1">
        <a:spcBef>
          <a:spcPct val="0"/>
        </a:spcBef>
        <a:buNone/>
        <a:defRPr sz="3000" kern="1200">
          <a:solidFill>
            <a:srgbClr val="0B56A7"/>
          </a:solidFill>
          <a:latin typeface="Calibri" panose="020F0502020204030204" pitchFamily="34" charset="0"/>
          <a:ea typeface="+mj-ea"/>
          <a:cs typeface="Calibri" panose="020F0502020204030204" pitchFamily="34" charset="0"/>
        </a:defRPr>
      </a:lvl1pPr>
    </p:titleStyle>
    <p:bodyStyle>
      <a:lvl1pPr marL="342891" indent="-342891" algn="l" defTabSz="457189" rtl="0" eaLnBrk="1" latinLnBrk="0" hangingPunct="1">
        <a:lnSpc>
          <a:spcPct val="114000"/>
        </a:lnSpc>
        <a:spcBef>
          <a:spcPts val="600"/>
        </a:spcBef>
        <a:buClr>
          <a:srgbClr val="0B56A7"/>
        </a:buClr>
        <a:buFont typeface="Wingdings" charset="2"/>
        <a:buChar char="§"/>
        <a:defRPr sz="1800" kern="1200">
          <a:solidFill>
            <a:schemeClr val="tx1"/>
          </a:solidFill>
          <a:latin typeface="Calibri" panose="020F0502020204030204" pitchFamily="34" charset="0"/>
          <a:ea typeface="+mn-ea"/>
          <a:cs typeface="Calibri" panose="020F0502020204030204" pitchFamily="34" charset="0"/>
        </a:defRPr>
      </a:lvl1pPr>
      <a:lvl2pPr marL="742932" indent="-285744" algn="l" defTabSz="457189" rtl="0" eaLnBrk="1" latinLnBrk="0" hangingPunct="1">
        <a:lnSpc>
          <a:spcPct val="114000"/>
        </a:lnSpc>
        <a:spcBef>
          <a:spcPts val="600"/>
        </a:spcBef>
        <a:buClr>
          <a:srgbClr val="0B56A7"/>
        </a:buClr>
        <a:buFont typeface="Wingdings" charset="2"/>
        <a:buChar char="§"/>
        <a:defRPr sz="1800" kern="1200">
          <a:solidFill>
            <a:schemeClr val="tx1"/>
          </a:solidFill>
          <a:latin typeface="Calibri" panose="020F0502020204030204" pitchFamily="34" charset="0"/>
          <a:ea typeface="+mn-ea"/>
          <a:cs typeface="Calibri" panose="020F0502020204030204" pitchFamily="34" charset="0"/>
        </a:defRPr>
      </a:lvl2pPr>
      <a:lvl3pPr marL="1142971" indent="-228594" algn="l" defTabSz="457189" rtl="0" eaLnBrk="1" latinLnBrk="0" hangingPunct="1">
        <a:lnSpc>
          <a:spcPct val="114000"/>
        </a:lnSpc>
        <a:spcBef>
          <a:spcPts val="600"/>
        </a:spcBef>
        <a:buClr>
          <a:srgbClr val="0B56A7"/>
        </a:buClr>
        <a:buFont typeface="Wingdings" charset="2"/>
        <a:buChar char="§"/>
        <a:defRPr sz="1800" kern="1200">
          <a:solidFill>
            <a:schemeClr val="tx1"/>
          </a:solidFill>
          <a:latin typeface="Calibri" panose="020F0502020204030204" pitchFamily="34" charset="0"/>
          <a:ea typeface="+mn-ea"/>
          <a:cs typeface="Calibri" panose="020F0502020204030204" pitchFamily="34" charset="0"/>
        </a:defRPr>
      </a:lvl3pPr>
      <a:lvl4pPr marL="1600160" indent="-228594" algn="l" defTabSz="457189" rtl="0" eaLnBrk="1" latinLnBrk="0" hangingPunct="1">
        <a:lnSpc>
          <a:spcPct val="114000"/>
        </a:lnSpc>
        <a:spcBef>
          <a:spcPts val="600"/>
        </a:spcBef>
        <a:buClr>
          <a:srgbClr val="0B56A7"/>
        </a:buClr>
        <a:buFont typeface="Wingdings" charset="2"/>
        <a:buChar char="§"/>
        <a:defRPr sz="1800" kern="1200">
          <a:solidFill>
            <a:schemeClr val="tx1"/>
          </a:solidFill>
          <a:latin typeface="Calibri" panose="020F0502020204030204" pitchFamily="34" charset="0"/>
          <a:ea typeface="+mn-ea"/>
          <a:cs typeface="Calibri" panose="020F0502020204030204" pitchFamily="34" charset="0"/>
        </a:defRPr>
      </a:lvl4pPr>
      <a:lvl5pPr marL="2057349" indent="-228594" algn="l" defTabSz="457189" rtl="0" eaLnBrk="1" latinLnBrk="0" hangingPunct="1">
        <a:lnSpc>
          <a:spcPct val="114000"/>
        </a:lnSpc>
        <a:spcBef>
          <a:spcPts val="600"/>
        </a:spcBef>
        <a:buClr>
          <a:srgbClr val="0B56A7"/>
        </a:buClr>
        <a:buFont typeface="Wingdings" charset="2"/>
        <a:buChar char="§"/>
        <a:defRPr sz="1800" kern="1200">
          <a:solidFill>
            <a:schemeClr val="tx1"/>
          </a:solidFill>
          <a:latin typeface="Calibri" panose="020F0502020204030204" pitchFamily="34" charset="0"/>
          <a:ea typeface="+mn-ea"/>
          <a:cs typeface="Calibri" panose="020F0502020204030204" pitchFamily="34"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8.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hyperlink" Target="https://www.veryst.com/case-studies/active-mixing-microwell-repetitive-pipetting" TargetMode="External"/><Relationship Id="rId3" Type="http://schemas.microsoft.com/office/2007/relationships/media" Target="../media/media15.m4a"/><Relationship Id="rId7" Type="http://schemas.openxmlformats.org/officeDocument/2006/relationships/image" Target="../media/image25.png"/><Relationship Id="rId2" Type="http://schemas.openxmlformats.org/officeDocument/2006/relationships/video" Target="../media/media14.mp4"/><Relationship Id="rId1" Type="http://schemas.microsoft.com/office/2007/relationships/media" Target="../media/media14.mp4"/><Relationship Id="rId6" Type="http://schemas.openxmlformats.org/officeDocument/2006/relationships/image" Target="../media/image24.png"/><Relationship Id="rId5" Type="http://schemas.openxmlformats.org/officeDocument/2006/relationships/slideLayout" Target="../slideLayouts/slideLayout2.xml"/><Relationship Id="rId4" Type="http://schemas.openxmlformats.org/officeDocument/2006/relationships/audio" Target="../media/media15.m4a"/><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8.png"/><Relationship Id="rId5" Type="http://schemas.openxmlformats.org/officeDocument/2006/relationships/hyperlink" Target="https://www.veryst.com/case-studies/active-mixing-microwell-repetitive-pipetting" TargetMode="Externa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8.png"/><Relationship Id="rId5" Type="http://schemas.openxmlformats.org/officeDocument/2006/relationships/hyperlink" Target="https://www.veryst.com/case-studies/active-mixing-microwell-repetitive-pipetting" TargetMode="Externa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hyperlink" Target="https://www.veryst.com/case-studies/active-mixing-microwell-repetitive-pipetting" TargetMode="Externa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media" Target="../media/media4.m4a"/><Relationship Id="rId7" Type="http://schemas.openxmlformats.org/officeDocument/2006/relationships/hyperlink" Target="https://www.veryst.com/case-studies/concentration-gradients-microfluidic-devices" TargetMode="Externa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audio" Target="../media/media4.m4a"/></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620.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8.png"/><Relationship Id="rId5" Type="http://schemas.openxmlformats.org/officeDocument/2006/relationships/image" Target="../media/image640.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media" Target="../media/media9.m4a"/><Relationship Id="rId7" Type="http://schemas.openxmlformats.org/officeDocument/2006/relationships/hyperlink" Target="https://www.veryst.com/case-studies/chemical-carryover-microfluidic-devices" TargetMode="External"/><Relationship Id="rId2" Type="http://schemas.openxmlformats.org/officeDocument/2006/relationships/video" Target="../media/media8.mp4"/><Relationship Id="rId1" Type="http://schemas.microsoft.com/office/2007/relationships/media" Target="../media/media8.mp4"/><Relationship Id="rId6" Type="http://schemas.openxmlformats.org/officeDocument/2006/relationships/image" Target="../media/image18.png"/><Relationship Id="rId5" Type="http://schemas.openxmlformats.org/officeDocument/2006/relationships/slideLayout" Target="../slideLayouts/slideLayout2.xml"/><Relationship Id="rId4" Type="http://schemas.openxmlformats.org/officeDocument/2006/relationships/audio" Target="../media/media9.m4a"/></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8.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26803-00DD-451E-BD59-432DA9D02C44}"/>
              </a:ext>
            </a:extLst>
          </p:cNvPr>
          <p:cNvSpPr>
            <a:spLocks noGrp="1"/>
          </p:cNvSpPr>
          <p:nvPr>
            <p:ph type="ctrTitle"/>
          </p:nvPr>
        </p:nvSpPr>
        <p:spPr>
          <a:xfrm>
            <a:off x="430068" y="1864958"/>
            <a:ext cx="11327350" cy="1470025"/>
          </a:xfrm>
        </p:spPr>
        <p:txBody>
          <a:bodyPr/>
          <a:lstStyle/>
          <a:p>
            <a:pPr>
              <a:lnSpc>
                <a:spcPct val="114000"/>
              </a:lnSpc>
            </a:pPr>
            <a:r>
              <a:rPr lang="en-US" dirty="0"/>
              <a:t>Chemical Gradients, Carryover and Mixing in Fluidic Diagnostic Systems</a:t>
            </a:r>
          </a:p>
        </p:txBody>
      </p:sp>
      <p:sp>
        <p:nvSpPr>
          <p:cNvPr id="3" name="Subtitle 2">
            <a:extLst>
              <a:ext uri="{FF2B5EF4-FFF2-40B4-BE49-F238E27FC236}">
                <a16:creationId xmlns:a16="http://schemas.microsoft.com/office/drawing/2014/main" id="{209F71C3-3468-44E7-9916-F9A821BB0295}"/>
              </a:ext>
            </a:extLst>
          </p:cNvPr>
          <p:cNvSpPr>
            <a:spLocks noGrp="1"/>
          </p:cNvSpPr>
          <p:nvPr>
            <p:ph type="subTitle" idx="1"/>
          </p:nvPr>
        </p:nvSpPr>
        <p:spPr>
          <a:xfrm>
            <a:off x="715189" y="3886199"/>
            <a:ext cx="10971433" cy="2373015"/>
          </a:xfrm>
        </p:spPr>
        <p:txBody>
          <a:bodyPr/>
          <a:lstStyle/>
          <a:p>
            <a:r>
              <a:rPr lang="en-US" dirty="0"/>
              <a:t>Matthew J. Hancock, Ph.D.				Andrew P. Spann, Ph.D.				Andrew M. Fiore, Ph.D.</a:t>
            </a:r>
          </a:p>
          <a:p>
            <a:r>
              <a:rPr lang="en-US" dirty="0"/>
              <a:t>mhancock@veryst.com</a:t>
            </a:r>
          </a:p>
          <a:p>
            <a:r>
              <a:rPr lang="en-US" dirty="0" err="1"/>
              <a:t>Veryst</a:t>
            </a:r>
            <a:r>
              <a:rPr lang="en-US" dirty="0"/>
              <a:t> Engineering, LLC</a:t>
            </a:r>
          </a:p>
          <a:p>
            <a:endParaRPr lang="en-US" dirty="0"/>
          </a:p>
        </p:txBody>
      </p:sp>
      <p:sp>
        <p:nvSpPr>
          <p:cNvPr id="8" name="TextBox 7">
            <a:extLst>
              <a:ext uri="{FF2B5EF4-FFF2-40B4-BE49-F238E27FC236}">
                <a16:creationId xmlns:a16="http://schemas.microsoft.com/office/drawing/2014/main" id="{ABB03441-7C41-4CBA-9B10-E6DB831F128D}"/>
              </a:ext>
            </a:extLst>
          </p:cNvPr>
          <p:cNvSpPr txBox="1"/>
          <p:nvPr/>
        </p:nvSpPr>
        <p:spPr>
          <a:xfrm>
            <a:off x="4516881" y="6415803"/>
            <a:ext cx="3158237" cy="246221"/>
          </a:xfrm>
          <a:prstGeom prst="rect">
            <a:avLst/>
          </a:prstGeom>
          <a:noFill/>
        </p:spPr>
        <p:txBody>
          <a:bodyPr wrap="none" rtlCol="0">
            <a:spAutoFit/>
          </a:bodyPr>
          <a:lstStyle/>
          <a:p>
            <a:r>
              <a:rPr lang="en-US" sz="1000" dirty="0">
                <a:solidFill>
                  <a:schemeClr val="bg1"/>
                </a:solidFill>
              </a:rPr>
              <a:t>COMSOL is a registered trademark of COMSOL AB.</a:t>
            </a:r>
          </a:p>
        </p:txBody>
      </p:sp>
      <p:pic>
        <p:nvPicPr>
          <p:cNvPr id="1026" name="Picture 2" descr="Submit Your Paper or Poster for the COMSOL Conference 2020">
            <a:extLst>
              <a:ext uri="{FF2B5EF4-FFF2-40B4-BE49-F238E27FC236}">
                <a16:creationId xmlns:a16="http://schemas.microsoft.com/office/drawing/2014/main" id="{FFE55E2D-8C82-4DEA-B013-ABE49474DBB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08090" y="677242"/>
            <a:ext cx="2242207" cy="914400"/>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a:extLst>
              <a:ext uri="{FF2B5EF4-FFF2-40B4-BE49-F238E27FC236}">
                <a16:creationId xmlns:a16="http://schemas.microsoft.com/office/drawing/2014/main" id="{600BB820-E35A-4DE7-BB97-8D411527B9B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3264495902"/>
      </p:ext>
    </p:extLst>
  </p:cSld>
  <p:clrMapOvr>
    <a:masterClrMapping/>
  </p:clrMapOvr>
  <mc:AlternateContent xmlns:mc="http://schemas.openxmlformats.org/markup-compatibility/2006" xmlns:p14="http://schemas.microsoft.com/office/powerpoint/2010/main">
    <mc:Choice Requires="p14">
      <p:transition spd="slow" p14:dur="2000" advTm="11446"/>
    </mc:Choice>
    <mc:Fallback xmlns="">
      <p:transition spd="slow" advTm="114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0B089-03DF-469D-8A2D-5FC65F5D966F}"/>
              </a:ext>
            </a:extLst>
          </p:cNvPr>
          <p:cNvSpPr>
            <a:spLocks noGrp="1"/>
          </p:cNvSpPr>
          <p:nvPr>
            <p:ph type="title"/>
          </p:nvPr>
        </p:nvSpPr>
        <p:spPr/>
        <p:txBody>
          <a:bodyPr/>
          <a:lstStyle/>
          <a:p>
            <a:r>
              <a:rPr lang="en-US" dirty="0"/>
              <a:t>Carryover in a Corner</a:t>
            </a:r>
          </a:p>
        </p:txBody>
      </p:sp>
      <p:sp>
        <p:nvSpPr>
          <p:cNvPr id="3" name="Content Placeholder 2">
            <a:extLst>
              <a:ext uri="{FF2B5EF4-FFF2-40B4-BE49-F238E27FC236}">
                <a16:creationId xmlns:a16="http://schemas.microsoft.com/office/drawing/2014/main" id="{68FFFC08-556A-4401-8BAF-6C169A3D9A29}"/>
              </a:ext>
            </a:extLst>
          </p:cNvPr>
          <p:cNvSpPr>
            <a:spLocks noGrp="1"/>
          </p:cNvSpPr>
          <p:nvPr>
            <p:ph idx="1"/>
          </p:nvPr>
        </p:nvSpPr>
        <p:spPr>
          <a:xfrm>
            <a:off x="485093" y="1269375"/>
            <a:ext cx="10972800" cy="2276138"/>
          </a:xfrm>
        </p:spPr>
        <p:txBody>
          <a:bodyPr>
            <a:normAutofit/>
          </a:bodyPr>
          <a:lstStyle/>
          <a:p>
            <a:r>
              <a:rPr lang="en-US" sz="2000" dirty="0">
                <a:solidFill>
                  <a:srgbClr val="000000"/>
                </a:solidFill>
              </a:rPr>
              <a:t>Leftover reagent</a:t>
            </a:r>
            <a:r>
              <a:rPr lang="en-US" sz="2000" b="0" u="none" strike="noStrike" baseline="0" dirty="0">
                <a:solidFill>
                  <a:srgbClr val="000000"/>
                </a:solidFill>
              </a:rPr>
              <a:t> concentration (i.e. carryover) relative to initial concentration (color) and flow field streamlines (white) for three different flow rates in a corner. In each case, the same buffer volume is pumped through the channel.</a:t>
            </a:r>
          </a:p>
          <a:p>
            <a:pPr marR="0" rtl="0"/>
            <a:r>
              <a:rPr lang="en-US" sz="2000" b="0" u="none" strike="noStrike" baseline="0" dirty="0">
                <a:solidFill>
                  <a:srgbClr val="000000"/>
                </a:solidFill>
              </a:rPr>
              <a:t>Recirculation zones develop </a:t>
            </a:r>
            <a:r>
              <a:rPr lang="en-US" sz="2000" dirty="0">
                <a:solidFill>
                  <a:srgbClr val="000000"/>
                </a:solidFill>
              </a:rPr>
              <a:t>in and near the corner, </a:t>
            </a:r>
            <a:r>
              <a:rPr lang="en-US" sz="2000" b="0" u="none" strike="noStrike" baseline="0" dirty="0">
                <a:solidFill>
                  <a:srgbClr val="000000"/>
                </a:solidFill>
              </a:rPr>
              <a:t>which can trap </a:t>
            </a:r>
            <a:r>
              <a:rPr lang="en-US" sz="2000" dirty="0">
                <a:solidFill>
                  <a:srgbClr val="000000"/>
                </a:solidFill>
              </a:rPr>
              <a:t>previous</a:t>
            </a:r>
            <a:r>
              <a:rPr lang="en-US" sz="2000" b="0" u="none" strike="noStrike" baseline="0" dirty="0">
                <a:solidFill>
                  <a:srgbClr val="000000"/>
                </a:solidFill>
              </a:rPr>
              <a:t> reagents. Said zones increase in size as the flow rate and Reynolds number increase. </a:t>
            </a:r>
          </a:p>
        </p:txBody>
      </p:sp>
      <p:sp>
        <p:nvSpPr>
          <p:cNvPr id="4" name="Date Placeholder 3">
            <a:extLst>
              <a:ext uri="{FF2B5EF4-FFF2-40B4-BE49-F238E27FC236}">
                <a16:creationId xmlns:a16="http://schemas.microsoft.com/office/drawing/2014/main" id="{481B548F-23EF-44F1-B75F-06026F8DE06B}"/>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AD942035-B590-4F6A-82E0-EDF9AD0E3B30}"/>
              </a:ext>
            </a:extLst>
          </p:cNvPr>
          <p:cNvSpPr>
            <a:spLocks noGrp="1"/>
          </p:cNvSpPr>
          <p:nvPr>
            <p:ph type="sldNum" sz="quarter" idx="12"/>
          </p:nvPr>
        </p:nvSpPr>
        <p:spPr/>
        <p:txBody>
          <a:bodyPr/>
          <a:lstStyle/>
          <a:p>
            <a:fld id="{F67810FE-B9AC-4243-BAF2-168DE60BA4EB}" type="slidenum">
              <a:rPr lang="en-US" smtClean="0"/>
              <a:pPr/>
              <a:t>10</a:t>
            </a:fld>
            <a:endParaRPr lang="en-US" dirty="0"/>
          </a:p>
        </p:txBody>
      </p:sp>
      <p:pic>
        <p:nvPicPr>
          <p:cNvPr id="7" name="Content Placeholder 7">
            <a:extLst>
              <a:ext uri="{FF2B5EF4-FFF2-40B4-BE49-F238E27FC236}">
                <a16:creationId xmlns:a16="http://schemas.microsoft.com/office/drawing/2014/main" id="{F1DADF1C-B88B-4D24-888A-A672AAF15ED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69633" y="3170068"/>
            <a:ext cx="10452799" cy="2986513"/>
          </a:xfrm>
          <a:prstGeom prst="rect">
            <a:avLst/>
          </a:prstGeom>
        </p:spPr>
      </p:pic>
      <p:cxnSp>
        <p:nvCxnSpPr>
          <p:cNvPr id="9" name="Straight Arrow Connector 8">
            <a:extLst>
              <a:ext uri="{FF2B5EF4-FFF2-40B4-BE49-F238E27FC236}">
                <a16:creationId xmlns:a16="http://schemas.microsoft.com/office/drawing/2014/main" id="{FA83E5B9-22B3-43C7-87A6-94AF24259A02}"/>
              </a:ext>
            </a:extLst>
          </p:cNvPr>
          <p:cNvCxnSpPr>
            <a:cxnSpLocks/>
          </p:cNvCxnSpPr>
          <p:nvPr/>
        </p:nvCxnSpPr>
        <p:spPr>
          <a:xfrm flipV="1">
            <a:off x="949797" y="5203231"/>
            <a:ext cx="0" cy="731521"/>
          </a:xfrm>
          <a:prstGeom prst="straightConnector1">
            <a:avLst/>
          </a:prstGeom>
          <a:ln w="38100">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BD9DFC78-0FA3-481C-AE27-4975ED38E698}"/>
              </a:ext>
            </a:extLst>
          </p:cNvPr>
          <p:cNvSpPr txBox="1"/>
          <p:nvPr/>
        </p:nvSpPr>
        <p:spPr>
          <a:xfrm rot="16200000">
            <a:off x="201730" y="5322381"/>
            <a:ext cx="951271" cy="369332"/>
          </a:xfrm>
          <a:prstGeom prst="rect">
            <a:avLst/>
          </a:prstGeom>
          <a:noFill/>
        </p:spPr>
        <p:txBody>
          <a:bodyPr wrap="square">
            <a:spAutoFit/>
          </a:bodyPr>
          <a:lstStyle/>
          <a:p>
            <a:r>
              <a:rPr lang="en-US" sz="1800" b="0" u="none" strike="noStrike" baseline="0" dirty="0">
                <a:solidFill>
                  <a:srgbClr val="000000"/>
                </a:solidFill>
                <a:latin typeface="Calibri" panose="020F0502020204030204" pitchFamily="34" charset="0"/>
                <a:cs typeface="Calibri" panose="020F0502020204030204" pitchFamily="34" charset="0"/>
              </a:rPr>
              <a:t>0.1 mm</a:t>
            </a:r>
            <a:endParaRPr lang="en-US" dirty="0">
              <a:latin typeface="Calibri" panose="020F0502020204030204" pitchFamily="34" charset="0"/>
              <a:cs typeface="Calibri" panose="020F0502020204030204" pitchFamily="34" charset="0"/>
            </a:endParaRPr>
          </a:p>
        </p:txBody>
      </p:sp>
      <p:cxnSp>
        <p:nvCxnSpPr>
          <p:cNvPr id="13" name="Straight Arrow Connector 12">
            <a:extLst>
              <a:ext uri="{FF2B5EF4-FFF2-40B4-BE49-F238E27FC236}">
                <a16:creationId xmlns:a16="http://schemas.microsoft.com/office/drawing/2014/main" id="{21F88901-B9F0-4A29-BFE4-9F1F131F83C0}"/>
              </a:ext>
            </a:extLst>
          </p:cNvPr>
          <p:cNvCxnSpPr>
            <a:cxnSpLocks/>
          </p:cNvCxnSpPr>
          <p:nvPr/>
        </p:nvCxnSpPr>
        <p:spPr>
          <a:xfrm>
            <a:off x="1070606" y="6054706"/>
            <a:ext cx="2557497" cy="0"/>
          </a:xfrm>
          <a:prstGeom prst="straightConnector1">
            <a:avLst/>
          </a:prstGeom>
          <a:ln w="38100">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447664A9-4867-4E25-93CB-26D8B18347F8}"/>
              </a:ext>
            </a:extLst>
          </p:cNvPr>
          <p:cNvSpPr txBox="1"/>
          <p:nvPr/>
        </p:nvSpPr>
        <p:spPr>
          <a:xfrm>
            <a:off x="1820071" y="6091594"/>
            <a:ext cx="951271" cy="369332"/>
          </a:xfrm>
          <a:prstGeom prst="rect">
            <a:avLst/>
          </a:prstGeom>
          <a:noFill/>
        </p:spPr>
        <p:txBody>
          <a:bodyPr wrap="square">
            <a:spAutoFit/>
          </a:bodyPr>
          <a:lstStyle/>
          <a:p>
            <a:r>
              <a:rPr lang="en-US" sz="1800" b="0" u="none" strike="noStrike" baseline="0" dirty="0">
                <a:solidFill>
                  <a:srgbClr val="000000"/>
                </a:solidFill>
                <a:latin typeface="Calibri" panose="020F0502020204030204" pitchFamily="34" charset="0"/>
                <a:cs typeface="Calibri" panose="020F0502020204030204" pitchFamily="34" charset="0"/>
              </a:rPr>
              <a:t>0.6 mm</a:t>
            </a:r>
            <a:endParaRPr lang="en-US"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F7C82D32-2575-4387-90BD-90A35728855F}"/>
              </a:ext>
            </a:extLst>
          </p:cNvPr>
          <p:cNvSpPr txBox="1"/>
          <p:nvPr/>
        </p:nvSpPr>
        <p:spPr>
          <a:xfrm>
            <a:off x="3966452" y="6091594"/>
            <a:ext cx="7891251" cy="369332"/>
          </a:xfrm>
          <a:prstGeom prst="rect">
            <a:avLst/>
          </a:prstGeom>
          <a:noFill/>
        </p:spPr>
        <p:txBody>
          <a:bodyPr wrap="square">
            <a:spAutoFit/>
          </a:bodyPr>
          <a:lstStyle/>
          <a:p>
            <a:r>
              <a:rPr lang="en-US" sz="1800" b="0" u="none" strike="noStrike" baseline="0" dirty="0">
                <a:solidFill>
                  <a:srgbClr val="000000"/>
                </a:solidFill>
                <a:latin typeface="Calibri" panose="020F0502020204030204" pitchFamily="34" charset="0"/>
                <a:cs typeface="Calibri" panose="020F0502020204030204" pitchFamily="34" charset="0"/>
              </a:rPr>
              <a:t>Channel width 1 mm (into page), channel volume </a:t>
            </a:r>
            <a:r>
              <a:rPr lang="el-GR" sz="1800" b="0" u="none" strike="noStrike" baseline="0" dirty="0">
                <a:solidFill>
                  <a:srgbClr val="000000"/>
                </a:solidFill>
                <a:latin typeface="Calibri" panose="020F0502020204030204" pitchFamily="34" charset="0"/>
                <a:cs typeface="Calibri" panose="020F0502020204030204" pitchFamily="34" charset="0"/>
              </a:rPr>
              <a:t>0.06 μ</a:t>
            </a:r>
            <a:r>
              <a:rPr lang="en-US" sz="1800" b="0" u="none" strike="noStrike" baseline="0" dirty="0">
                <a:solidFill>
                  <a:srgbClr val="000000"/>
                </a:solidFill>
                <a:latin typeface="Calibri" panose="020F0502020204030204" pitchFamily="34" charset="0"/>
                <a:cs typeface="Calibri" panose="020F0502020204030204" pitchFamily="34" charset="0"/>
              </a:rPr>
              <a:t>L per mm (into page)</a:t>
            </a:r>
            <a:endParaRPr lang="en-US" dirty="0">
              <a:latin typeface="Calibri" panose="020F0502020204030204" pitchFamily="34" charset="0"/>
              <a:cs typeface="Calibri" panose="020F0502020204030204" pitchFamily="34" charset="0"/>
            </a:endParaRPr>
          </a:p>
        </p:txBody>
      </p:sp>
      <p:sp>
        <p:nvSpPr>
          <p:cNvPr id="8" name="Footer Placeholder 7">
            <a:extLst>
              <a:ext uri="{FF2B5EF4-FFF2-40B4-BE49-F238E27FC236}">
                <a16:creationId xmlns:a16="http://schemas.microsoft.com/office/drawing/2014/main" id="{D722F4F9-6F79-40FA-8C3E-2B9F1F6A26FB}"/>
              </a:ext>
            </a:extLst>
          </p:cNvPr>
          <p:cNvSpPr>
            <a:spLocks noGrp="1"/>
          </p:cNvSpPr>
          <p:nvPr>
            <p:ph type="ftr" sz="quarter" idx="11"/>
          </p:nvPr>
        </p:nvSpPr>
        <p:spPr/>
        <p:txBody>
          <a:bodyPr/>
          <a:lstStyle/>
          <a:p>
            <a:r>
              <a:rPr lang="en-US"/>
              <a:t>COMSOL Conference</a:t>
            </a:r>
            <a:endParaRPr lang="en-US" dirty="0"/>
          </a:p>
        </p:txBody>
      </p:sp>
      <p:pic>
        <p:nvPicPr>
          <p:cNvPr id="17" name="Audio 16">
            <a:hlinkClick r:id="" action="ppaction://media"/>
            <a:extLst>
              <a:ext uri="{FF2B5EF4-FFF2-40B4-BE49-F238E27FC236}">
                <a16:creationId xmlns:a16="http://schemas.microsoft.com/office/drawing/2014/main" id="{81D78AC0-2228-4F7B-8F27-78DAE0D9995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1656890517"/>
      </p:ext>
    </p:extLst>
  </p:cSld>
  <p:clrMapOvr>
    <a:masterClrMapping/>
  </p:clrMapOvr>
  <mc:AlternateContent xmlns:mc="http://schemas.openxmlformats.org/markup-compatibility/2006" xmlns:p14="http://schemas.microsoft.com/office/powerpoint/2010/main">
    <mc:Choice Requires="p14">
      <p:transition spd="slow" p14:dur="2000" advTm="19729"/>
    </mc:Choice>
    <mc:Fallback xmlns="">
      <p:transition spd="slow" advTm="197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275F2-05BB-442E-8749-74ACF7D4940E}"/>
              </a:ext>
            </a:extLst>
          </p:cNvPr>
          <p:cNvSpPr>
            <a:spLocks noGrp="1"/>
          </p:cNvSpPr>
          <p:nvPr>
            <p:ph type="title"/>
          </p:nvPr>
        </p:nvSpPr>
        <p:spPr/>
        <p:txBody>
          <a:bodyPr/>
          <a:lstStyle/>
          <a:p>
            <a:r>
              <a:rPr lang="en-US" dirty="0"/>
              <a:t>Tradeoffs for Carryover in a Corner</a:t>
            </a:r>
          </a:p>
        </p:txBody>
      </p:sp>
      <p:sp>
        <p:nvSpPr>
          <p:cNvPr id="3" name="Content Placeholder 2">
            <a:extLst>
              <a:ext uri="{FF2B5EF4-FFF2-40B4-BE49-F238E27FC236}">
                <a16:creationId xmlns:a16="http://schemas.microsoft.com/office/drawing/2014/main" id="{C7783453-6674-4BA5-8610-44B6A2E9C451}"/>
              </a:ext>
            </a:extLst>
          </p:cNvPr>
          <p:cNvSpPr>
            <a:spLocks noGrp="1"/>
          </p:cNvSpPr>
          <p:nvPr>
            <p:ph idx="1"/>
          </p:nvPr>
        </p:nvSpPr>
        <p:spPr>
          <a:xfrm>
            <a:off x="485093" y="1269374"/>
            <a:ext cx="10972800" cy="2077952"/>
          </a:xfrm>
        </p:spPr>
        <p:txBody>
          <a:bodyPr>
            <a:normAutofit/>
          </a:bodyPr>
          <a:lstStyle/>
          <a:p>
            <a:r>
              <a:rPr lang="en-US" sz="2000" dirty="0">
                <a:solidFill>
                  <a:srgbClr val="000000"/>
                </a:solidFill>
              </a:rPr>
              <a:t>Similar to a straight channel, there is a tradeoff between wash buffer volume and operating time, visualized by the contour plot of maximum remaining reagent concentration. Recirculation in and near the corner modifies this tradeoff (quantitatively) compared to a straight channel.</a:t>
            </a:r>
            <a:endParaRPr lang="en-US" sz="2000" b="0" u="none" strike="noStrike" baseline="0" dirty="0">
              <a:solidFill>
                <a:srgbClr val="000000"/>
              </a:solidFill>
            </a:endParaRPr>
          </a:p>
          <a:p>
            <a:pPr marR="0" rtl="0"/>
            <a:r>
              <a:rPr lang="en-US" sz="2000" dirty="0"/>
              <a:t>Simulations allow us to optimize the wash strategy based on channel geometry and assess tradeoffs.</a:t>
            </a:r>
          </a:p>
        </p:txBody>
      </p:sp>
      <p:sp>
        <p:nvSpPr>
          <p:cNvPr id="4" name="Date Placeholder 3">
            <a:extLst>
              <a:ext uri="{FF2B5EF4-FFF2-40B4-BE49-F238E27FC236}">
                <a16:creationId xmlns:a16="http://schemas.microsoft.com/office/drawing/2014/main" id="{4599805B-CC16-4792-98BA-08BC7D9A9774}"/>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75C0F018-81A4-4EDF-992D-81C42222F901}"/>
              </a:ext>
            </a:extLst>
          </p:cNvPr>
          <p:cNvSpPr>
            <a:spLocks noGrp="1"/>
          </p:cNvSpPr>
          <p:nvPr>
            <p:ph type="sldNum" sz="quarter" idx="12"/>
          </p:nvPr>
        </p:nvSpPr>
        <p:spPr/>
        <p:txBody>
          <a:bodyPr/>
          <a:lstStyle/>
          <a:p>
            <a:fld id="{F67810FE-B9AC-4243-BAF2-168DE60BA4EB}" type="slidenum">
              <a:rPr lang="en-US" smtClean="0"/>
              <a:pPr/>
              <a:t>11</a:t>
            </a:fld>
            <a:endParaRPr lang="en-US" dirty="0"/>
          </a:p>
        </p:txBody>
      </p:sp>
      <p:pic>
        <p:nvPicPr>
          <p:cNvPr id="7" name="Content Placeholder 7">
            <a:extLst>
              <a:ext uri="{FF2B5EF4-FFF2-40B4-BE49-F238E27FC236}">
                <a16:creationId xmlns:a16="http://schemas.microsoft.com/office/drawing/2014/main" id="{305710C1-CB9C-4A1B-B5D1-B7323F1D622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61741" y="3068962"/>
            <a:ext cx="4023145" cy="3218517"/>
          </a:xfrm>
          <a:prstGeom prst="rect">
            <a:avLst/>
          </a:prstGeom>
        </p:spPr>
      </p:pic>
      <p:pic>
        <p:nvPicPr>
          <p:cNvPr id="8" name="Picture 7">
            <a:extLst>
              <a:ext uri="{FF2B5EF4-FFF2-40B4-BE49-F238E27FC236}">
                <a16:creationId xmlns:a16="http://schemas.microsoft.com/office/drawing/2014/main" id="{BA9C1477-35C0-4E56-BB30-B390EC09EBF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46039" y="3250542"/>
            <a:ext cx="5398999" cy="3036937"/>
          </a:xfrm>
          <a:prstGeom prst="rect">
            <a:avLst/>
          </a:prstGeom>
        </p:spPr>
      </p:pic>
      <p:cxnSp>
        <p:nvCxnSpPr>
          <p:cNvPr id="9" name="Straight Arrow Connector 8">
            <a:extLst>
              <a:ext uri="{FF2B5EF4-FFF2-40B4-BE49-F238E27FC236}">
                <a16:creationId xmlns:a16="http://schemas.microsoft.com/office/drawing/2014/main" id="{022A170B-A56B-49F6-9FCF-6B700368DAA3}"/>
              </a:ext>
            </a:extLst>
          </p:cNvPr>
          <p:cNvCxnSpPr/>
          <p:nvPr/>
        </p:nvCxnSpPr>
        <p:spPr>
          <a:xfrm flipV="1">
            <a:off x="1252899" y="3982393"/>
            <a:ext cx="0" cy="139165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86517800-0763-4769-ABD1-0240CE672751}"/>
              </a:ext>
            </a:extLst>
          </p:cNvPr>
          <p:cNvSpPr txBox="1"/>
          <p:nvPr/>
        </p:nvSpPr>
        <p:spPr>
          <a:xfrm rot="16200000">
            <a:off x="-156114" y="4485858"/>
            <a:ext cx="2189745" cy="38472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Use more buffer</a:t>
            </a:r>
          </a:p>
        </p:txBody>
      </p:sp>
      <p:cxnSp>
        <p:nvCxnSpPr>
          <p:cNvPr id="11" name="Straight Arrow Connector 10">
            <a:extLst>
              <a:ext uri="{FF2B5EF4-FFF2-40B4-BE49-F238E27FC236}">
                <a16:creationId xmlns:a16="http://schemas.microsoft.com/office/drawing/2014/main" id="{24979BAD-492D-43D7-B6A5-836FA9622BFB}"/>
              </a:ext>
            </a:extLst>
          </p:cNvPr>
          <p:cNvCxnSpPr>
            <a:cxnSpLocks/>
          </p:cNvCxnSpPr>
          <p:nvPr/>
        </p:nvCxnSpPr>
        <p:spPr>
          <a:xfrm flipV="1">
            <a:off x="4175369" y="6149234"/>
            <a:ext cx="1175864" cy="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E4BD818E-5087-4D2B-81FF-5ABBF9D47D2B}"/>
              </a:ext>
            </a:extLst>
          </p:cNvPr>
          <p:cNvSpPr txBox="1"/>
          <p:nvPr/>
        </p:nvSpPr>
        <p:spPr>
          <a:xfrm>
            <a:off x="4088583" y="6138778"/>
            <a:ext cx="1419323" cy="38472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Slower Flow</a:t>
            </a:r>
          </a:p>
        </p:txBody>
      </p:sp>
      <p:sp>
        <p:nvSpPr>
          <p:cNvPr id="13" name="TextBox 12">
            <a:extLst>
              <a:ext uri="{FF2B5EF4-FFF2-40B4-BE49-F238E27FC236}">
                <a16:creationId xmlns:a16="http://schemas.microsoft.com/office/drawing/2014/main" id="{71FA7E8A-1B08-4DA5-B51D-600327997D42}"/>
              </a:ext>
            </a:extLst>
          </p:cNvPr>
          <p:cNvSpPr txBox="1"/>
          <p:nvPr/>
        </p:nvSpPr>
        <p:spPr>
          <a:xfrm>
            <a:off x="2806052" y="3260180"/>
            <a:ext cx="2258892" cy="646331"/>
          </a:xfrm>
          <a:prstGeom prst="rect">
            <a:avLst/>
          </a:prstGeom>
          <a:noFill/>
        </p:spPr>
        <p:txBody>
          <a:bodyPr wrap="square" rtlCol="0">
            <a:spAutoFit/>
          </a:bodyPr>
          <a:lstStyle/>
          <a:p>
            <a:pPr algn="ctr"/>
            <a:r>
              <a:rPr lang="en-US" sz="1800" b="1" dirty="0">
                <a:latin typeface="Calibri" panose="020F0502020204030204" pitchFamily="34" charset="0"/>
                <a:cs typeface="Calibri" panose="020F0502020204030204" pitchFamily="34" charset="0"/>
              </a:rPr>
              <a:t>Maximum remaining concentration</a:t>
            </a:r>
          </a:p>
        </p:txBody>
      </p:sp>
      <p:sp>
        <p:nvSpPr>
          <p:cNvPr id="14" name="Footer Placeholder 13">
            <a:extLst>
              <a:ext uri="{FF2B5EF4-FFF2-40B4-BE49-F238E27FC236}">
                <a16:creationId xmlns:a16="http://schemas.microsoft.com/office/drawing/2014/main" id="{6FCFD971-EEBB-46F8-B1B2-618861F3D829}"/>
              </a:ext>
            </a:extLst>
          </p:cNvPr>
          <p:cNvSpPr>
            <a:spLocks noGrp="1"/>
          </p:cNvSpPr>
          <p:nvPr>
            <p:ph type="ftr" sz="quarter" idx="11"/>
          </p:nvPr>
        </p:nvSpPr>
        <p:spPr/>
        <p:txBody>
          <a:bodyPr/>
          <a:lstStyle/>
          <a:p>
            <a:r>
              <a:rPr lang="en-US"/>
              <a:t>COMSOL Conference</a:t>
            </a:r>
            <a:endParaRPr lang="en-US" dirty="0"/>
          </a:p>
        </p:txBody>
      </p:sp>
      <p:pic>
        <p:nvPicPr>
          <p:cNvPr id="17" name="Audio 16">
            <a:hlinkClick r:id="" action="ppaction://media"/>
            <a:extLst>
              <a:ext uri="{FF2B5EF4-FFF2-40B4-BE49-F238E27FC236}">
                <a16:creationId xmlns:a16="http://schemas.microsoft.com/office/drawing/2014/main" id="{DE380E78-71A6-4572-8DE9-CD93C70C9D2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179597072"/>
      </p:ext>
    </p:extLst>
  </p:cSld>
  <p:clrMapOvr>
    <a:masterClrMapping/>
  </p:clrMapOvr>
  <mc:AlternateContent xmlns:mc="http://schemas.openxmlformats.org/markup-compatibility/2006" xmlns:p14="http://schemas.microsoft.com/office/powerpoint/2010/main">
    <mc:Choice Requires="p14">
      <p:transition spd="slow" p14:dur="2000" advTm="24326"/>
    </mc:Choice>
    <mc:Fallback xmlns="">
      <p:transition spd="slow" advTm="243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9912C-19A1-4A51-970C-360B374356D9}"/>
              </a:ext>
            </a:extLst>
          </p:cNvPr>
          <p:cNvSpPr>
            <a:spLocks noGrp="1"/>
          </p:cNvSpPr>
          <p:nvPr>
            <p:ph type="title"/>
          </p:nvPr>
        </p:nvSpPr>
        <p:spPr/>
        <p:txBody>
          <a:bodyPr/>
          <a:lstStyle/>
          <a:p>
            <a:r>
              <a:rPr lang="en-US" dirty="0"/>
              <a:t>Mixing in a Microwell by Repetitive Pipetting</a:t>
            </a:r>
          </a:p>
        </p:txBody>
      </p:sp>
      <p:sp>
        <p:nvSpPr>
          <p:cNvPr id="3" name="Content Placeholder 2">
            <a:extLst>
              <a:ext uri="{FF2B5EF4-FFF2-40B4-BE49-F238E27FC236}">
                <a16:creationId xmlns:a16="http://schemas.microsoft.com/office/drawing/2014/main" id="{BDED390C-13AF-4AF8-B1D9-F0BC8BD1F667}"/>
              </a:ext>
            </a:extLst>
          </p:cNvPr>
          <p:cNvSpPr>
            <a:spLocks noGrp="1"/>
          </p:cNvSpPr>
          <p:nvPr>
            <p:ph idx="1"/>
          </p:nvPr>
        </p:nvSpPr>
        <p:spPr>
          <a:xfrm>
            <a:off x="485093" y="1269374"/>
            <a:ext cx="5325772" cy="5420494"/>
          </a:xfrm>
        </p:spPr>
        <p:txBody>
          <a:bodyPr/>
          <a:lstStyle/>
          <a:p>
            <a:pPr marR="0" algn="l" rtl="0"/>
            <a:r>
              <a:rPr lang="en-US" sz="2000" dirty="0">
                <a:solidFill>
                  <a:srgbClr val="000000"/>
                </a:solidFill>
              </a:rPr>
              <a:t>We study the mixing of two solutions by repeatedly moving fluid up and down in a pipette.</a:t>
            </a:r>
          </a:p>
          <a:p>
            <a:pPr marR="0" algn="l" rtl="0"/>
            <a:r>
              <a:rPr lang="en-US" sz="2000" dirty="0">
                <a:solidFill>
                  <a:srgbClr val="000000"/>
                </a:solidFill>
              </a:rPr>
              <a:t>This is an advection-diffusion problem involving moving interfaces and chemical gradients.</a:t>
            </a:r>
            <a:endParaRPr lang="en-US" sz="2000" b="0" u="none" strike="noStrike" baseline="0" dirty="0">
              <a:solidFill>
                <a:srgbClr val="000000"/>
              </a:solidFill>
            </a:endParaRPr>
          </a:p>
          <a:p>
            <a:pPr marR="0" algn="l" rtl="0"/>
            <a:r>
              <a:rPr lang="en-US" sz="2000" b="0" u="none" strike="noStrike" baseline="0" dirty="0">
                <a:solidFill>
                  <a:srgbClr val="000000"/>
                </a:solidFill>
              </a:rPr>
              <a:t>A pipette containing </a:t>
            </a:r>
            <a:r>
              <a:rPr lang="en-US" sz="2000" b="0" u="none" strike="noStrike" baseline="0" dirty="0">
                <a:solidFill>
                  <a:srgbClr val="7030A0"/>
                </a:solidFill>
              </a:rPr>
              <a:t>20 </a:t>
            </a:r>
            <a:r>
              <a:rPr lang="el-GR" sz="2000" b="0" u="none" strike="noStrike" baseline="0" dirty="0">
                <a:solidFill>
                  <a:srgbClr val="7030A0"/>
                </a:solidFill>
              </a:rPr>
              <a:t>μ</a:t>
            </a:r>
            <a:r>
              <a:rPr lang="en-US" sz="2000" b="0" u="none" strike="noStrike" baseline="0" dirty="0">
                <a:solidFill>
                  <a:srgbClr val="7030A0"/>
                </a:solidFill>
              </a:rPr>
              <a:t>L of a reagent </a:t>
            </a:r>
            <a:r>
              <a:rPr lang="en-US" sz="2000" b="0" u="none" strike="noStrike" baseline="0" dirty="0">
                <a:solidFill>
                  <a:srgbClr val="000000"/>
                </a:solidFill>
              </a:rPr>
              <a:t>is mixed into </a:t>
            </a:r>
            <a:r>
              <a:rPr lang="en-US" sz="2000" b="0" u="none" strike="noStrike" baseline="0" dirty="0">
                <a:solidFill>
                  <a:srgbClr val="00B050"/>
                </a:solidFill>
              </a:rPr>
              <a:t>60 </a:t>
            </a:r>
            <a:r>
              <a:rPr lang="el-GR" sz="2000" b="0" u="none" strike="noStrike" baseline="0" dirty="0">
                <a:solidFill>
                  <a:srgbClr val="00B050"/>
                </a:solidFill>
              </a:rPr>
              <a:t>μ</a:t>
            </a:r>
            <a:r>
              <a:rPr lang="en-US" sz="2000" b="0" u="none" strike="noStrike" baseline="0" dirty="0">
                <a:solidFill>
                  <a:srgbClr val="00B050"/>
                </a:solidFill>
              </a:rPr>
              <a:t>L of water</a:t>
            </a:r>
            <a:r>
              <a:rPr lang="en-US" sz="2000" dirty="0"/>
              <a:t> in a microwell.</a:t>
            </a:r>
            <a:endParaRPr lang="en-US" sz="2000" b="0" u="none" strike="noStrike" baseline="0" dirty="0"/>
          </a:p>
          <a:p>
            <a:pPr marR="0" algn="l" rtl="0"/>
            <a:r>
              <a:rPr lang="en-US" sz="2000" b="0" u="none" strike="noStrike" baseline="0" dirty="0">
                <a:solidFill>
                  <a:srgbClr val="000000"/>
                </a:solidFill>
              </a:rPr>
              <a:t>Animation: The first 1.5 seconds of mixing using a fast flow rate (200 </a:t>
            </a:r>
            <a:r>
              <a:rPr lang="el-GR" sz="2000" b="0" u="none" strike="noStrike" baseline="0" dirty="0">
                <a:solidFill>
                  <a:srgbClr val="000000"/>
                </a:solidFill>
              </a:rPr>
              <a:t>μ</a:t>
            </a:r>
            <a:r>
              <a:rPr lang="en-US" sz="2000" b="0" u="none" strike="noStrike" baseline="0" dirty="0">
                <a:solidFill>
                  <a:srgbClr val="000000"/>
                </a:solidFill>
              </a:rPr>
              <a:t>L/s) and large cycled volume (55 </a:t>
            </a:r>
            <a:r>
              <a:rPr lang="el-GR" sz="2000" b="0" u="none" strike="noStrike" baseline="0" dirty="0">
                <a:solidFill>
                  <a:srgbClr val="000000"/>
                </a:solidFill>
              </a:rPr>
              <a:t>μ</a:t>
            </a:r>
            <a:r>
              <a:rPr lang="en-US" sz="2000" b="0" u="none" strike="noStrike" baseline="0" dirty="0">
                <a:solidFill>
                  <a:srgbClr val="000000"/>
                </a:solidFill>
              </a:rPr>
              <a:t>L).</a:t>
            </a:r>
          </a:p>
          <a:p>
            <a:pPr marR="0" algn="l" rtl="0"/>
            <a:r>
              <a:rPr lang="en-US" sz="2000" b="0" u="none" strike="noStrike" baseline="0" dirty="0">
                <a:solidFill>
                  <a:srgbClr val="000000"/>
                </a:solidFill>
              </a:rPr>
              <a:t>Concentrations are normalized by the initial concentration in the pipette.</a:t>
            </a:r>
          </a:p>
          <a:p>
            <a:endParaRPr lang="en-US" dirty="0"/>
          </a:p>
        </p:txBody>
      </p:sp>
      <p:sp>
        <p:nvSpPr>
          <p:cNvPr id="4" name="Date Placeholder 3">
            <a:extLst>
              <a:ext uri="{FF2B5EF4-FFF2-40B4-BE49-F238E27FC236}">
                <a16:creationId xmlns:a16="http://schemas.microsoft.com/office/drawing/2014/main" id="{B5544FDE-071B-4423-A2A9-3892D3D3D84B}"/>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B1C0FEAD-5573-41A3-B06F-BBDDEC34BAFB}"/>
              </a:ext>
            </a:extLst>
          </p:cNvPr>
          <p:cNvSpPr>
            <a:spLocks noGrp="1"/>
          </p:cNvSpPr>
          <p:nvPr>
            <p:ph type="sldNum" sz="quarter" idx="12"/>
          </p:nvPr>
        </p:nvSpPr>
        <p:spPr/>
        <p:txBody>
          <a:bodyPr/>
          <a:lstStyle/>
          <a:p>
            <a:fld id="{F67810FE-B9AC-4243-BAF2-168DE60BA4EB}" type="slidenum">
              <a:rPr lang="en-US" smtClean="0"/>
              <a:pPr/>
              <a:t>12</a:t>
            </a:fld>
            <a:endParaRPr lang="en-US" dirty="0"/>
          </a:p>
        </p:txBody>
      </p:sp>
      <p:pic>
        <p:nvPicPr>
          <p:cNvPr id="7" name="figure2_12s">
            <a:hlinkClick r:id="" action="ppaction://media"/>
            <a:extLst>
              <a:ext uri="{FF2B5EF4-FFF2-40B4-BE49-F238E27FC236}">
                <a16:creationId xmlns:a16="http://schemas.microsoft.com/office/drawing/2014/main" id="{EE90A542-4F56-478F-9CF5-82CE1D8DAB5E}"/>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332234" y="1239508"/>
            <a:ext cx="3669049" cy="5159600"/>
          </a:xfrm>
          <a:prstGeom prst="rect">
            <a:avLst/>
          </a:prstGeom>
        </p:spPr>
      </p:pic>
      <p:pic>
        <p:nvPicPr>
          <p:cNvPr id="8" name="Picture 7" descr="A close up of a device&#10;&#10;Description automatically generated">
            <a:extLst>
              <a:ext uri="{FF2B5EF4-FFF2-40B4-BE49-F238E27FC236}">
                <a16:creationId xmlns:a16="http://schemas.microsoft.com/office/drawing/2014/main" id="{7D90EE69-526B-4D4B-A058-DE638749307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062233" y="1961534"/>
            <a:ext cx="3181715" cy="3579429"/>
          </a:xfrm>
          <a:prstGeom prst="rect">
            <a:avLst/>
          </a:prstGeom>
        </p:spPr>
      </p:pic>
      <p:sp>
        <p:nvSpPr>
          <p:cNvPr id="10" name="TextBox 9">
            <a:extLst>
              <a:ext uri="{FF2B5EF4-FFF2-40B4-BE49-F238E27FC236}">
                <a16:creationId xmlns:a16="http://schemas.microsoft.com/office/drawing/2014/main" id="{365EA2A3-C3B5-4424-BD8F-EA99FD6393D9}"/>
              </a:ext>
            </a:extLst>
          </p:cNvPr>
          <p:cNvSpPr txBox="1"/>
          <p:nvPr/>
        </p:nvSpPr>
        <p:spPr>
          <a:xfrm>
            <a:off x="4574459" y="6100999"/>
            <a:ext cx="6404240" cy="276999"/>
          </a:xfrm>
          <a:prstGeom prst="rect">
            <a:avLst/>
          </a:prstGeom>
          <a:noFill/>
        </p:spPr>
        <p:txBody>
          <a:bodyPr wrap="square">
            <a:spAutoFit/>
          </a:bodyPr>
          <a:lstStyle/>
          <a:p>
            <a:r>
              <a:rPr lang="en-US" sz="1200" dirty="0">
                <a:latin typeface="Calibri" panose="020F0502020204030204" pitchFamily="34" charset="0"/>
                <a:cs typeface="Calibri" panose="020F0502020204030204" pitchFamily="34" charset="0"/>
                <a:hlinkClick r:id="rId8"/>
              </a:rPr>
              <a:t>https://www.veryst.com/case-studies/active-mixing-microwell-repetitive-pipetting</a:t>
            </a:r>
            <a:endParaRPr lang="en-US" sz="1200" dirty="0">
              <a:latin typeface="Calibri" panose="020F0502020204030204" pitchFamily="34" charset="0"/>
              <a:cs typeface="Calibri" panose="020F0502020204030204" pitchFamily="34" charset="0"/>
            </a:endParaRPr>
          </a:p>
        </p:txBody>
      </p:sp>
      <p:sp>
        <p:nvSpPr>
          <p:cNvPr id="9" name="Footer Placeholder 8">
            <a:extLst>
              <a:ext uri="{FF2B5EF4-FFF2-40B4-BE49-F238E27FC236}">
                <a16:creationId xmlns:a16="http://schemas.microsoft.com/office/drawing/2014/main" id="{117A52CE-109B-4D7A-B45D-FBF4B224A343}"/>
              </a:ext>
            </a:extLst>
          </p:cNvPr>
          <p:cNvSpPr>
            <a:spLocks noGrp="1"/>
          </p:cNvSpPr>
          <p:nvPr>
            <p:ph type="ftr" sz="quarter" idx="11"/>
          </p:nvPr>
        </p:nvSpPr>
        <p:spPr/>
        <p:txBody>
          <a:bodyPr/>
          <a:lstStyle/>
          <a:p>
            <a:r>
              <a:rPr lang="en-US"/>
              <a:t>COMSOL Conference</a:t>
            </a:r>
            <a:endParaRPr lang="en-US" dirty="0"/>
          </a:p>
        </p:txBody>
      </p:sp>
      <p:pic>
        <p:nvPicPr>
          <p:cNvPr id="15" name="Audio 14">
            <a:hlinkClick r:id="" action="ppaction://media"/>
            <a:extLst>
              <a:ext uri="{FF2B5EF4-FFF2-40B4-BE49-F238E27FC236}">
                <a16:creationId xmlns:a16="http://schemas.microsoft.com/office/drawing/2014/main" id="{3BBD2D84-5432-4196-BB18-401F5DDC67FE}"/>
              </a:ext>
            </a:extLst>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41241168"/>
      </p:ext>
    </p:extLst>
  </p:cSld>
  <p:clrMapOvr>
    <a:masterClrMapping/>
  </p:clrMapOvr>
  <mc:AlternateContent xmlns:mc="http://schemas.openxmlformats.org/markup-compatibility/2006" xmlns:p14="http://schemas.microsoft.com/office/powerpoint/2010/main">
    <mc:Choice Requires="p14">
      <p:transition spd="slow" p14:dur="2000" advTm="34305"/>
    </mc:Choice>
    <mc:Fallback xmlns="">
      <p:transition spd="slow" advTm="343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199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7"/>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7"/>
                                        </p:tgtEl>
                                      </p:cBhvr>
                                    </p:cmd>
                                  </p:childTnLst>
                                </p:cTn>
                              </p:par>
                            </p:childTnLst>
                          </p:cTn>
                        </p:par>
                      </p:childTnLst>
                    </p:cTn>
                  </p:par>
                </p:childTnLst>
              </p:cTn>
              <p:nextCondLst>
                <p:cond evt="onClick" delay="0">
                  <p:tgtEl>
                    <p:spTgt spid="7"/>
                  </p:tgtEl>
                </p:cond>
              </p:nextCondLst>
            </p:seq>
            <p:video>
              <p:cMediaNode vol="80000">
                <p:cTn id="15" repeatCount="indefinite" fill="hold" display="0">
                  <p:stCondLst>
                    <p:cond delay="indefinite"/>
                  </p:stCondLst>
                </p:cTn>
                <p:tgtEl>
                  <p:spTgt spid="7"/>
                </p:tgtEl>
              </p:cMediaNode>
            </p:video>
            <p:audio isNarration="1">
              <p:cMediaNode vol="80000" showWhenStopped="0">
                <p:cTn id="16" fill="hold" display="0">
                  <p:stCondLst>
                    <p:cond delay="indefinite"/>
                  </p:stCondLst>
                  <p:endCondLst>
                    <p:cond evt="onStopAudio" delay="0">
                      <p:tgtEl>
                        <p:sldTgt/>
                      </p:tgtEl>
                    </p:cond>
                  </p:endCondLst>
                </p:cTn>
                <p:tgtEl>
                  <p:spTgt spid="15"/>
                </p:tgtEl>
              </p:cMediaNode>
            </p:audio>
          </p:childTnLst>
        </p:cTn>
      </p:par>
    </p:tnLst>
  </p:timing>
  <p:extLst>
    <p:ext uri="{E180D4A7-C9FB-4DFB-919C-405C955672EB}">
      <p14:showEvtLst xmlns:p14="http://schemas.microsoft.com/office/powerpoint/2010/main">
        <p14:playEvt time="169" objId="7"/>
        <p14:playEvt time="12232" objId="7"/>
        <p14:playEvt time="24284" objId="7"/>
        <p14:stopEvt time="34256" objId="7"/>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29518-DA95-4260-8F1D-C3FD6FD8C99E}"/>
              </a:ext>
            </a:extLst>
          </p:cNvPr>
          <p:cNvSpPr>
            <a:spLocks noGrp="1"/>
          </p:cNvSpPr>
          <p:nvPr>
            <p:ph type="title"/>
          </p:nvPr>
        </p:nvSpPr>
        <p:spPr/>
        <p:txBody>
          <a:bodyPr/>
          <a:lstStyle/>
          <a:p>
            <a:r>
              <a:rPr lang="en-US" dirty="0"/>
              <a:t>Snapshots of a Mixing Cycle</a:t>
            </a:r>
          </a:p>
        </p:txBody>
      </p:sp>
      <p:sp>
        <p:nvSpPr>
          <p:cNvPr id="3" name="Content Placeholder 2">
            <a:extLst>
              <a:ext uri="{FF2B5EF4-FFF2-40B4-BE49-F238E27FC236}">
                <a16:creationId xmlns:a16="http://schemas.microsoft.com/office/drawing/2014/main" id="{0543FAEE-8182-4CE4-BA5D-99E6BDE43BDB}"/>
              </a:ext>
            </a:extLst>
          </p:cNvPr>
          <p:cNvSpPr>
            <a:spLocks noGrp="1"/>
          </p:cNvSpPr>
          <p:nvPr>
            <p:ph idx="1"/>
          </p:nvPr>
        </p:nvSpPr>
        <p:spPr>
          <a:xfrm>
            <a:off x="485093" y="1269374"/>
            <a:ext cx="5260879" cy="4525963"/>
          </a:xfrm>
        </p:spPr>
        <p:txBody>
          <a:bodyPr/>
          <a:lstStyle/>
          <a:p>
            <a:r>
              <a:rPr lang="en-US" sz="2000" b="0" i="0" u="none" strike="noStrike" baseline="0" dirty="0"/>
              <a:t>Reagent concentration (color) normalized by initial concentration and streamlines (black lines) at different times within the first mixing cycle for a mixing protocol with fast flow rate (200 µL/s) and large cycled volume (55 µL).</a:t>
            </a:r>
          </a:p>
          <a:p>
            <a:r>
              <a:rPr lang="en-US" sz="2000" b="0" i="0" u="none" strike="noStrike" baseline="0" dirty="0"/>
              <a:t>Flow rate profile is shown at bottom with time points corresponding to images above.</a:t>
            </a:r>
            <a:endParaRPr lang="en-US" sz="2000" dirty="0"/>
          </a:p>
          <a:p>
            <a:endParaRPr lang="en-US" dirty="0"/>
          </a:p>
        </p:txBody>
      </p:sp>
      <p:sp>
        <p:nvSpPr>
          <p:cNvPr id="4" name="Date Placeholder 3">
            <a:extLst>
              <a:ext uri="{FF2B5EF4-FFF2-40B4-BE49-F238E27FC236}">
                <a16:creationId xmlns:a16="http://schemas.microsoft.com/office/drawing/2014/main" id="{39558AA6-8C27-48E6-91B9-95C4AD810E23}"/>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F5E05866-3836-4B01-8BAB-98F4C460ACE2}"/>
              </a:ext>
            </a:extLst>
          </p:cNvPr>
          <p:cNvSpPr>
            <a:spLocks noGrp="1"/>
          </p:cNvSpPr>
          <p:nvPr>
            <p:ph type="sldNum" sz="quarter" idx="12"/>
          </p:nvPr>
        </p:nvSpPr>
        <p:spPr/>
        <p:txBody>
          <a:bodyPr/>
          <a:lstStyle/>
          <a:p>
            <a:fld id="{F67810FE-B9AC-4243-BAF2-168DE60BA4EB}" type="slidenum">
              <a:rPr lang="en-US" smtClean="0"/>
              <a:pPr/>
              <a:t>13</a:t>
            </a:fld>
            <a:endParaRPr lang="en-US" dirty="0"/>
          </a:p>
        </p:txBody>
      </p:sp>
      <p:pic>
        <p:nvPicPr>
          <p:cNvPr id="7" name="Content Placeholder 15">
            <a:extLst>
              <a:ext uri="{FF2B5EF4-FFF2-40B4-BE49-F238E27FC236}">
                <a16:creationId xmlns:a16="http://schemas.microsoft.com/office/drawing/2014/main" id="{734C28EA-97FB-4B50-8B78-63998A25317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55568" y="1251334"/>
            <a:ext cx="4500584" cy="5175673"/>
          </a:xfrm>
          <a:prstGeom prst="rect">
            <a:avLst/>
          </a:prstGeom>
        </p:spPr>
      </p:pic>
      <p:sp>
        <p:nvSpPr>
          <p:cNvPr id="8" name="TextBox 7">
            <a:extLst>
              <a:ext uri="{FF2B5EF4-FFF2-40B4-BE49-F238E27FC236}">
                <a16:creationId xmlns:a16="http://schemas.microsoft.com/office/drawing/2014/main" id="{97ECB345-9A3E-4860-B5F1-4B94AF7D9D6C}"/>
              </a:ext>
            </a:extLst>
          </p:cNvPr>
          <p:cNvSpPr txBox="1"/>
          <p:nvPr/>
        </p:nvSpPr>
        <p:spPr>
          <a:xfrm>
            <a:off x="8642628" y="5084468"/>
            <a:ext cx="1368688" cy="384721"/>
          </a:xfrm>
          <a:prstGeom prst="rect">
            <a:avLst/>
          </a:prstGeom>
          <a:noFill/>
        </p:spPr>
        <p:txBody>
          <a:bodyPr wrap="square" rtlCol="0">
            <a:spAutoFit/>
          </a:bodyPr>
          <a:lstStyle/>
          <a:p>
            <a:r>
              <a:rPr lang="en-US" dirty="0">
                <a:solidFill>
                  <a:srgbClr val="0072BD"/>
                </a:solidFill>
              </a:rPr>
              <a:t>Pull Fluid</a:t>
            </a:r>
          </a:p>
        </p:txBody>
      </p:sp>
      <p:sp>
        <p:nvSpPr>
          <p:cNvPr id="9" name="TextBox 8">
            <a:extLst>
              <a:ext uri="{FF2B5EF4-FFF2-40B4-BE49-F238E27FC236}">
                <a16:creationId xmlns:a16="http://schemas.microsoft.com/office/drawing/2014/main" id="{67869691-3F94-4D8E-B5F1-15919D1BEC95}"/>
              </a:ext>
            </a:extLst>
          </p:cNvPr>
          <p:cNvSpPr txBox="1"/>
          <p:nvPr/>
        </p:nvSpPr>
        <p:spPr>
          <a:xfrm>
            <a:off x="9978123" y="5618314"/>
            <a:ext cx="1413529" cy="384721"/>
          </a:xfrm>
          <a:prstGeom prst="rect">
            <a:avLst/>
          </a:prstGeom>
          <a:noFill/>
        </p:spPr>
        <p:txBody>
          <a:bodyPr wrap="square" rtlCol="0">
            <a:spAutoFit/>
          </a:bodyPr>
          <a:lstStyle/>
          <a:p>
            <a:r>
              <a:rPr lang="en-US" dirty="0">
                <a:solidFill>
                  <a:srgbClr val="0072BD"/>
                </a:solidFill>
              </a:rPr>
              <a:t>Push Fluid</a:t>
            </a:r>
          </a:p>
        </p:txBody>
      </p:sp>
      <p:sp>
        <p:nvSpPr>
          <p:cNvPr id="10" name="TextBox 9">
            <a:extLst>
              <a:ext uri="{FF2B5EF4-FFF2-40B4-BE49-F238E27FC236}">
                <a16:creationId xmlns:a16="http://schemas.microsoft.com/office/drawing/2014/main" id="{C6FBCFAD-2D47-47A9-853F-94FF8D8E2C55}"/>
              </a:ext>
            </a:extLst>
          </p:cNvPr>
          <p:cNvSpPr txBox="1"/>
          <p:nvPr/>
        </p:nvSpPr>
        <p:spPr>
          <a:xfrm>
            <a:off x="6659504" y="6083699"/>
            <a:ext cx="1866639" cy="384721"/>
          </a:xfrm>
          <a:prstGeom prst="rect">
            <a:avLst/>
          </a:prstGeom>
          <a:noFill/>
        </p:spPr>
        <p:txBody>
          <a:bodyPr wrap="square" rtlCol="0">
            <a:spAutoFit/>
          </a:bodyPr>
          <a:lstStyle/>
          <a:p>
            <a:r>
              <a:rPr lang="en-US" dirty="0">
                <a:solidFill>
                  <a:srgbClr val="0072BD"/>
                </a:solidFill>
              </a:rPr>
              <a:t>Initial Injection</a:t>
            </a:r>
          </a:p>
        </p:txBody>
      </p:sp>
      <p:cxnSp>
        <p:nvCxnSpPr>
          <p:cNvPr id="11" name="Straight Arrow Connector 10">
            <a:extLst>
              <a:ext uri="{FF2B5EF4-FFF2-40B4-BE49-F238E27FC236}">
                <a16:creationId xmlns:a16="http://schemas.microsoft.com/office/drawing/2014/main" id="{47EAEB96-F151-4FAC-852A-FC427EA41606}"/>
              </a:ext>
            </a:extLst>
          </p:cNvPr>
          <p:cNvCxnSpPr/>
          <p:nvPr/>
        </p:nvCxnSpPr>
        <p:spPr>
          <a:xfrm flipV="1">
            <a:off x="7961196" y="6045524"/>
            <a:ext cx="198023" cy="104835"/>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8398D176-82F7-4119-9910-918B3D2823C2}"/>
              </a:ext>
            </a:extLst>
          </p:cNvPr>
          <p:cNvSpPr txBox="1"/>
          <p:nvPr/>
        </p:nvSpPr>
        <p:spPr>
          <a:xfrm>
            <a:off x="155842" y="6003035"/>
            <a:ext cx="6404240" cy="307777"/>
          </a:xfrm>
          <a:prstGeom prst="rect">
            <a:avLst/>
          </a:prstGeom>
          <a:noFill/>
        </p:spPr>
        <p:txBody>
          <a:bodyPr wrap="square">
            <a:spAutoFit/>
          </a:bodyPr>
          <a:lstStyle/>
          <a:p>
            <a:r>
              <a:rPr lang="en-US" sz="1400" dirty="0">
                <a:latin typeface="Calibri" panose="020F0502020204030204" pitchFamily="34" charset="0"/>
                <a:cs typeface="Calibri" panose="020F0502020204030204" pitchFamily="34" charset="0"/>
                <a:hlinkClick r:id="rId5"/>
              </a:rPr>
              <a:t>https://www.veryst.com/case-studies/active-mixing-microwell-repetitive-pipetting</a:t>
            </a:r>
            <a:endParaRPr lang="en-US" sz="1400" dirty="0">
              <a:latin typeface="Calibri" panose="020F0502020204030204" pitchFamily="34" charset="0"/>
              <a:cs typeface="Calibri" panose="020F0502020204030204" pitchFamily="34" charset="0"/>
            </a:endParaRPr>
          </a:p>
        </p:txBody>
      </p:sp>
      <p:sp>
        <p:nvSpPr>
          <p:cNvPr id="12" name="Footer Placeholder 11">
            <a:extLst>
              <a:ext uri="{FF2B5EF4-FFF2-40B4-BE49-F238E27FC236}">
                <a16:creationId xmlns:a16="http://schemas.microsoft.com/office/drawing/2014/main" id="{98D2FE18-88F6-404B-93B2-16E600030997}"/>
              </a:ext>
            </a:extLst>
          </p:cNvPr>
          <p:cNvSpPr>
            <a:spLocks noGrp="1"/>
          </p:cNvSpPr>
          <p:nvPr>
            <p:ph type="ftr" sz="quarter" idx="11"/>
          </p:nvPr>
        </p:nvSpPr>
        <p:spPr/>
        <p:txBody>
          <a:bodyPr/>
          <a:lstStyle/>
          <a:p>
            <a:r>
              <a:rPr lang="en-US"/>
              <a:t>COMSOL Conference</a:t>
            </a:r>
            <a:endParaRPr lang="en-US" dirty="0"/>
          </a:p>
        </p:txBody>
      </p:sp>
      <p:pic>
        <p:nvPicPr>
          <p:cNvPr id="21" name="Audio 20">
            <a:hlinkClick r:id="" action="ppaction://media"/>
            <a:extLst>
              <a:ext uri="{FF2B5EF4-FFF2-40B4-BE49-F238E27FC236}">
                <a16:creationId xmlns:a16="http://schemas.microsoft.com/office/drawing/2014/main" id="{9E08B8BE-AB68-49AB-8A49-B1FE917764F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1690648330"/>
      </p:ext>
    </p:extLst>
  </p:cSld>
  <p:clrMapOvr>
    <a:masterClrMapping/>
  </p:clrMapOvr>
  <mc:AlternateContent xmlns:mc="http://schemas.openxmlformats.org/markup-compatibility/2006" xmlns:p14="http://schemas.microsoft.com/office/powerpoint/2010/main">
    <mc:Choice Requires="p14">
      <p:transition spd="slow" p14:dur="2000" advTm="29267"/>
    </mc:Choice>
    <mc:Fallback xmlns="">
      <p:transition spd="slow" advTm="292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A235C-4EEF-4D88-B8FA-35B9CA31714C}"/>
              </a:ext>
            </a:extLst>
          </p:cNvPr>
          <p:cNvSpPr>
            <a:spLocks noGrp="1"/>
          </p:cNvSpPr>
          <p:nvPr>
            <p:ph type="title"/>
          </p:nvPr>
        </p:nvSpPr>
        <p:spPr/>
        <p:txBody>
          <a:bodyPr/>
          <a:lstStyle/>
          <a:p>
            <a:r>
              <a:rPr lang="en-US" dirty="0"/>
              <a:t>Effect of Flow Rate and Cycled Volume</a:t>
            </a:r>
          </a:p>
        </p:txBody>
      </p:sp>
      <p:sp>
        <p:nvSpPr>
          <p:cNvPr id="3" name="Content Placeholder 2">
            <a:extLst>
              <a:ext uri="{FF2B5EF4-FFF2-40B4-BE49-F238E27FC236}">
                <a16:creationId xmlns:a16="http://schemas.microsoft.com/office/drawing/2014/main" id="{183C7B94-4A01-4666-B318-466F86078F06}"/>
              </a:ext>
            </a:extLst>
          </p:cNvPr>
          <p:cNvSpPr>
            <a:spLocks noGrp="1"/>
          </p:cNvSpPr>
          <p:nvPr>
            <p:ph idx="1"/>
          </p:nvPr>
        </p:nvSpPr>
        <p:spPr>
          <a:xfrm>
            <a:off x="485094" y="1269374"/>
            <a:ext cx="5066199" cy="5373300"/>
          </a:xfrm>
        </p:spPr>
        <p:txBody>
          <a:bodyPr>
            <a:normAutofit/>
          </a:bodyPr>
          <a:lstStyle/>
          <a:p>
            <a:pPr marR="0" algn="l" rtl="0"/>
            <a:r>
              <a:rPr lang="en-US" sz="2000" b="0" u="none" strike="noStrike" baseline="0" dirty="0">
                <a:solidFill>
                  <a:srgbClr val="000000"/>
                </a:solidFill>
              </a:rPr>
              <a:t>Root-mean-square deviation (RMSD) of reagent concentration normalized by initial pipette concentration vs. time for multiple cycles of three mixing protocols.</a:t>
            </a:r>
          </a:p>
          <a:p>
            <a:pPr marR="0" algn="l" rtl="0"/>
            <a:r>
              <a:rPr lang="en-US" sz="2000" b="0" u="none" strike="noStrike" baseline="0" dirty="0">
                <a:solidFill>
                  <a:srgbClr val="000000"/>
                </a:solidFill>
              </a:rPr>
              <a:t>The inset shows the flow rate profile associated with each RMSD curve.</a:t>
            </a:r>
          </a:p>
          <a:p>
            <a:pPr marR="0" algn="l" rtl="0"/>
            <a:r>
              <a:rPr lang="en-US" sz="2000" dirty="0">
                <a:solidFill>
                  <a:srgbClr val="000000"/>
                </a:solidFill>
              </a:rPr>
              <a:t>Comparing the three mixing strategies:</a:t>
            </a:r>
          </a:p>
          <a:p>
            <a:pPr lvl="1"/>
            <a:r>
              <a:rPr lang="en-US" sz="2000" dirty="0">
                <a:solidFill>
                  <a:srgbClr val="000000"/>
                </a:solidFill>
              </a:rPr>
              <a:t>Increasing flow velocity improves mixing for the same cycled volume.</a:t>
            </a:r>
          </a:p>
          <a:p>
            <a:pPr lvl="1"/>
            <a:r>
              <a:rPr lang="en-US" sz="2000" dirty="0">
                <a:solidFill>
                  <a:srgbClr val="000000"/>
                </a:solidFill>
              </a:rPr>
              <a:t>Pulsing short, small-volume cycles is not an effective mixing strategy.</a:t>
            </a:r>
            <a:endParaRPr lang="en-US" sz="2000" dirty="0"/>
          </a:p>
          <a:p>
            <a:endParaRPr lang="en-US" dirty="0"/>
          </a:p>
        </p:txBody>
      </p:sp>
      <p:sp>
        <p:nvSpPr>
          <p:cNvPr id="4" name="Date Placeholder 3">
            <a:extLst>
              <a:ext uri="{FF2B5EF4-FFF2-40B4-BE49-F238E27FC236}">
                <a16:creationId xmlns:a16="http://schemas.microsoft.com/office/drawing/2014/main" id="{72386E79-F8C3-4FF9-95F5-F458FC4B144A}"/>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4105B54D-7450-4946-9A5D-1FD9C6C2DD7C}"/>
              </a:ext>
            </a:extLst>
          </p:cNvPr>
          <p:cNvSpPr>
            <a:spLocks noGrp="1"/>
          </p:cNvSpPr>
          <p:nvPr>
            <p:ph type="sldNum" sz="quarter" idx="12"/>
          </p:nvPr>
        </p:nvSpPr>
        <p:spPr/>
        <p:txBody>
          <a:bodyPr/>
          <a:lstStyle/>
          <a:p>
            <a:fld id="{F67810FE-B9AC-4243-BAF2-168DE60BA4EB}" type="slidenum">
              <a:rPr lang="en-US" smtClean="0"/>
              <a:pPr/>
              <a:t>14</a:t>
            </a:fld>
            <a:endParaRPr lang="en-US" dirty="0"/>
          </a:p>
        </p:txBody>
      </p:sp>
      <p:pic>
        <p:nvPicPr>
          <p:cNvPr id="7" name="Content Placeholder 7">
            <a:extLst>
              <a:ext uri="{FF2B5EF4-FFF2-40B4-BE49-F238E27FC236}">
                <a16:creationId xmlns:a16="http://schemas.microsoft.com/office/drawing/2014/main" id="{45DF273B-BB28-477A-B569-80A92E97684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77552" y="1791524"/>
            <a:ext cx="6290513" cy="3774581"/>
          </a:xfrm>
          <a:prstGeom prst="rect">
            <a:avLst/>
          </a:prstGeom>
        </p:spPr>
      </p:pic>
      <p:sp>
        <p:nvSpPr>
          <p:cNvPr id="8" name="TextBox 7">
            <a:extLst>
              <a:ext uri="{FF2B5EF4-FFF2-40B4-BE49-F238E27FC236}">
                <a16:creationId xmlns:a16="http://schemas.microsoft.com/office/drawing/2014/main" id="{A65A8D7C-3C28-4512-AA1C-D21771D2C9C1}"/>
              </a:ext>
            </a:extLst>
          </p:cNvPr>
          <p:cNvSpPr txBox="1"/>
          <p:nvPr/>
        </p:nvSpPr>
        <p:spPr>
          <a:xfrm rot="437294">
            <a:off x="8384410" y="4246388"/>
            <a:ext cx="2055944" cy="384721"/>
          </a:xfrm>
          <a:prstGeom prst="rect">
            <a:avLst/>
          </a:prstGeom>
          <a:noFill/>
        </p:spPr>
        <p:txBody>
          <a:bodyPr wrap="square" rtlCol="0">
            <a:spAutoFit/>
          </a:bodyPr>
          <a:lstStyle/>
          <a:p>
            <a:r>
              <a:rPr lang="en-US" dirty="0">
                <a:solidFill>
                  <a:srgbClr val="EDB120"/>
                </a:solidFill>
              </a:rPr>
              <a:t>Short, fast pulses</a:t>
            </a:r>
          </a:p>
        </p:txBody>
      </p:sp>
      <p:sp>
        <p:nvSpPr>
          <p:cNvPr id="9" name="TextBox 8">
            <a:extLst>
              <a:ext uri="{FF2B5EF4-FFF2-40B4-BE49-F238E27FC236}">
                <a16:creationId xmlns:a16="http://schemas.microsoft.com/office/drawing/2014/main" id="{6205D29E-173A-4263-817A-97FBB4EDE096}"/>
              </a:ext>
            </a:extLst>
          </p:cNvPr>
          <p:cNvSpPr txBox="1"/>
          <p:nvPr/>
        </p:nvSpPr>
        <p:spPr>
          <a:xfrm rot="1982963">
            <a:off x="6688377" y="3312574"/>
            <a:ext cx="2141267" cy="384721"/>
          </a:xfrm>
          <a:prstGeom prst="rect">
            <a:avLst/>
          </a:prstGeom>
          <a:noFill/>
        </p:spPr>
        <p:txBody>
          <a:bodyPr wrap="square" rtlCol="0">
            <a:spAutoFit/>
          </a:bodyPr>
          <a:lstStyle/>
          <a:p>
            <a:r>
              <a:rPr lang="en-US" dirty="0">
                <a:solidFill>
                  <a:srgbClr val="0072BD"/>
                </a:solidFill>
              </a:rPr>
              <a:t>Long, slow cycles</a:t>
            </a:r>
          </a:p>
        </p:txBody>
      </p:sp>
      <p:sp>
        <p:nvSpPr>
          <p:cNvPr id="10" name="TextBox 9">
            <a:extLst>
              <a:ext uri="{FF2B5EF4-FFF2-40B4-BE49-F238E27FC236}">
                <a16:creationId xmlns:a16="http://schemas.microsoft.com/office/drawing/2014/main" id="{213B7A56-7095-4FD7-A3C2-832E88721F3E}"/>
              </a:ext>
            </a:extLst>
          </p:cNvPr>
          <p:cNvSpPr txBox="1"/>
          <p:nvPr/>
        </p:nvSpPr>
        <p:spPr>
          <a:xfrm>
            <a:off x="8990068" y="5116188"/>
            <a:ext cx="1917119" cy="677108"/>
          </a:xfrm>
          <a:prstGeom prst="rect">
            <a:avLst/>
          </a:prstGeom>
          <a:noFill/>
        </p:spPr>
        <p:txBody>
          <a:bodyPr wrap="square" rtlCol="0">
            <a:spAutoFit/>
          </a:bodyPr>
          <a:lstStyle/>
          <a:p>
            <a:r>
              <a:rPr lang="en-US" dirty="0">
                <a:solidFill>
                  <a:srgbClr val="D95319"/>
                </a:solidFill>
              </a:rPr>
              <a:t>High volume and high speed</a:t>
            </a:r>
          </a:p>
        </p:txBody>
      </p:sp>
      <p:sp>
        <p:nvSpPr>
          <p:cNvPr id="12" name="TextBox 11">
            <a:extLst>
              <a:ext uri="{FF2B5EF4-FFF2-40B4-BE49-F238E27FC236}">
                <a16:creationId xmlns:a16="http://schemas.microsoft.com/office/drawing/2014/main" id="{CF1B0B89-8D72-4F8F-B54E-565747A3E671}"/>
              </a:ext>
            </a:extLst>
          </p:cNvPr>
          <p:cNvSpPr txBox="1"/>
          <p:nvPr/>
        </p:nvSpPr>
        <p:spPr>
          <a:xfrm>
            <a:off x="155842" y="6003035"/>
            <a:ext cx="6404240" cy="307777"/>
          </a:xfrm>
          <a:prstGeom prst="rect">
            <a:avLst/>
          </a:prstGeom>
          <a:noFill/>
        </p:spPr>
        <p:txBody>
          <a:bodyPr wrap="square">
            <a:spAutoFit/>
          </a:bodyPr>
          <a:lstStyle/>
          <a:p>
            <a:r>
              <a:rPr lang="en-US" sz="1400" dirty="0">
                <a:latin typeface="Calibri" panose="020F0502020204030204" pitchFamily="34" charset="0"/>
                <a:cs typeface="Calibri" panose="020F0502020204030204" pitchFamily="34" charset="0"/>
                <a:hlinkClick r:id="rId5"/>
              </a:rPr>
              <a:t>https://www.veryst.com/case-studies/active-mixing-microwell-repetitive-pipetting</a:t>
            </a:r>
            <a:endParaRPr lang="en-US" sz="1400" dirty="0">
              <a:latin typeface="Calibri" panose="020F0502020204030204" pitchFamily="34" charset="0"/>
              <a:cs typeface="Calibri" panose="020F0502020204030204" pitchFamily="34" charset="0"/>
            </a:endParaRPr>
          </a:p>
        </p:txBody>
      </p:sp>
      <p:sp>
        <p:nvSpPr>
          <p:cNvPr id="11" name="Footer Placeholder 10">
            <a:extLst>
              <a:ext uri="{FF2B5EF4-FFF2-40B4-BE49-F238E27FC236}">
                <a16:creationId xmlns:a16="http://schemas.microsoft.com/office/drawing/2014/main" id="{A16E56EC-8132-41FF-8797-C1748C3263BF}"/>
              </a:ext>
            </a:extLst>
          </p:cNvPr>
          <p:cNvSpPr>
            <a:spLocks noGrp="1"/>
          </p:cNvSpPr>
          <p:nvPr>
            <p:ph type="ftr" sz="quarter" idx="11"/>
          </p:nvPr>
        </p:nvSpPr>
        <p:spPr/>
        <p:txBody>
          <a:bodyPr/>
          <a:lstStyle/>
          <a:p>
            <a:r>
              <a:rPr lang="en-US"/>
              <a:t>COMSOL Conference</a:t>
            </a:r>
            <a:endParaRPr lang="en-US" dirty="0"/>
          </a:p>
        </p:txBody>
      </p:sp>
      <p:pic>
        <p:nvPicPr>
          <p:cNvPr id="20" name="Audio 19">
            <a:hlinkClick r:id="" action="ppaction://media"/>
            <a:extLst>
              <a:ext uri="{FF2B5EF4-FFF2-40B4-BE49-F238E27FC236}">
                <a16:creationId xmlns:a16="http://schemas.microsoft.com/office/drawing/2014/main" id="{F6D7315F-1E4D-4587-9EFE-E2349C122E3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513871897"/>
      </p:ext>
    </p:extLst>
  </p:cSld>
  <p:clrMapOvr>
    <a:masterClrMapping/>
  </p:clrMapOvr>
  <mc:AlternateContent xmlns:mc="http://schemas.openxmlformats.org/markup-compatibility/2006" xmlns:p14="http://schemas.microsoft.com/office/powerpoint/2010/main">
    <mc:Choice Requires="p14">
      <p:transition spd="slow" p14:dur="2000" advTm="43546"/>
    </mc:Choice>
    <mc:Fallback xmlns="">
      <p:transition spd="slow" advTm="435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39250-4D63-4612-AC55-D6C0CFCAF17A}"/>
              </a:ext>
            </a:extLst>
          </p:cNvPr>
          <p:cNvSpPr>
            <a:spLocks noGrp="1"/>
          </p:cNvSpPr>
          <p:nvPr>
            <p:ph type="title"/>
          </p:nvPr>
        </p:nvSpPr>
        <p:spPr/>
        <p:txBody>
          <a:bodyPr/>
          <a:lstStyle/>
          <a:p>
            <a:r>
              <a:rPr lang="en-US" dirty="0"/>
              <a:t>Effect of Flow Rate and Cycled Volume</a:t>
            </a:r>
          </a:p>
        </p:txBody>
      </p:sp>
      <p:sp>
        <p:nvSpPr>
          <p:cNvPr id="3" name="Content Placeholder 2">
            <a:extLst>
              <a:ext uri="{FF2B5EF4-FFF2-40B4-BE49-F238E27FC236}">
                <a16:creationId xmlns:a16="http://schemas.microsoft.com/office/drawing/2014/main" id="{A144FA27-4B98-410F-B580-39CD031C7A75}"/>
              </a:ext>
            </a:extLst>
          </p:cNvPr>
          <p:cNvSpPr>
            <a:spLocks noGrp="1"/>
          </p:cNvSpPr>
          <p:nvPr>
            <p:ph idx="1"/>
          </p:nvPr>
        </p:nvSpPr>
        <p:spPr>
          <a:xfrm>
            <a:off x="485093" y="1269374"/>
            <a:ext cx="5868512" cy="5302507"/>
          </a:xfrm>
        </p:spPr>
        <p:txBody>
          <a:bodyPr>
            <a:normAutofit/>
          </a:bodyPr>
          <a:lstStyle/>
          <a:p>
            <a:r>
              <a:rPr lang="en-US" sz="2000" b="0" u="none" strike="noStrike" baseline="0" dirty="0">
                <a:solidFill>
                  <a:prstClr val="black"/>
                </a:solidFill>
              </a:rPr>
              <a:t>To visualize the differences in mixing for different flow rates and cycled volumes, we show snapshots at right of reagent concentration normalized by initial pipette concentration after similar elapsed times.</a:t>
            </a:r>
          </a:p>
          <a:p>
            <a:r>
              <a:rPr lang="en-US" sz="2000" dirty="0">
                <a:solidFill>
                  <a:prstClr val="black"/>
                </a:solidFill>
              </a:rPr>
              <a:t>Unmixed regions are noticeable in the leftmost snapshot and a jet-shaped distortion can be seen in the middle snapshot in the full resolution image.</a:t>
            </a:r>
          </a:p>
          <a:p>
            <a:r>
              <a:rPr lang="en-US" sz="2000" dirty="0">
                <a:solidFill>
                  <a:prstClr val="black"/>
                </a:solidFill>
              </a:rPr>
              <a:t>RMSD concentration plot offers a more accurate comparison, showing the quantitative differences.</a:t>
            </a:r>
          </a:p>
          <a:p>
            <a:r>
              <a:rPr lang="en-US" sz="2000" dirty="0">
                <a:solidFill>
                  <a:prstClr val="black"/>
                </a:solidFill>
              </a:rPr>
              <a:t>In general, outer edges and top surface of fluid in microwell are the least mixed.</a:t>
            </a:r>
          </a:p>
        </p:txBody>
      </p:sp>
      <p:sp>
        <p:nvSpPr>
          <p:cNvPr id="4" name="Date Placeholder 3">
            <a:extLst>
              <a:ext uri="{FF2B5EF4-FFF2-40B4-BE49-F238E27FC236}">
                <a16:creationId xmlns:a16="http://schemas.microsoft.com/office/drawing/2014/main" id="{E47529C1-DDB0-481A-A488-0317248CE4DA}"/>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81B20472-4193-4994-A948-25D44B47AA89}"/>
              </a:ext>
            </a:extLst>
          </p:cNvPr>
          <p:cNvSpPr>
            <a:spLocks noGrp="1"/>
          </p:cNvSpPr>
          <p:nvPr>
            <p:ph type="sldNum" sz="quarter" idx="12"/>
          </p:nvPr>
        </p:nvSpPr>
        <p:spPr/>
        <p:txBody>
          <a:bodyPr/>
          <a:lstStyle/>
          <a:p>
            <a:fld id="{F67810FE-B9AC-4243-BAF2-168DE60BA4EB}" type="slidenum">
              <a:rPr lang="en-US" smtClean="0"/>
              <a:pPr/>
              <a:t>15</a:t>
            </a:fld>
            <a:endParaRPr lang="en-US" dirty="0"/>
          </a:p>
        </p:txBody>
      </p:sp>
      <p:pic>
        <p:nvPicPr>
          <p:cNvPr id="7" name="Content Placeholder 7">
            <a:extLst>
              <a:ext uri="{FF2B5EF4-FFF2-40B4-BE49-F238E27FC236}">
                <a16:creationId xmlns:a16="http://schemas.microsoft.com/office/drawing/2014/main" id="{3B04B679-C5DB-40A2-9E5B-7CFE06AB897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26490" y="1368665"/>
            <a:ext cx="4206509" cy="2971822"/>
          </a:xfrm>
          <a:prstGeom prst="rect">
            <a:avLst/>
          </a:prstGeom>
        </p:spPr>
      </p:pic>
      <p:pic>
        <p:nvPicPr>
          <p:cNvPr id="8" name="Content Placeholder 7">
            <a:extLst>
              <a:ext uri="{FF2B5EF4-FFF2-40B4-BE49-F238E27FC236}">
                <a16:creationId xmlns:a16="http://schemas.microsoft.com/office/drawing/2014/main" id="{603E28BC-9BE1-4C77-A250-C90771D40DB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740033" y="4403408"/>
            <a:ext cx="3214764" cy="1928998"/>
          </a:xfrm>
          <a:prstGeom prst="rect">
            <a:avLst/>
          </a:prstGeom>
        </p:spPr>
      </p:pic>
      <p:sp>
        <p:nvSpPr>
          <p:cNvPr id="9" name="Oval 8">
            <a:extLst>
              <a:ext uri="{FF2B5EF4-FFF2-40B4-BE49-F238E27FC236}">
                <a16:creationId xmlns:a16="http://schemas.microsoft.com/office/drawing/2014/main" id="{B0FF567D-8F6A-4682-8891-41A142474DFD}"/>
              </a:ext>
            </a:extLst>
          </p:cNvPr>
          <p:cNvSpPr/>
          <p:nvPr/>
        </p:nvSpPr>
        <p:spPr>
          <a:xfrm>
            <a:off x="9607874" y="5766754"/>
            <a:ext cx="276727" cy="325236"/>
          </a:xfrm>
          <a:prstGeom prst="ellipse">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Arrow Connector 9">
            <a:extLst>
              <a:ext uri="{FF2B5EF4-FFF2-40B4-BE49-F238E27FC236}">
                <a16:creationId xmlns:a16="http://schemas.microsoft.com/office/drawing/2014/main" id="{E1D5ABFD-4D42-4F3D-BF52-B60B7214A34D}"/>
              </a:ext>
            </a:extLst>
          </p:cNvPr>
          <p:cNvCxnSpPr>
            <a:stCxn id="9" idx="0"/>
            <a:endCxn id="7" idx="2"/>
          </p:cNvCxnSpPr>
          <p:nvPr/>
        </p:nvCxnSpPr>
        <p:spPr>
          <a:xfrm flipH="1" flipV="1">
            <a:off x="9029745" y="4340487"/>
            <a:ext cx="716493" cy="1426267"/>
          </a:xfrm>
          <a:prstGeom prst="straightConnector1">
            <a:avLst/>
          </a:prstGeom>
          <a:ln w="38100">
            <a:solidFill>
              <a:srgbClr val="EDB12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78225E45-9BE5-4A20-9656-F225CCC93627}"/>
              </a:ext>
            </a:extLst>
          </p:cNvPr>
          <p:cNvCxnSpPr>
            <a:cxnSpLocks/>
          </p:cNvCxnSpPr>
          <p:nvPr/>
        </p:nvCxnSpPr>
        <p:spPr>
          <a:xfrm flipV="1">
            <a:off x="9746238" y="4311904"/>
            <a:ext cx="0" cy="1434539"/>
          </a:xfrm>
          <a:prstGeom prst="straightConnector1">
            <a:avLst/>
          </a:prstGeom>
          <a:ln w="38100">
            <a:solidFill>
              <a:srgbClr val="0072BD"/>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2CD0858A-BA00-4461-A813-244684AE80C3}"/>
              </a:ext>
            </a:extLst>
          </p:cNvPr>
          <p:cNvCxnSpPr>
            <a:cxnSpLocks/>
          </p:cNvCxnSpPr>
          <p:nvPr/>
        </p:nvCxnSpPr>
        <p:spPr>
          <a:xfrm flipV="1">
            <a:off x="9746237" y="4311904"/>
            <a:ext cx="707858" cy="1463123"/>
          </a:xfrm>
          <a:prstGeom prst="straightConnector1">
            <a:avLst/>
          </a:prstGeom>
          <a:ln w="38100">
            <a:solidFill>
              <a:srgbClr val="D95319"/>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8AB3793-9945-439A-9638-DEFA844A0E4A}"/>
              </a:ext>
            </a:extLst>
          </p:cNvPr>
          <p:cNvSpPr txBox="1"/>
          <p:nvPr/>
        </p:nvSpPr>
        <p:spPr>
          <a:xfrm>
            <a:off x="155842" y="6003035"/>
            <a:ext cx="6404240" cy="307777"/>
          </a:xfrm>
          <a:prstGeom prst="rect">
            <a:avLst/>
          </a:prstGeom>
          <a:noFill/>
        </p:spPr>
        <p:txBody>
          <a:bodyPr wrap="square">
            <a:spAutoFit/>
          </a:bodyPr>
          <a:lstStyle/>
          <a:p>
            <a:r>
              <a:rPr lang="en-US" sz="1400" dirty="0">
                <a:latin typeface="Calibri" panose="020F0502020204030204" pitchFamily="34" charset="0"/>
                <a:cs typeface="Calibri" panose="020F0502020204030204" pitchFamily="34" charset="0"/>
                <a:hlinkClick r:id="rId6"/>
              </a:rPr>
              <a:t>https://www.veryst.com/case-studies/active-mixing-microwell-repetitive-pipetting</a:t>
            </a:r>
            <a:endParaRPr lang="en-US" sz="1400" dirty="0">
              <a:latin typeface="Calibri" panose="020F0502020204030204" pitchFamily="34" charset="0"/>
              <a:cs typeface="Calibri" panose="020F0502020204030204" pitchFamily="34" charset="0"/>
            </a:endParaRPr>
          </a:p>
        </p:txBody>
      </p:sp>
      <p:sp>
        <p:nvSpPr>
          <p:cNvPr id="13" name="Footer Placeholder 12">
            <a:extLst>
              <a:ext uri="{FF2B5EF4-FFF2-40B4-BE49-F238E27FC236}">
                <a16:creationId xmlns:a16="http://schemas.microsoft.com/office/drawing/2014/main" id="{198A40BB-3E13-4CED-907B-A2F4C106CFB8}"/>
              </a:ext>
            </a:extLst>
          </p:cNvPr>
          <p:cNvSpPr>
            <a:spLocks noGrp="1"/>
          </p:cNvSpPr>
          <p:nvPr>
            <p:ph type="ftr" sz="quarter" idx="11"/>
          </p:nvPr>
        </p:nvSpPr>
        <p:spPr/>
        <p:txBody>
          <a:bodyPr/>
          <a:lstStyle/>
          <a:p>
            <a:r>
              <a:rPr lang="en-US"/>
              <a:t>COMSOL Conference</a:t>
            </a:r>
            <a:endParaRPr lang="en-US" dirty="0"/>
          </a:p>
        </p:txBody>
      </p:sp>
      <p:pic>
        <p:nvPicPr>
          <p:cNvPr id="25" name="Audio 24">
            <a:hlinkClick r:id="" action="ppaction://media"/>
            <a:extLst>
              <a:ext uri="{FF2B5EF4-FFF2-40B4-BE49-F238E27FC236}">
                <a16:creationId xmlns:a16="http://schemas.microsoft.com/office/drawing/2014/main" id="{C8972DC6-0ED3-45BD-AB2C-F275EF531CE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1255264300"/>
      </p:ext>
    </p:extLst>
  </p:cSld>
  <p:clrMapOvr>
    <a:masterClrMapping/>
  </p:clrMapOvr>
  <mc:AlternateContent xmlns:mc="http://schemas.openxmlformats.org/markup-compatibility/2006" xmlns:p14="http://schemas.microsoft.com/office/powerpoint/2010/main">
    <mc:Choice Requires="p14">
      <p:transition spd="slow" p14:dur="2000" advTm="43500"/>
    </mc:Choice>
    <mc:Fallback xmlns="">
      <p:transition spd="slow" advTm="43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26C606A-C92B-46D6-9EA1-94D5849F1EF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493480" y="4039745"/>
            <a:ext cx="4145855" cy="2413049"/>
          </a:xfrm>
          <a:prstGeom prst="rect">
            <a:avLst/>
          </a:prstGeom>
        </p:spPr>
      </p:pic>
      <p:pic>
        <p:nvPicPr>
          <p:cNvPr id="8" name="Picture 7">
            <a:extLst>
              <a:ext uri="{FF2B5EF4-FFF2-40B4-BE49-F238E27FC236}">
                <a16:creationId xmlns:a16="http://schemas.microsoft.com/office/drawing/2014/main" id="{FEC18CD6-B844-47A5-BDA7-A62D10960BC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5975" y="1399982"/>
            <a:ext cx="4050935" cy="2278651"/>
          </a:xfrm>
          <a:prstGeom prst="rect">
            <a:avLst/>
          </a:prstGeom>
        </p:spPr>
      </p:pic>
      <p:sp>
        <p:nvSpPr>
          <p:cNvPr id="2" name="Title 1">
            <a:extLst>
              <a:ext uri="{FF2B5EF4-FFF2-40B4-BE49-F238E27FC236}">
                <a16:creationId xmlns:a16="http://schemas.microsoft.com/office/drawing/2014/main" id="{050E5CEE-24E3-4DED-ACC5-F01325B1594B}"/>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85D8D2F4-FA8C-4763-9C85-26E61B91B3CD}"/>
              </a:ext>
            </a:extLst>
          </p:cNvPr>
          <p:cNvSpPr>
            <a:spLocks noGrp="1"/>
          </p:cNvSpPr>
          <p:nvPr>
            <p:ph idx="1"/>
          </p:nvPr>
        </p:nvSpPr>
        <p:spPr>
          <a:xfrm>
            <a:off x="485093" y="1269374"/>
            <a:ext cx="5610907" cy="5199046"/>
          </a:xfrm>
        </p:spPr>
        <p:txBody>
          <a:bodyPr>
            <a:normAutofit/>
          </a:bodyPr>
          <a:lstStyle/>
          <a:p>
            <a:r>
              <a:rPr lang="en-US" dirty="0"/>
              <a:t>Simulations allow us to better understand, control, and optimize processes relevant to fluidic diagnostic systems. </a:t>
            </a:r>
          </a:p>
          <a:p>
            <a:r>
              <a:rPr lang="en-US" dirty="0"/>
              <a:t>Chemical concentration gradients: simulations estimate gradient growth and can tune operating parameters (e.g. flow rate) to either mitigate or enhance said process.</a:t>
            </a:r>
          </a:p>
          <a:p>
            <a:r>
              <a:rPr lang="en-US" dirty="0"/>
              <a:t>Chemical carryover: simulations allow us to optimize the wash strategy based on channel geometry and assess tradeoffs between wash buffer volume and operating time.</a:t>
            </a:r>
          </a:p>
          <a:p>
            <a:r>
              <a:rPr lang="en-US" dirty="0"/>
              <a:t>Mixing: COMSOL gracefully handles moving interface, laminar flow, and species transport, and shows that optimal mixing occurs when the largest volumes of fluid are moved with the highest velocity.</a:t>
            </a:r>
          </a:p>
        </p:txBody>
      </p:sp>
      <p:sp>
        <p:nvSpPr>
          <p:cNvPr id="4" name="Date Placeholder 3">
            <a:extLst>
              <a:ext uri="{FF2B5EF4-FFF2-40B4-BE49-F238E27FC236}">
                <a16:creationId xmlns:a16="http://schemas.microsoft.com/office/drawing/2014/main" id="{3AEDD10C-0C75-4C4D-9E85-4E596D1196AD}"/>
              </a:ext>
            </a:extLst>
          </p:cNvPr>
          <p:cNvSpPr>
            <a:spLocks noGrp="1"/>
          </p:cNvSpPr>
          <p:nvPr>
            <p:ph type="dt" sz="half" idx="10"/>
          </p:nvPr>
        </p:nvSpPr>
        <p:spPr/>
        <p:txBody>
          <a:bodyPr/>
          <a:lstStyle/>
          <a:p>
            <a:r>
              <a:rPr lang="en-US"/>
              <a:t>Oct 14-15, 2020</a:t>
            </a:r>
            <a:endParaRPr lang="en-US" dirty="0"/>
          </a:p>
        </p:txBody>
      </p:sp>
      <p:sp>
        <p:nvSpPr>
          <p:cNvPr id="5" name="Footer Placeholder 4">
            <a:extLst>
              <a:ext uri="{FF2B5EF4-FFF2-40B4-BE49-F238E27FC236}">
                <a16:creationId xmlns:a16="http://schemas.microsoft.com/office/drawing/2014/main" id="{3F1573F5-57F0-4347-905F-FC68A1708261}"/>
              </a:ext>
            </a:extLst>
          </p:cNvPr>
          <p:cNvSpPr>
            <a:spLocks noGrp="1"/>
          </p:cNvSpPr>
          <p:nvPr>
            <p:ph type="ftr" sz="quarter" idx="11"/>
          </p:nvPr>
        </p:nvSpPr>
        <p:spPr/>
        <p:txBody>
          <a:bodyPr/>
          <a:lstStyle/>
          <a:p>
            <a:r>
              <a:rPr lang="en-US"/>
              <a:t>COMSOL Conference</a:t>
            </a:r>
            <a:endParaRPr lang="en-US" dirty="0"/>
          </a:p>
        </p:txBody>
      </p:sp>
      <p:sp>
        <p:nvSpPr>
          <p:cNvPr id="6" name="Slide Number Placeholder 5">
            <a:extLst>
              <a:ext uri="{FF2B5EF4-FFF2-40B4-BE49-F238E27FC236}">
                <a16:creationId xmlns:a16="http://schemas.microsoft.com/office/drawing/2014/main" id="{F727C17A-B36C-4498-9442-24142B8DCFC2}"/>
              </a:ext>
            </a:extLst>
          </p:cNvPr>
          <p:cNvSpPr>
            <a:spLocks noGrp="1"/>
          </p:cNvSpPr>
          <p:nvPr>
            <p:ph type="sldNum" sz="quarter" idx="12"/>
          </p:nvPr>
        </p:nvSpPr>
        <p:spPr/>
        <p:txBody>
          <a:bodyPr/>
          <a:lstStyle/>
          <a:p>
            <a:fld id="{F67810FE-B9AC-4243-BAF2-168DE60BA4EB}" type="slidenum">
              <a:rPr lang="en-US" smtClean="0"/>
              <a:pPr/>
              <a:t>16</a:t>
            </a:fld>
            <a:endParaRPr lang="en-US" dirty="0"/>
          </a:p>
        </p:txBody>
      </p:sp>
      <p:sp>
        <p:nvSpPr>
          <p:cNvPr id="10" name="TextBox 9">
            <a:extLst>
              <a:ext uri="{FF2B5EF4-FFF2-40B4-BE49-F238E27FC236}">
                <a16:creationId xmlns:a16="http://schemas.microsoft.com/office/drawing/2014/main" id="{998F0438-8075-4E95-8933-D47920FFEEC1}"/>
              </a:ext>
            </a:extLst>
          </p:cNvPr>
          <p:cNvSpPr txBox="1"/>
          <p:nvPr/>
        </p:nvSpPr>
        <p:spPr>
          <a:xfrm>
            <a:off x="6559957" y="3894526"/>
            <a:ext cx="958516" cy="38472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Mixing</a:t>
            </a:r>
          </a:p>
        </p:txBody>
      </p:sp>
      <p:sp>
        <p:nvSpPr>
          <p:cNvPr id="12" name="TextBox 11">
            <a:extLst>
              <a:ext uri="{FF2B5EF4-FFF2-40B4-BE49-F238E27FC236}">
                <a16:creationId xmlns:a16="http://schemas.microsoft.com/office/drawing/2014/main" id="{CE8A1BC5-E0C4-4996-8ED6-E81CA1C92E73}"/>
              </a:ext>
            </a:extLst>
          </p:cNvPr>
          <p:cNvSpPr txBox="1"/>
          <p:nvPr/>
        </p:nvSpPr>
        <p:spPr>
          <a:xfrm>
            <a:off x="6559957" y="1336258"/>
            <a:ext cx="1383950" cy="38472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Carryover</a:t>
            </a:r>
          </a:p>
        </p:txBody>
      </p:sp>
      <p:pic>
        <p:nvPicPr>
          <p:cNvPr id="16" name="Audio 15">
            <a:hlinkClick r:id="" action="ppaction://media"/>
            <a:extLst>
              <a:ext uri="{FF2B5EF4-FFF2-40B4-BE49-F238E27FC236}">
                <a16:creationId xmlns:a16="http://schemas.microsoft.com/office/drawing/2014/main" id="{2261B5A8-4908-462C-9F0D-3BFF74E31BC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2007781079"/>
      </p:ext>
    </p:extLst>
  </p:cSld>
  <p:clrMapOvr>
    <a:masterClrMapping/>
  </p:clrMapOvr>
  <mc:AlternateContent xmlns:mc="http://schemas.openxmlformats.org/markup-compatibility/2006" xmlns:p14="http://schemas.microsoft.com/office/powerpoint/2010/main">
    <mc:Choice Requires="p14">
      <p:transition spd="slow" p14:dur="2000" advTm="22858"/>
    </mc:Choice>
    <mc:Fallback xmlns="">
      <p:transition spd="slow" advTm="22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26C606A-C92B-46D6-9EA1-94D5849F1EF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493480" y="4039745"/>
            <a:ext cx="4145855" cy="2413049"/>
          </a:xfrm>
          <a:prstGeom prst="rect">
            <a:avLst/>
          </a:prstGeom>
        </p:spPr>
      </p:pic>
      <p:pic>
        <p:nvPicPr>
          <p:cNvPr id="8" name="Picture 7">
            <a:extLst>
              <a:ext uri="{FF2B5EF4-FFF2-40B4-BE49-F238E27FC236}">
                <a16:creationId xmlns:a16="http://schemas.microsoft.com/office/drawing/2014/main" id="{FEC18CD6-B844-47A5-BDA7-A62D10960BC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5975" y="1399982"/>
            <a:ext cx="4050935" cy="2278651"/>
          </a:xfrm>
          <a:prstGeom prst="rect">
            <a:avLst/>
          </a:prstGeom>
        </p:spPr>
      </p:pic>
      <p:sp>
        <p:nvSpPr>
          <p:cNvPr id="2" name="Title 1">
            <a:extLst>
              <a:ext uri="{FF2B5EF4-FFF2-40B4-BE49-F238E27FC236}">
                <a16:creationId xmlns:a16="http://schemas.microsoft.com/office/drawing/2014/main" id="{050E5CEE-24E3-4DED-ACC5-F01325B1594B}"/>
              </a:ext>
            </a:extLst>
          </p:cNvPr>
          <p:cNvSpPr>
            <a:spLocks noGrp="1"/>
          </p:cNvSpPr>
          <p:nvPr>
            <p:ph type="title"/>
          </p:nvPr>
        </p:nvSpPr>
        <p:spPr/>
        <p:txBody>
          <a:bodyPr/>
          <a:lstStyle/>
          <a:p>
            <a:r>
              <a:rPr lang="en-US" dirty="0"/>
              <a:t>Simulating Fluidic Diagnostic Systems</a:t>
            </a:r>
          </a:p>
        </p:txBody>
      </p:sp>
      <p:sp>
        <p:nvSpPr>
          <p:cNvPr id="3" name="Content Placeholder 2">
            <a:extLst>
              <a:ext uri="{FF2B5EF4-FFF2-40B4-BE49-F238E27FC236}">
                <a16:creationId xmlns:a16="http://schemas.microsoft.com/office/drawing/2014/main" id="{85D8D2F4-FA8C-4763-9C85-26E61B91B3CD}"/>
              </a:ext>
            </a:extLst>
          </p:cNvPr>
          <p:cNvSpPr>
            <a:spLocks noGrp="1"/>
          </p:cNvSpPr>
          <p:nvPr>
            <p:ph idx="1"/>
          </p:nvPr>
        </p:nvSpPr>
        <p:spPr>
          <a:xfrm>
            <a:off x="485093" y="1269374"/>
            <a:ext cx="5610907" cy="5199046"/>
          </a:xfrm>
        </p:spPr>
        <p:txBody>
          <a:bodyPr>
            <a:normAutofit/>
          </a:bodyPr>
          <a:lstStyle/>
          <a:p>
            <a:r>
              <a:rPr lang="en-US" sz="1900" dirty="0"/>
              <a:t>Modeling fluidic diagnostic systems requires setting up a multiphysics system with the following components:</a:t>
            </a:r>
          </a:p>
          <a:p>
            <a:pPr lvl="1"/>
            <a:r>
              <a:rPr lang="en-US" sz="1900" dirty="0"/>
              <a:t>Physics of fluid flow</a:t>
            </a:r>
          </a:p>
          <a:p>
            <a:pPr lvl="1"/>
            <a:r>
              <a:rPr lang="en-US" sz="1900" dirty="0"/>
              <a:t>Chemical concentration gradients</a:t>
            </a:r>
          </a:p>
          <a:p>
            <a:pPr lvl="1"/>
            <a:r>
              <a:rPr lang="en-US" sz="1900" dirty="0"/>
              <a:t>Heat transfer, if applicable</a:t>
            </a:r>
          </a:p>
          <a:p>
            <a:pPr lvl="1"/>
            <a:r>
              <a:rPr lang="en-US" sz="1900" dirty="0"/>
              <a:t>Problems with interfaces/wetting/bubbles</a:t>
            </a:r>
          </a:p>
          <a:p>
            <a:r>
              <a:rPr lang="en-US" sz="1900" dirty="0"/>
              <a:t>We discuss three simulation examples relevant to fluidic diagnostic systems:</a:t>
            </a:r>
          </a:p>
          <a:p>
            <a:pPr lvl="1"/>
            <a:r>
              <a:rPr lang="en-US" sz="1900" dirty="0"/>
              <a:t>Chemical concentration gradients</a:t>
            </a:r>
          </a:p>
          <a:p>
            <a:pPr lvl="1"/>
            <a:r>
              <a:rPr lang="en-US" sz="1900" dirty="0"/>
              <a:t>Chemical carryover (cleaning between runs)</a:t>
            </a:r>
          </a:p>
          <a:p>
            <a:pPr lvl="1"/>
            <a:r>
              <a:rPr lang="en-US" sz="1900" dirty="0"/>
              <a:t>Mixing in a microwell</a:t>
            </a:r>
          </a:p>
        </p:txBody>
      </p:sp>
      <p:sp>
        <p:nvSpPr>
          <p:cNvPr id="4" name="Date Placeholder 3">
            <a:extLst>
              <a:ext uri="{FF2B5EF4-FFF2-40B4-BE49-F238E27FC236}">
                <a16:creationId xmlns:a16="http://schemas.microsoft.com/office/drawing/2014/main" id="{3AEDD10C-0C75-4C4D-9E85-4E596D1196AD}"/>
              </a:ext>
            </a:extLst>
          </p:cNvPr>
          <p:cNvSpPr>
            <a:spLocks noGrp="1"/>
          </p:cNvSpPr>
          <p:nvPr>
            <p:ph type="dt" sz="half" idx="10"/>
          </p:nvPr>
        </p:nvSpPr>
        <p:spPr/>
        <p:txBody>
          <a:bodyPr/>
          <a:lstStyle/>
          <a:p>
            <a:r>
              <a:rPr lang="en-US"/>
              <a:t>Oct 14-15, 2020</a:t>
            </a:r>
            <a:endParaRPr lang="en-US" dirty="0"/>
          </a:p>
        </p:txBody>
      </p:sp>
      <p:sp>
        <p:nvSpPr>
          <p:cNvPr id="5" name="Footer Placeholder 4">
            <a:extLst>
              <a:ext uri="{FF2B5EF4-FFF2-40B4-BE49-F238E27FC236}">
                <a16:creationId xmlns:a16="http://schemas.microsoft.com/office/drawing/2014/main" id="{3F1573F5-57F0-4347-905F-FC68A1708261}"/>
              </a:ext>
            </a:extLst>
          </p:cNvPr>
          <p:cNvSpPr>
            <a:spLocks noGrp="1"/>
          </p:cNvSpPr>
          <p:nvPr>
            <p:ph type="ftr" sz="quarter" idx="11"/>
          </p:nvPr>
        </p:nvSpPr>
        <p:spPr/>
        <p:txBody>
          <a:bodyPr/>
          <a:lstStyle/>
          <a:p>
            <a:r>
              <a:rPr lang="en-US"/>
              <a:t>COMSOL Conference</a:t>
            </a:r>
            <a:endParaRPr lang="en-US" dirty="0"/>
          </a:p>
        </p:txBody>
      </p:sp>
      <p:sp>
        <p:nvSpPr>
          <p:cNvPr id="6" name="Slide Number Placeholder 5">
            <a:extLst>
              <a:ext uri="{FF2B5EF4-FFF2-40B4-BE49-F238E27FC236}">
                <a16:creationId xmlns:a16="http://schemas.microsoft.com/office/drawing/2014/main" id="{F727C17A-B36C-4498-9442-24142B8DCFC2}"/>
              </a:ext>
            </a:extLst>
          </p:cNvPr>
          <p:cNvSpPr>
            <a:spLocks noGrp="1"/>
          </p:cNvSpPr>
          <p:nvPr>
            <p:ph type="sldNum" sz="quarter" idx="12"/>
          </p:nvPr>
        </p:nvSpPr>
        <p:spPr/>
        <p:txBody>
          <a:bodyPr/>
          <a:lstStyle/>
          <a:p>
            <a:fld id="{F67810FE-B9AC-4243-BAF2-168DE60BA4EB}" type="slidenum">
              <a:rPr lang="en-US" smtClean="0"/>
              <a:pPr/>
              <a:t>2</a:t>
            </a:fld>
            <a:endParaRPr lang="en-US" dirty="0"/>
          </a:p>
        </p:txBody>
      </p:sp>
      <p:sp>
        <p:nvSpPr>
          <p:cNvPr id="10" name="TextBox 9">
            <a:extLst>
              <a:ext uri="{FF2B5EF4-FFF2-40B4-BE49-F238E27FC236}">
                <a16:creationId xmlns:a16="http://schemas.microsoft.com/office/drawing/2014/main" id="{998F0438-8075-4E95-8933-D47920FFEEC1}"/>
              </a:ext>
            </a:extLst>
          </p:cNvPr>
          <p:cNvSpPr txBox="1"/>
          <p:nvPr/>
        </p:nvSpPr>
        <p:spPr>
          <a:xfrm>
            <a:off x="6559957" y="3894526"/>
            <a:ext cx="958516" cy="38472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Mixing</a:t>
            </a:r>
          </a:p>
        </p:txBody>
      </p:sp>
      <p:sp>
        <p:nvSpPr>
          <p:cNvPr id="12" name="TextBox 11">
            <a:extLst>
              <a:ext uri="{FF2B5EF4-FFF2-40B4-BE49-F238E27FC236}">
                <a16:creationId xmlns:a16="http://schemas.microsoft.com/office/drawing/2014/main" id="{CE8A1BC5-E0C4-4996-8ED6-E81CA1C92E73}"/>
              </a:ext>
            </a:extLst>
          </p:cNvPr>
          <p:cNvSpPr txBox="1"/>
          <p:nvPr/>
        </p:nvSpPr>
        <p:spPr>
          <a:xfrm>
            <a:off x="6559957" y="1336258"/>
            <a:ext cx="1383950" cy="38472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Carryover</a:t>
            </a:r>
          </a:p>
        </p:txBody>
      </p:sp>
      <p:pic>
        <p:nvPicPr>
          <p:cNvPr id="13" name="Audio 12">
            <a:hlinkClick r:id="" action="ppaction://media"/>
            <a:extLst>
              <a:ext uri="{FF2B5EF4-FFF2-40B4-BE49-F238E27FC236}">
                <a16:creationId xmlns:a16="http://schemas.microsoft.com/office/drawing/2014/main" id="{DF95F158-7FDD-42AD-A668-8A03A4011EC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3179533799"/>
      </p:ext>
    </p:extLst>
  </p:cSld>
  <p:clrMapOvr>
    <a:masterClrMapping/>
  </p:clrMapOvr>
  <mc:AlternateContent xmlns:mc="http://schemas.openxmlformats.org/markup-compatibility/2006" xmlns:p14="http://schemas.microsoft.com/office/powerpoint/2010/main">
    <mc:Choice Requires="p14">
      <p:transition spd="slow" p14:dur="2000" advTm="30822"/>
    </mc:Choice>
    <mc:Fallback xmlns="">
      <p:transition spd="slow" advTm="30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35921-5D0B-485A-8B29-7446121F6D69}"/>
              </a:ext>
            </a:extLst>
          </p:cNvPr>
          <p:cNvSpPr>
            <a:spLocks noGrp="1"/>
          </p:cNvSpPr>
          <p:nvPr>
            <p:ph type="title"/>
          </p:nvPr>
        </p:nvSpPr>
        <p:spPr/>
        <p:txBody>
          <a:bodyPr>
            <a:noAutofit/>
          </a:bodyPr>
          <a:lstStyle/>
          <a:p>
            <a:r>
              <a:rPr lang="en-US" dirty="0"/>
              <a:t>Concentration Gradients</a:t>
            </a:r>
          </a:p>
        </p:txBody>
      </p:sp>
      <p:sp>
        <p:nvSpPr>
          <p:cNvPr id="17" name="Content Placeholder 16">
            <a:extLst>
              <a:ext uri="{FF2B5EF4-FFF2-40B4-BE49-F238E27FC236}">
                <a16:creationId xmlns:a16="http://schemas.microsoft.com/office/drawing/2014/main" id="{BDB05EC5-4877-4819-B281-ACCD717445C0}"/>
              </a:ext>
            </a:extLst>
          </p:cNvPr>
          <p:cNvSpPr>
            <a:spLocks noGrp="1"/>
          </p:cNvSpPr>
          <p:nvPr>
            <p:ph idx="1"/>
          </p:nvPr>
        </p:nvSpPr>
        <p:spPr>
          <a:xfrm>
            <a:off x="485093" y="1269373"/>
            <a:ext cx="5610907" cy="5302507"/>
          </a:xfrm>
        </p:spPr>
        <p:txBody>
          <a:bodyPr>
            <a:normAutofit/>
          </a:bodyPr>
          <a:lstStyle/>
          <a:p>
            <a:pPr>
              <a:lnSpc>
                <a:spcPct val="114000"/>
              </a:lnSpc>
            </a:pPr>
            <a:r>
              <a:rPr lang="en-US" sz="2000" dirty="0">
                <a:ea typeface="Times New Roman" panose="02020603050405020304" pitchFamily="18" charset="0"/>
              </a:rPr>
              <a:t>Flowing successive segments of different</a:t>
            </a:r>
            <a:r>
              <a:rPr lang="en-US" sz="2000" dirty="0">
                <a:effectLst/>
                <a:latin typeface="Calibri" panose="020F0502020204030204" pitchFamily="34" charset="0"/>
                <a:ea typeface="Times New Roman" panose="02020603050405020304" pitchFamily="18" charset="0"/>
              </a:rPr>
              <a:t> solutions through a microchannel results in reagent dispersion and concentration gradients between solution </a:t>
            </a:r>
            <a:r>
              <a:rPr lang="en-US" sz="2000" dirty="0">
                <a:ea typeface="Times New Roman" panose="02020603050405020304" pitchFamily="18" charset="0"/>
              </a:rPr>
              <a:t>segments</a:t>
            </a:r>
            <a:r>
              <a:rPr lang="en-US" sz="2000" dirty="0">
                <a:effectLst/>
                <a:latin typeface="Calibri" panose="020F0502020204030204" pitchFamily="34" charset="0"/>
                <a:ea typeface="Times New Roman" panose="02020603050405020304" pitchFamily="18" charset="0"/>
              </a:rPr>
              <a:t>. </a:t>
            </a:r>
          </a:p>
          <a:p>
            <a:pPr>
              <a:lnSpc>
                <a:spcPct val="114000"/>
              </a:lnSpc>
            </a:pPr>
            <a:r>
              <a:rPr lang="en-US" sz="2000" dirty="0"/>
              <a:t>Dispersion and gradient growth are characterized by the Peclet number which equals flow speed  times channel height divided by molecular diffusivity. Gradient length increases with the Peclet number, and flow rate.</a:t>
            </a:r>
          </a:p>
          <a:p>
            <a:pPr>
              <a:lnSpc>
                <a:spcPct val="114000"/>
              </a:lnSpc>
            </a:pPr>
            <a:r>
              <a:rPr lang="en-US" sz="2000" dirty="0"/>
              <a:t> Simulations allow us to estimate the degree of dispersion and gradient generation and tune operating parameters (e.g. flow rate) to either mitigate or enhance the process.</a:t>
            </a:r>
          </a:p>
        </p:txBody>
      </p:sp>
      <p:sp>
        <p:nvSpPr>
          <p:cNvPr id="4" name="Date Placeholder 3">
            <a:extLst>
              <a:ext uri="{FF2B5EF4-FFF2-40B4-BE49-F238E27FC236}">
                <a16:creationId xmlns:a16="http://schemas.microsoft.com/office/drawing/2014/main" id="{495FF97F-59F9-40A4-ACC2-AB354276EDAC}"/>
              </a:ext>
            </a:extLst>
          </p:cNvPr>
          <p:cNvSpPr>
            <a:spLocks noGrp="1"/>
          </p:cNvSpPr>
          <p:nvPr>
            <p:ph type="dt" sz="half" idx="10"/>
          </p:nvPr>
        </p:nvSpPr>
        <p:spPr/>
        <p:txBody>
          <a:bodyPr/>
          <a:lstStyle/>
          <a:p>
            <a:r>
              <a:rPr lang="en-US"/>
              <a:t>Oct 14-15, 2020</a:t>
            </a:r>
            <a:endParaRPr lang="en-US" dirty="0"/>
          </a:p>
        </p:txBody>
      </p:sp>
      <p:sp>
        <p:nvSpPr>
          <p:cNvPr id="5" name="Slide Number Placeholder 4">
            <a:extLst>
              <a:ext uri="{FF2B5EF4-FFF2-40B4-BE49-F238E27FC236}">
                <a16:creationId xmlns:a16="http://schemas.microsoft.com/office/drawing/2014/main" id="{4217881A-DACE-43EE-8162-5CBD97945C53}"/>
              </a:ext>
            </a:extLst>
          </p:cNvPr>
          <p:cNvSpPr>
            <a:spLocks noGrp="1"/>
          </p:cNvSpPr>
          <p:nvPr>
            <p:ph type="sldNum" sz="quarter" idx="12"/>
          </p:nvPr>
        </p:nvSpPr>
        <p:spPr/>
        <p:txBody>
          <a:bodyPr/>
          <a:lstStyle/>
          <a:p>
            <a:fld id="{F67810FE-B9AC-4243-BAF2-168DE60BA4EB}" type="slidenum">
              <a:rPr lang="en-US" smtClean="0"/>
              <a:pPr/>
              <a:t>3</a:t>
            </a:fld>
            <a:endParaRPr lang="en-US" dirty="0"/>
          </a:p>
        </p:txBody>
      </p:sp>
      <p:pic>
        <p:nvPicPr>
          <p:cNvPr id="19" name="video">
            <a:hlinkClick r:id="" action="ppaction://media"/>
            <a:extLst>
              <a:ext uri="{FF2B5EF4-FFF2-40B4-BE49-F238E27FC236}">
                <a16:creationId xmlns:a16="http://schemas.microsoft.com/office/drawing/2014/main" id="{A060CA2A-8789-438E-9163-E10E7D2BEC6A}"/>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635933" y="1374343"/>
            <a:ext cx="5095875" cy="4525963"/>
          </a:xfrm>
          <a:prstGeom prst="rect">
            <a:avLst/>
          </a:prstGeom>
        </p:spPr>
      </p:pic>
      <p:sp>
        <p:nvSpPr>
          <p:cNvPr id="6" name="TextBox 5">
            <a:extLst>
              <a:ext uri="{FF2B5EF4-FFF2-40B4-BE49-F238E27FC236}">
                <a16:creationId xmlns:a16="http://schemas.microsoft.com/office/drawing/2014/main" id="{DA95F734-C28F-4073-AE9F-5722367B1ADC}"/>
              </a:ext>
            </a:extLst>
          </p:cNvPr>
          <p:cNvSpPr txBox="1"/>
          <p:nvPr/>
        </p:nvSpPr>
        <p:spPr>
          <a:xfrm>
            <a:off x="831851" y="6159597"/>
            <a:ext cx="9303240" cy="307777"/>
          </a:xfrm>
          <a:prstGeom prst="rect">
            <a:avLst/>
          </a:prstGeom>
          <a:noFill/>
        </p:spPr>
        <p:txBody>
          <a:bodyPr wrap="square">
            <a:spAutoFit/>
          </a:bodyPr>
          <a:lstStyle/>
          <a:p>
            <a:r>
              <a:rPr lang="en-US" sz="1400" dirty="0">
                <a:latin typeface="Calibri" panose="020F0502020204030204" pitchFamily="34" charset="0"/>
                <a:cs typeface="Calibri" panose="020F0502020204030204" pitchFamily="34" charset="0"/>
              </a:rPr>
              <a:t>More info: </a:t>
            </a:r>
            <a:r>
              <a:rPr lang="en-US" sz="1400" dirty="0">
                <a:latin typeface="Calibri" panose="020F0502020204030204" pitchFamily="34" charset="0"/>
                <a:cs typeface="Calibri" panose="020F0502020204030204" pitchFamily="34" charset="0"/>
                <a:hlinkClick r:id="rId7"/>
              </a:rPr>
              <a:t>https://www.veryst.com/case-studies/concentration-gradients-microfluidic-devices</a:t>
            </a:r>
            <a:endParaRPr lang="en-US" sz="1400" dirty="0">
              <a:latin typeface="Calibri" panose="020F0502020204030204" pitchFamily="34" charset="0"/>
              <a:cs typeface="Calibri" panose="020F0502020204030204" pitchFamily="34" charset="0"/>
            </a:endParaRPr>
          </a:p>
        </p:txBody>
      </p:sp>
      <p:sp>
        <p:nvSpPr>
          <p:cNvPr id="7" name="Footer Placeholder 6">
            <a:extLst>
              <a:ext uri="{FF2B5EF4-FFF2-40B4-BE49-F238E27FC236}">
                <a16:creationId xmlns:a16="http://schemas.microsoft.com/office/drawing/2014/main" id="{4D007F7F-0150-47F8-90D4-D595804E7724}"/>
              </a:ext>
            </a:extLst>
          </p:cNvPr>
          <p:cNvSpPr>
            <a:spLocks noGrp="1"/>
          </p:cNvSpPr>
          <p:nvPr>
            <p:ph type="ftr" sz="quarter" idx="11"/>
          </p:nvPr>
        </p:nvSpPr>
        <p:spPr/>
        <p:txBody>
          <a:bodyPr/>
          <a:lstStyle/>
          <a:p>
            <a:r>
              <a:rPr lang="en-US"/>
              <a:t>COMSOL Conference</a:t>
            </a:r>
            <a:endParaRPr lang="en-US" dirty="0"/>
          </a:p>
        </p:txBody>
      </p:sp>
      <p:pic>
        <p:nvPicPr>
          <p:cNvPr id="16" name="Audio 15">
            <a:hlinkClick r:id="" action="ppaction://media"/>
            <a:extLst>
              <a:ext uri="{FF2B5EF4-FFF2-40B4-BE49-F238E27FC236}">
                <a16:creationId xmlns:a16="http://schemas.microsoft.com/office/drawing/2014/main" id="{AA46818E-FC9A-4432-9625-1DF641BD6841}"/>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4118932095"/>
      </p:ext>
    </p:extLst>
  </p:cSld>
  <p:clrMapOvr>
    <a:masterClrMapping/>
  </p:clrMapOvr>
  <mc:AlternateContent xmlns:mc="http://schemas.openxmlformats.org/markup-compatibility/2006" xmlns:p14="http://schemas.microsoft.com/office/powerpoint/2010/main">
    <mc:Choice Requires="p14">
      <p:transition spd="slow" p14:dur="2000" advTm="28733"/>
    </mc:Choice>
    <mc:Fallback xmlns="">
      <p:transition spd="slow" advTm="287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004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19"/>
                </p:tgtEl>
              </p:cMediaNode>
            </p:video>
            <p:seq concurrent="1" nextAc="seek">
              <p:cTn id="11" restart="whenNotActive" fill="hold" evtFilter="cancelBubble" nodeType="interactiveSeq">
                <p:stCondLst>
                  <p:cond evt="onClick" delay="0">
                    <p:tgtEl>
                      <p:spTgt spid="1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9"/>
                                        </p:tgtEl>
                                      </p:cBhvr>
                                    </p:cmd>
                                  </p:childTnLst>
                                </p:cTn>
                              </p:par>
                            </p:childTnLst>
                          </p:cTn>
                        </p:par>
                      </p:childTnLst>
                    </p:cTn>
                  </p:par>
                </p:childTnLst>
              </p:cTn>
              <p:nextCondLst>
                <p:cond evt="onClick" delay="0">
                  <p:tgtEl>
                    <p:spTgt spid="19"/>
                  </p:tgtEl>
                </p:cond>
              </p:nextCondLst>
            </p:seq>
            <p:audio isNarration="1">
              <p:cMediaNode vol="80000" showWhenStopped="0">
                <p:cTn id="16" fill="hold" display="0">
                  <p:stCondLst>
                    <p:cond delay="indefinite"/>
                  </p:stCondLst>
                  <p:endCondLst>
                    <p:cond evt="onStopAudio" delay="0">
                      <p:tgtEl>
                        <p:sldTgt/>
                      </p:tgtEl>
                    </p:cond>
                  </p:endCondLst>
                </p:cTn>
                <p:tgtEl>
                  <p:spTgt spid="16"/>
                </p:tgtEl>
              </p:cMediaNode>
            </p:audio>
          </p:childTnLst>
        </p:cTn>
      </p:par>
    </p:tnLst>
  </p:timing>
  <p:extLst>
    <p:ext uri="{E180D4A7-C9FB-4DFB-919C-405C955672EB}">
      <p14:showEvtLst xmlns:p14="http://schemas.microsoft.com/office/powerpoint/2010/main">
        <p14:playEvt time="210" objId="19"/>
        <p14:playEvt time="10340" objId="19"/>
        <p14:playEvt time="20480" objId="19"/>
        <p14:stopEvt time="28645" objId="19"/>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483DD-042E-4AC0-97CE-0B191028635A}"/>
              </a:ext>
            </a:extLst>
          </p:cNvPr>
          <p:cNvSpPr>
            <a:spLocks noGrp="1"/>
          </p:cNvSpPr>
          <p:nvPr>
            <p:ph type="title"/>
          </p:nvPr>
        </p:nvSpPr>
        <p:spPr/>
        <p:txBody>
          <a:bodyPr/>
          <a:lstStyle/>
          <a:p>
            <a:r>
              <a:rPr lang="en-US" dirty="0"/>
              <a:t>Concentration Profile in Response to Flow</a:t>
            </a:r>
          </a:p>
        </p:txBody>
      </p:sp>
      <p:sp>
        <p:nvSpPr>
          <p:cNvPr id="3" name="Content Placeholder 2">
            <a:extLst>
              <a:ext uri="{FF2B5EF4-FFF2-40B4-BE49-F238E27FC236}">
                <a16:creationId xmlns:a16="http://schemas.microsoft.com/office/drawing/2014/main" id="{BD16858F-F881-4933-AB6D-7BE4F9794B80}"/>
              </a:ext>
            </a:extLst>
          </p:cNvPr>
          <p:cNvSpPr>
            <a:spLocks noGrp="1"/>
          </p:cNvSpPr>
          <p:nvPr>
            <p:ph idx="1"/>
          </p:nvPr>
        </p:nvSpPr>
        <p:spPr>
          <a:xfrm>
            <a:off x="485093" y="1269374"/>
            <a:ext cx="5555846" cy="5129734"/>
          </a:xfrm>
        </p:spPr>
        <p:txBody>
          <a:bodyPr>
            <a:normAutofit/>
          </a:bodyPr>
          <a:lstStyle/>
          <a:p>
            <a:pPr>
              <a:lnSpc>
                <a:spcPct val="114000"/>
              </a:lnSpc>
            </a:pPr>
            <a:r>
              <a:rPr lang="en-US" sz="2000" dirty="0"/>
              <a:t>Stretching of chemical concentration profiles shown in a vertical cross-section of a microchannel for different Peclet numbers.</a:t>
            </a:r>
          </a:p>
          <a:p>
            <a:pPr>
              <a:lnSpc>
                <a:spcPct val="114000"/>
              </a:lnSpc>
            </a:pPr>
            <a:r>
              <a:rPr lang="en-US" sz="2000" dirty="0"/>
              <a:t>Here, the Peclet number is modified by pumping the same fluid volume (50% of channel volume) at different speeds through the channel.</a:t>
            </a:r>
          </a:p>
          <a:p>
            <a:pPr>
              <a:lnSpc>
                <a:spcPct val="114000"/>
              </a:lnSpc>
            </a:pPr>
            <a:r>
              <a:rPr lang="en-US" sz="2000" dirty="0"/>
              <a:t>Dashed magenta lines indicate 5% and 95% vertically averaged concentrations delineating the concentration gradient.</a:t>
            </a:r>
          </a:p>
        </p:txBody>
      </p:sp>
      <p:sp>
        <p:nvSpPr>
          <p:cNvPr id="4" name="Date Placeholder 3">
            <a:extLst>
              <a:ext uri="{FF2B5EF4-FFF2-40B4-BE49-F238E27FC236}">
                <a16:creationId xmlns:a16="http://schemas.microsoft.com/office/drawing/2014/main" id="{209D2FBB-5B80-44A6-A86A-5B7CD954D4EF}"/>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3A33FB01-511D-4C07-AC08-D49001412471}"/>
              </a:ext>
            </a:extLst>
          </p:cNvPr>
          <p:cNvSpPr>
            <a:spLocks noGrp="1"/>
          </p:cNvSpPr>
          <p:nvPr>
            <p:ph type="sldNum" sz="quarter" idx="12"/>
          </p:nvPr>
        </p:nvSpPr>
        <p:spPr/>
        <p:txBody>
          <a:bodyPr/>
          <a:lstStyle/>
          <a:p>
            <a:fld id="{F67810FE-B9AC-4243-BAF2-168DE60BA4EB}" type="slidenum">
              <a:rPr lang="en-US" smtClean="0"/>
              <a:pPr/>
              <a:t>4</a:t>
            </a:fld>
            <a:endParaRPr lang="en-US" dirty="0"/>
          </a:p>
        </p:txBody>
      </p:sp>
      <p:pic>
        <p:nvPicPr>
          <p:cNvPr id="8" name="Picture 7">
            <a:extLst>
              <a:ext uri="{FF2B5EF4-FFF2-40B4-BE49-F238E27FC236}">
                <a16:creationId xmlns:a16="http://schemas.microsoft.com/office/drawing/2014/main" id="{9D6B5851-8EA1-46B2-90BD-FC89D556D3BC}"/>
              </a:ext>
            </a:extLst>
          </p:cNvPr>
          <p:cNvPicPr/>
          <p:nvPr/>
        </p:nvPicPr>
        <p:blipFill>
          <a:blip r:embed="rId4" cstate="print">
            <a:extLst>
              <a:ext uri="{28A0092B-C50C-407E-A947-70E740481C1C}">
                <a14:useLocalDpi xmlns:a14="http://schemas.microsoft.com/office/drawing/2010/main"/>
              </a:ext>
            </a:extLst>
          </a:blip>
          <a:stretch>
            <a:fillRect/>
          </a:stretch>
        </p:blipFill>
        <p:spPr>
          <a:xfrm>
            <a:off x="6234629" y="1461807"/>
            <a:ext cx="5486400" cy="2571750"/>
          </a:xfrm>
          <a:prstGeom prst="rect">
            <a:avLst/>
          </a:prstGeom>
        </p:spPr>
      </p:pic>
      <p:pic>
        <p:nvPicPr>
          <p:cNvPr id="10" name="Picture 9">
            <a:extLst>
              <a:ext uri="{FF2B5EF4-FFF2-40B4-BE49-F238E27FC236}">
                <a16:creationId xmlns:a16="http://schemas.microsoft.com/office/drawing/2014/main" id="{DAD27EE9-F425-489D-92EC-F7FBD85B57AC}"/>
              </a:ext>
            </a:extLst>
          </p:cNvPr>
          <p:cNvPicPr/>
          <p:nvPr/>
        </p:nvPicPr>
        <p:blipFill>
          <a:blip r:embed="rId5" cstate="print">
            <a:extLst>
              <a:ext uri="{28A0092B-C50C-407E-A947-70E740481C1C}">
                <a14:useLocalDpi xmlns:a14="http://schemas.microsoft.com/office/drawing/2010/main"/>
              </a:ext>
            </a:extLst>
          </a:blip>
          <a:stretch>
            <a:fillRect/>
          </a:stretch>
        </p:blipFill>
        <p:spPr>
          <a:xfrm>
            <a:off x="6234629" y="4310824"/>
            <a:ext cx="5486400" cy="1828800"/>
          </a:xfrm>
          <a:prstGeom prst="rect">
            <a:avLst/>
          </a:prstGeom>
        </p:spPr>
      </p:pic>
      <p:sp>
        <p:nvSpPr>
          <p:cNvPr id="7" name="Footer Placeholder 6">
            <a:extLst>
              <a:ext uri="{FF2B5EF4-FFF2-40B4-BE49-F238E27FC236}">
                <a16:creationId xmlns:a16="http://schemas.microsoft.com/office/drawing/2014/main" id="{A8C5493A-BA06-4FD9-9A84-E167684C2DAE}"/>
              </a:ext>
            </a:extLst>
          </p:cNvPr>
          <p:cNvSpPr>
            <a:spLocks noGrp="1"/>
          </p:cNvSpPr>
          <p:nvPr>
            <p:ph type="ftr" sz="quarter" idx="11"/>
          </p:nvPr>
        </p:nvSpPr>
        <p:spPr/>
        <p:txBody>
          <a:bodyPr/>
          <a:lstStyle/>
          <a:p>
            <a:r>
              <a:rPr lang="en-US"/>
              <a:t>COMSOL Conference</a:t>
            </a:r>
            <a:endParaRPr lang="en-US" dirty="0"/>
          </a:p>
        </p:txBody>
      </p:sp>
      <p:pic>
        <p:nvPicPr>
          <p:cNvPr id="14" name="Audio 13">
            <a:hlinkClick r:id="" action="ppaction://media"/>
            <a:extLst>
              <a:ext uri="{FF2B5EF4-FFF2-40B4-BE49-F238E27FC236}">
                <a16:creationId xmlns:a16="http://schemas.microsoft.com/office/drawing/2014/main" id="{F4275ACD-33D4-487E-A4FE-437244A02B9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6A322F78-EE02-43D3-A908-C661F25EBC15}"/>
                  </a:ext>
                </a:extLst>
              </p:cNvPr>
              <p:cNvSpPr txBox="1"/>
              <p:nvPr/>
            </p:nvSpPr>
            <p:spPr>
              <a:xfrm>
                <a:off x="1038445" y="5367333"/>
                <a:ext cx="4504202" cy="6987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i="0" dirty="0" smtClean="0">
                          <a:latin typeface="Cambria Math" panose="02040503050406030204" pitchFamily="18" charset="0"/>
                        </a:rPr>
                        <m:t>Pe</m:t>
                      </m:r>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r>
                            <m:rPr>
                              <m:nor/>
                            </m:rPr>
                            <a:rPr lang="en-US" b="0" i="0" dirty="0" smtClean="0">
                              <a:latin typeface="Cambria Math" panose="02040503050406030204" pitchFamily="18" charset="0"/>
                            </a:rPr>
                            <m:t>Channel</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Height</m:t>
                          </m:r>
                          <m:r>
                            <m:rPr>
                              <m:nor/>
                            </m:rPr>
                            <a:rPr lang="en-US" b="0" i="0" dirty="0" smtClean="0">
                              <a:latin typeface="Cambria Math" panose="02040503050406030204" pitchFamily="18" charset="0"/>
                            </a:rPr>
                            <m:t> </m:t>
                          </m:r>
                          <m:r>
                            <a:rPr lang="en-US" b="0" i="1" dirty="0" smtClean="0">
                              <a:latin typeface="Cambria Math" panose="02040503050406030204" pitchFamily="18" charset="0"/>
                              <a:ea typeface="Cambria Math" panose="02040503050406030204" pitchFamily="18" charset="0"/>
                            </a:rPr>
                            <m:t>× </m:t>
                          </m:r>
                          <m:r>
                            <m:rPr>
                              <m:nor/>
                            </m:rPr>
                            <a:rPr lang="en-US" b="0" i="0" dirty="0" smtClean="0">
                              <a:latin typeface="Cambria Math" panose="02040503050406030204" pitchFamily="18" charset="0"/>
                            </a:rPr>
                            <m:t>Fluid</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Velocity</m:t>
                          </m:r>
                        </m:num>
                        <m:den>
                          <m:r>
                            <m:rPr>
                              <m:nor/>
                            </m:rPr>
                            <a:rPr lang="en-US" b="0" i="0" dirty="0" smtClean="0">
                              <a:latin typeface="Cambria Math" panose="02040503050406030204" pitchFamily="18" charset="0"/>
                            </a:rPr>
                            <m:t>Molecular</m:t>
                          </m:r>
                          <m:r>
                            <m:rPr>
                              <m:nor/>
                            </m:rPr>
                            <a:rPr lang="en-US" b="0" i="0" dirty="0" smtClean="0">
                              <a:latin typeface="Cambria Math" panose="02040503050406030204" pitchFamily="18" charset="0"/>
                            </a:rPr>
                            <m:t> </m:t>
                          </m:r>
                          <m:r>
                            <m:rPr>
                              <m:nor/>
                            </m:rPr>
                            <a:rPr lang="en-US" i="0" dirty="0">
                              <a:latin typeface="Cambria Math" panose="02040503050406030204" pitchFamily="18" charset="0"/>
                            </a:rPr>
                            <m:t>Diffusivity</m:t>
                          </m:r>
                        </m:den>
                      </m:f>
                    </m:oMath>
                  </m:oMathPara>
                </a14:m>
                <a:endParaRPr lang="en-US" dirty="0"/>
              </a:p>
            </p:txBody>
          </p:sp>
        </mc:Choice>
        <mc:Fallback>
          <p:sp>
            <p:nvSpPr>
              <p:cNvPr id="9" name="TextBox 8">
                <a:extLst>
                  <a:ext uri="{FF2B5EF4-FFF2-40B4-BE49-F238E27FC236}">
                    <a16:creationId xmlns:a16="http://schemas.microsoft.com/office/drawing/2014/main" id="{6A322F78-EE02-43D3-A908-C661F25EBC15}"/>
                  </a:ext>
                </a:extLst>
              </p:cNvPr>
              <p:cNvSpPr txBox="1">
                <a:spLocks noRot="1" noChangeAspect="1" noMove="1" noResize="1" noEditPoints="1" noAdjustHandles="1" noChangeArrowheads="1" noChangeShapeType="1" noTextEdit="1"/>
              </p:cNvSpPr>
              <p:nvPr/>
            </p:nvSpPr>
            <p:spPr>
              <a:xfrm>
                <a:off x="1038445" y="5367333"/>
                <a:ext cx="4504202" cy="698781"/>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25802836"/>
      </p:ext>
    </p:extLst>
  </p:cSld>
  <p:clrMapOvr>
    <a:masterClrMapping/>
  </p:clrMapOvr>
  <mc:AlternateContent xmlns:mc="http://schemas.openxmlformats.org/markup-compatibility/2006" xmlns:p14="http://schemas.microsoft.com/office/powerpoint/2010/main">
    <mc:Choice Requires="p14">
      <p:transition spd="slow" p14:dur="2000" advTm="12804"/>
    </mc:Choice>
    <mc:Fallback xmlns="">
      <p:transition spd="slow" advTm="12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456EE-D1C7-4B7A-8201-BF4A4CB0CB2F}"/>
              </a:ext>
            </a:extLst>
          </p:cNvPr>
          <p:cNvSpPr>
            <a:spLocks noGrp="1"/>
          </p:cNvSpPr>
          <p:nvPr>
            <p:ph type="title"/>
          </p:nvPr>
        </p:nvSpPr>
        <p:spPr/>
        <p:txBody>
          <a:bodyPr/>
          <a:lstStyle/>
          <a:p>
            <a:r>
              <a:rPr lang="en-US" sz="3000" dirty="0"/>
              <a:t>Stopping Flow and Allowing Vertical Concentration Equilibration</a:t>
            </a:r>
          </a:p>
        </p:txBody>
      </p:sp>
      <p:sp>
        <p:nvSpPr>
          <p:cNvPr id="3" name="Content Placeholder 2">
            <a:extLst>
              <a:ext uri="{FF2B5EF4-FFF2-40B4-BE49-F238E27FC236}">
                <a16:creationId xmlns:a16="http://schemas.microsoft.com/office/drawing/2014/main" id="{03B9B828-EF9B-4F1E-9E82-AEC9E717AA25}"/>
              </a:ext>
            </a:extLst>
          </p:cNvPr>
          <p:cNvSpPr>
            <a:spLocks noGrp="1"/>
          </p:cNvSpPr>
          <p:nvPr>
            <p:ph idx="1"/>
          </p:nvPr>
        </p:nvSpPr>
        <p:spPr>
          <a:xfrm>
            <a:off x="485093" y="1269374"/>
            <a:ext cx="5610907" cy="5199046"/>
          </a:xfrm>
        </p:spPr>
        <p:txBody>
          <a:bodyPr/>
          <a:lstStyle/>
          <a:p>
            <a:r>
              <a:rPr lang="en-US" sz="2000" dirty="0"/>
              <a:t>Concentration profiles shown here after molecular diffusion vertically equilibrates the concentration profiles.</a:t>
            </a:r>
          </a:p>
          <a:p>
            <a:r>
              <a:rPr lang="en-US" sz="2000" dirty="0"/>
              <a:t>Dashed magenta lines indicate 5% and 95% vertically averaged concentrations delineating the concentration gradient, whose length increases with increasing Peclet number.</a:t>
            </a:r>
          </a:p>
          <a:p>
            <a:r>
              <a:rPr lang="en-US" sz="2000" dirty="0"/>
              <a:t>Concentration profiles vs. horizontal position show how concentration gradient length increases with Peclet number.</a:t>
            </a:r>
          </a:p>
          <a:p>
            <a:endParaRPr lang="en-US" dirty="0"/>
          </a:p>
        </p:txBody>
      </p:sp>
      <p:sp>
        <p:nvSpPr>
          <p:cNvPr id="4" name="Date Placeholder 3">
            <a:extLst>
              <a:ext uri="{FF2B5EF4-FFF2-40B4-BE49-F238E27FC236}">
                <a16:creationId xmlns:a16="http://schemas.microsoft.com/office/drawing/2014/main" id="{A7BBC67C-6151-411D-9842-610C9235B821}"/>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097F85C2-B93D-453F-8414-C7F2B988FDF6}"/>
              </a:ext>
            </a:extLst>
          </p:cNvPr>
          <p:cNvSpPr>
            <a:spLocks noGrp="1"/>
          </p:cNvSpPr>
          <p:nvPr>
            <p:ph type="sldNum" sz="quarter" idx="12"/>
          </p:nvPr>
        </p:nvSpPr>
        <p:spPr/>
        <p:txBody>
          <a:bodyPr/>
          <a:lstStyle/>
          <a:p>
            <a:fld id="{F67810FE-B9AC-4243-BAF2-168DE60BA4EB}" type="slidenum">
              <a:rPr lang="en-US" smtClean="0"/>
              <a:pPr/>
              <a:t>5</a:t>
            </a:fld>
            <a:endParaRPr lang="en-US" dirty="0"/>
          </a:p>
        </p:txBody>
      </p:sp>
      <p:pic>
        <p:nvPicPr>
          <p:cNvPr id="8" name="Picture 7">
            <a:extLst>
              <a:ext uri="{FF2B5EF4-FFF2-40B4-BE49-F238E27FC236}">
                <a16:creationId xmlns:a16="http://schemas.microsoft.com/office/drawing/2014/main" id="{84707CA6-A89E-4B9E-BBB5-148591860301}"/>
              </a:ext>
            </a:extLst>
          </p:cNvPr>
          <p:cNvPicPr/>
          <p:nvPr/>
        </p:nvPicPr>
        <p:blipFill>
          <a:blip r:embed="rId4" cstate="print">
            <a:extLst>
              <a:ext uri="{28A0092B-C50C-407E-A947-70E740481C1C}">
                <a14:useLocalDpi xmlns:a14="http://schemas.microsoft.com/office/drawing/2010/main"/>
              </a:ext>
            </a:extLst>
          </a:blip>
          <a:stretch>
            <a:fillRect/>
          </a:stretch>
        </p:blipFill>
        <p:spPr>
          <a:xfrm>
            <a:off x="6318402" y="1410840"/>
            <a:ext cx="5486400" cy="1828800"/>
          </a:xfrm>
          <a:prstGeom prst="rect">
            <a:avLst/>
          </a:prstGeom>
        </p:spPr>
      </p:pic>
      <p:pic>
        <p:nvPicPr>
          <p:cNvPr id="10" name="Picture 9">
            <a:extLst>
              <a:ext uri="{FF2B5EF4-FFF2-40B4-BE49-F238E27FC236}">
                <a16:creationId xmlns:a16="http://schemas.microsoft.com/office/drawing/2014/main" id="{8310ADA2-1D75-4615-9962-594897B0D39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55562" y="3618361"/>
            <a:ext cx="5212080" cy="2743200"/>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E3D7845-04C3-4E80-B42C-A744E6FDDD2A}"/>
                  </a:ext>
                </a:extLst>
              </p:cNvPr>
              <p:cNvSpPr txBox="1"/>
              <p:nvPr/>
            </p:nvSpPr>
            <p:spPr>
              <a:xfrm>
                <a:off x="1038445" y="5367333"/>
                <a:ext cx="4504202" cy="6987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i="0" dirty="0" smtClean="0">
                          <a:latin typeface="Cambria Math" panose="02040503050406030204" pitchFamily="18" charset="0"/>
                        </a:rPr>
                        <m:t>Pe</m:t>
                      </m:r>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r>
                            <m:rPr>
                              <m:nor/>
                            </m:rPr>
                            <a:rPr lang="en-US" b="0" i="0" dirty="0" smtClean="0">
                              <a:latin typeface="Cambria Math" panose="02040503050406030204" pitchFamily="18" charset="0"/>
                            </a:rPr>
                            <m:t>Channel</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Height</m:t>
                          </m:r>
                          <m:r>
                            <m:rPr>
                              <m:nor/>
                            </m:rPr>
                            <a:rPr lang="en-US" b="0" i="0" dirty="0" smtClean="0">
                              <a:latin typeface="Cambria Math" panose="02040503050406030204" pitchFamily="18" charset="0"/>
                            </a:rPr>
                            <m:t> </m:t>
                          </m:r>
                          <m:r>
                            <a:rPr lang="en-US" b="0" i="1" dirty="0" smtClean="0">
                              <a:latin typeface="Cambria Math" panose="02040503050406030204" pitchFamily="18" charset="0"/>
                              <a:ea typeface="Cambria Math" panose="02040503050406030204" pitchFamily="18" charset="0"/>
                            </a:rPr>
                            <m:t>× </m:t>
                          </m:r>
                          <m:r>
                            <m:rPr>
                              <m:nor/>
                            </m:rPr>
                            <a:rPr lang="en-US" b="0" i="0" dirty="0" smtClean="0">
                              <a:latin typeface="Cambria Math" panose="02040503050406030204" pitchFamily="18" charset="0"/>
                            </a:rPr>
                            <m:t>Fluid</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Velocity</m:t>
                          </m:r>
                        </m:num>
                        <m:den>
                          <m:r>
                            <m:rPr>
                              <m:nor/>
                            </m:rPr>
                            <a:rPr lang="en-US" b="0" i="0" dirty="0" smtClean="0">
                              <a:latin typeface="Cambria Math" panose="02040503050406030204" pitchFamily="18" charset="0"/>
                            </a:rPr>
                            <m:t>Molecular</m:t>
                          </m:r>
                          <m:r>
                            <m:rPr>
                              <m:nor/>
                            </m:rPr>
                            <a:rPr lang="en-US" b="0" i="0" dirty="0" smtClean="0">
                              <a:latin typeface="Cambria Math" panose="02040503050406030204" pitchFamily="18" charset="0"/>
                            </a:rPr>
                            <m:t> </m:t>
                          </m:r>
                          <m:r>
                            <m:rPr>
                              <m:nor/>
                            </m:rPr>
                            <a:rPr lang="en-US" i="0" dirty="0">
                              <a:latin typeface="Cambria Math" panose="02040503050406030204" pitchFamily="18" charset="0"/>
                            </a:rPr>
                            <m:t>Diffusivity</m:t>
                          </m:r>
                        </m:den>
                      </m:f>
                    </m:oMath>
                  </m:oMathPara>
                </a14:m>
                <a:endParaRPr lang="en-US" dirty="0"/>
              </a:p>
            </p:txBody>
          </p:sp>
        </mc:Choice>
        <mc:Fallback xmlns="">
          <p:sp>
            <p:nvSpPr>
              <p:cNvPr id="12" name="TextBox 11">
                <a:extLst>
                  <a:ext uri="{FF2B5EF4-FFF2-40B4-BE49-F238E27FC236}">
                    <a16:creationId xmlns:a16="http://schemas.microsoft.com/office/drawing/2014/main" id="{3E3D7845-04C3-4E80-B42C-A744E6FDDD2A}"/>
                  </a:ext>
                </a:extLst>
              </p:cNvPr>
              <p:cNvSpPr txBox="1">
                <a:spLocks noRot="1" noChangeAspect="1" noMove="1" noResize="1" noEditPoints="1" noAdjustHandles="1" noChangeArrowheads="1" noChangeShapeType="1" noTextEdit="1"/>
              </p:cNvSpPr>
              <p:nvPr/>
            </p:nvSpPr>
            <p:spPr>
              <a:xfrm>
                <a:off x="1038445" y="5367333"/>
                <a:ext cx="4504202" cy="698781"/>
              </a:xfrm>
              <a:prstGeom prst="rect">
                <a:avLst/>
              </a:prstGeom>
              <a:blipFill>
                <a:blip r:embed="rId6"/>
                <a:stretch>
                  <a:fillRect/>
                </a:stretch>
              </a:blipFill>
            </p:spPr>
            <p:txBody>
              <a:bodyPr/>
              <a:lstStyle/>
              <a:p>
                <a:r>
                  <a:rPr lang="en-US">
                    <a:noFill/>
                  </a:rPr>
                  <a:t> </a:t>
                </a:r>
              </a:p>
            </p:txBody>
          </p:sp>
        </mc:Fallback>
      </mc:AlternateContent>
      <p:sp>
        <p:nvSpPr>
          <p:cNvPr id="7" name="Footer Placeholder 6">
            <a:extLst>
              <a:ext uri="{FF2B5EF4-FFF2-40B4-BE49-F238E27FC236}">
                <a16:creationId xmlns:a16="http://schemas.microsoft.com/office/drawing/2014/main" id="{8685C93D-B44D-4388-A75C-5B256D0CF6FD}"/>
              </a:ext>
            </a:extLst>
          </p:cNvPr>
          <p:cNvSpPr>
            <a:spLocks noGrp="1"/>
          </p:cNvSpPr>
          <p:nvPr>
            <p:ph type="ftr" sz="quarter" idx="11"/>
          </p:nvPr>
        </p:nvSpPr>
        <p:spPr/>
        <p:txBody>
          <a:bodyPr/>
          <a:lstStyle/>
          <a:p>
            <a:r>
              <a:rPr lang="en-US"/>
              <a:t>COMSOL Conference</a:t>
            </a:r>
            <a:endParaRPr lang="en-US" dirty="0"/>
          </a:p>
        </p:txBody>
      </p:sp>
      <p:pic>
        <p:nvPicPr>
          <p:cNvPr id="16" name="Audio 15">
            <a:hlinkClick r:id="" action="ppaction://media"/>
            <a:extLst>
              <a:ext uri="{FF2B5EF4-FFF2-40B4-BE49-F238E27FC236}">
                <a16:creationId xmlns:a16="http://schemas.microsoft.com/office/drawing/2014/main" id="{2C933362-F79C-42C0-A1F3-BFC4F134458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3784182712"/>
      </p:ext>
    </p:extLst>
  </p:cSld>
  <p:clrMapOvr>
    <a:masterClrMapping/>
  </p:clrMapOvr>
  <mc:AlternateContent xmlns:mc="http://schemas.openxmlformats.org/markup-compatibility/2006" xmlns:p14="http://schemas.microsoft.com/office/powerpoint/2010/main">
    <mc:Choice Requires="p14">
      <p:transition spd="slow" p14:dur="2000" advTm="20048"/>
    </mc:Choice>
    <mc:Fallback xmlns="">
      <p:transition spd="slow" advTm="200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10FC1-B6C8-4340-9B80-F8038BAE94C2}"/>
              </a:ext>
            </a:extLst>
          </p:cNvPr>
          <p:cNvSpPr>
            <a:spLocks noGrp="1"/>
          </p:cNvSpPr>
          <p:nvPr>
            <p:ph type="title"/>
          </p:nvPr>
        </p:nvSpPr>
        <p:spPr/>
        <p:txBody>
          <a:bodyPr/>
          <a:lstStyle/>
          <a:p>
            <a:r>
              <a:rPr lang="en-US" sz="3600" dirty="0"/>
              <a:t>Concentration Gradient Length vs. Peclet Number</a:t>
            </a:r>
          </a:p>
        </p:txBody>
      </p:sp>
      <p:sp>
        <p:nvSpPr>
          <p:cNvPr id="3" name="Content Placeholder 2">
            <a:extLst>
              <a:ext uri="{FF2B5EF4-FFF2-40B4-BE49-F238E27FC236}">
                <a16:creationId xmlns:a16="http://schemas.microsoft.com/office/drawing/2014/main" id="{D320F30E-884C-4F23-96A0-EF8788C252BF}"/>
              </a:ext>
            </a:extLst>
          </p:cNvPr>
          <p:cNvSpPr>
            <a:spLocks noGrp="1"/>
          </p:cNvSpPr>
          <p:nvPr>
            <p:ph idx="1"/>
          </p:nvPr>
        </p:nvSpPr>
        <p:spPr>
          <a:xfrm>
            <a:off x="485093" y="1269374"/>
            <a:ext cx="5610907" cy="5129734"/>
          </a:xfrm>
        </p:spPr>
        <p:txBody>
          <a:bodyPr>
            <a:normAutofit/>
          </a:bodyPr>
          <a:lstStyle/>
          <a:p>
            <a:r>
              <a:rPr lang="en-US" sz="2000" dirty="0"/>
              <a:t>Flow speed is a useful lever to modify desired gradient length in microchannels.</a:t>
            </a:r>
          </a:p>
          <a:p>
            <a:r>
              <a:rPr lang="en-US" sz="2000" dirty="0"/>
              <a:t>Gradient length (distance between 5% and 95% concentrations) vs. Peclet number is plotted at right. Each curve corresponds to same fluid volume (as % of channel volume) pumped into the channel at different speeds.</a:t>
            </a:r>
          </a:p>
          <a:p>
            <a:r>
              <a:rPr lang="en-US" sz="2000" dirty="0"/>
              <a:t>Simulations allow us to estimate the degree of dispersion and gradient generation and to tune operating parameters (e.g. flow rate) to either mitigate or enhance this process.</a:t>
            </a:r>
          </a:p>
        </p:txBody>
      </p:sp>
      <p:sp>
        <p:nvSpPr>
          <p:cNvPr id="4" name="Date Placeholder 3">
            <a:extLst>
              <a:ext uri="{FF2B5EF4-FFF2-40B4-BE49-F238E27FC236}">
                <a16:creationId xmlns:a16="http://schemas.microsoft.com/office/drawing/2014/main" id="{BA50848B-95A3-43C8-BB40-0851FB6D2807}"/>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FC4CFA57-2234-4A55-B214-A2DEEAE8F92E}"/>
              </a:ext>
            </a:extLst>
          </p:cNvPr>
          <p:cNvSpPr>
            <a:spLocks noGrp="1"/>
          </p:cNvSpPr>
          <p:nvPr>
            <p:ph type="sldNum" sz="quarter" idx="12"/>
          </p:nvPr>
        </p:nvSpPr>
        <p:spPr/>
        <p:txBody>
          <a:bodyPr/>
          <a:lstStyle/>
          <a:p>
            <a:fld id="{F67810FE-B9AC-4243-BAF2-168DE60BA4EB}" type="slidenum">
              <a:rPr lang="en-US" smtClean="0"/>
              <a:pPr/>
              <a:t>6</a:t>
            </a:fld>
            <a:endParaRPr lang="en-US" dirty="0"/>
          </a:p>
        </p:txBody>
      </p:sp>
      <p:pic>
        <p:nvPicPr>
          <p:cNvPr id="8" name="Picture 7">
            <a:extLst>
              <a:ext uri="{FF2B5EF4-FFF2-40B4-BE49-F238E27FC236}">
                <a16:creationId xmlns:a16="http://schemas.microsoft.com/office/drawing/2014/main" id="{A58FF5EC-8AA5-49FC-B5D4-FA71BFCFAEAD}"/>
              </a:ext>
            </a:extLst>
          </p:cNvPr>
          <p:cNvPicPr/>
          <p:nvPr/>
        </p:nvPicPr>
        <p:blipFill>
          <a:blip r:embed="rId4" cstate="print">
            <a:extLst>
              <a:ext uri="{28A0092B-C50C-407E-A947-70E740481C1C}">
                <a14:useLocalDpi xmlns:a14="http://schemas.microsoft.com/office/drawing/2010/main"/>
              </a:ext>
            </a:extLst>
          </a:blip>
          <a:stretch>
            <a:fillRect/>
          </a:stretch>
        </p:blipFill>
        <p:spPr>
          <a:xfrm>
            <a:off x="6689924" y="1320229"/>
            <a:ext cx="4977237" cy="359467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8E6A2CA-F004-4D36-867E-51B0CBD369C1}"/>
                  </a:ext>
                </a:extLst>
              </p:cNvPr>
              <p:cNvSpPr txBox="1"/>
              <p:nvPr/>
            </p:nvSpPr>
            <p:spPr>
              <a:xfrm>
                <a:off x="6966142" y="5342269"/>
                <a:ext cx="4504202" cy="6987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i="0" dirty="0" smtClean="0">
                          <a:latin typeface="Cambria Math" panose="02040503050406030204" pitchFamily="18" charset="0"/>
                        </a:rPr>
                        <m:t>Pe</m:t>
                      </m:r>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r>
                            <m:rPr>
                              <m:nor/>
                            </m:rPr>
                            <a:rPr lang="en-US" b="0" i="0" dirty="0" smtClean="0">
                              <a:latin typeface="Cambria Math" panose="02040503050406030204" pitchFamily="18" charset="0"/>
                            </a:rPr>
                            <m:t>Channel</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Height</m:t>
                          </m:r>
                          <m:r>
                            <m:rPr>
                              <m:nor/>
                            </m:rPr>
                            <a:rPr lang="en-US" b="0" i="0" dirty="0" smtClean="0">
                              <a:latin typeface="Cambria Math" panose="02040503050406030204" pitchFamily="18" charset="0"/>
                            </a:rPr>
                            <m:t> </m:t>
                          </m:r>
                          <m:r>
                            <a:rPr lang="en-US" b="0" i="1" dirty="0" smtClean="0">
                              <a:latin typeface="Cambria Math" panose="02040503050406030204" pitchFamily="18" charset="0"/>
                              <a:ea typeface="Cambria Math" panose="02040503050406030204" pitchFamily="18" charset="0"/>
                            </a:rPr>
                            <m:t>× </m:t>
                          </m:r>
                          <m:r>
                            <m:rPr>
                              <m:nor/>
                            </m:rPr>
                            <a:rPr lang="en-US" b="0" i="0" dirty="0" smtClean="0">
                              <a:latin typeface="Cambria Math" panose="02040503050406030204" pitchFamily="18" charset="0"/>
                            </a:rPr>
                            <m:t>Fluid</m:t>
                          </m:r>
                          <m:r>
                            <m:rPr>
                              <m:nor/>
                            </m:rPr>
                            <a:rPr lang="en-US" b="0" i="0" dirty="0" smtClean="0">
                              <a:latin typeface="Cambria Math" panose="02040503050406030204" pitchFamily="18" charset="0"/>
                            </a:rPr>
                            <m:t> </m:t>
                          </m:r>
                          <m:r>
                            <m:rPr>
                              <m:nor/>
                            </m:rPr>
                            <a:rPr lang="en-US" b="0" i="0" dirty="0" smtClean="0">
                              <a:latin typeface="Cambria Math" panose="02040503050406030204" pitchFamily="18" charset="0"/>
                            </a:rPr>
                            <m:t>Velocity</m:t>
                          </m:r>
                        </m:num>
                        <m:den>
                          <m:r>
                            <m:rPr>
                              <m:nor/>
                            </m:rPr>
                            <a:rPr lang="en-US" b="0" i="0" dirty="0" smtClean="0">
                              <a:latin typeface="Cambria Math" panose="02040503050406030204" pitchFamily="18" charset="0"/>
                            </a:rPr>
                            <m:t>Molecular</m:t>
                          </m:r>
                          <m:r>
                            <m:rPr>
                              <m:nor/>
                            </m:rPr>
                            <a:rPr lang="en-US" b="0" i="0" dirty="0" smtClean="0">
                              <a:latin typeface="Cambria Math" panose="02040503050406030204" pitchFamily="18" charset="0"/>
                            </a:rPr>
                            <m:t> </m:t>
                          </m:r>
                          <m:r>
                            <m:rPr>
                              <m:nor/>
                            </m:rPr>
                            <a:rPr lang="en-US" i="0" dirty="0">
                              <a:latin typeface="Cambria Math" panose="02040503050406030204" pitchFamily="18" charset="0"/>
                            </a:rPr>
                            <m:t>Diffusivity</m:t>
                          </m:r>
                        </m:den>
                      </m:f>
                    </m:oMath>
                  </m:oMathPara>
                </a14:m>
                <a:endParaRPr lang="en-US" dirty="0"/>
              </a:p>
            </p:txBody>
          </p:sp>
        </mc:Choice>
        <mc:Fallback xmlns="">
          <p:sp>
            <p:nvSpPr>
              <p:cNvPr id="10" name="TextBox 9">
                <a:extLst>
                  <a:ext uri="{FF2B5EF4-FFF2-40B4-BE49-F238E27FC236}">
                    <a16:creationId xmlns:a16="http://schemas.microsoft.com/office/drawing/2014/main" id="{A8E6A2CA-F004-4D36-867E-51B0CBD369C1}"/>
                  </a:ext>
                </a:extLst>
              </p:cNvPr>
              <p:cNvSpPr txBox="1">
                <a:spLocks noRot="1" noChangeAspect="1" noMove="1" noResize="1" noEditPoints="1" noAdjustHandles="1" noChangeArrowheads="1" noChangeShapeType="1" noTextEdit="1"/>
              </p:cNvSpPr>
              <p:nvPr/>
            </p:nvSpPr>
            <p:spPr>
              <a:xfrm>
                <a:off x="6966142" y="5342269"/>
                <a:ext cx="4504202" cy="698781"/>
              </a:xfrm>
              <a:prstGeom prst="rect">
                <a:avLst/>
              </a:prstGeom>
              <a:blipFill>
                <a:blip r:embed="rId5"/>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BBD5BEC4-6CEE-40FA-B4EF-9B8101500667}"/>
              </a:ext>
            </a:extLst>
          </p:cNvPr>
          <p:cNvSpPr txBox="1"/>
          <p:nvPr/>
        </p:nvSpPr>
        <p:spPr>
          <a:xfrm>
            <a:off x="8830478" y="2571211"/>
            <a:ext cx="1564185" cy="830997"/>
          </a:xfrm>
          <a:prstGeom prst="rect">
            <a:avLst/>
          </a:prstGeom>
          <a:noFill/>
        </p:spPr>
        <p:txBody>
          <a:bodyPr wrap="square">
            <a:spAutoFit/>
          </a:bodyPr>
          <a:lstStyle/>
          <a:p>
            <a:r>
              <a:rPr lang="en-US" sz="1600" dirty="0">
                <a:latin typeface="Calibri" panose="020F0502020204030204" pitchFamily="34" charset="0"/>
                <a:cs typeface="Calibri" panose="020F0502020204030204" pitchFamily="34" charset="0"/>
              </a:rPr>
              <a:t>% channel volume pumped into channel</a:t>
            </a:r>
          </a:p>
        </p:txBody>
      </p:sp>
      <p:sp>
        <p:nvSpPr>
          <p:cNvPr id="7" name="Footer Placeholder 6">
            <a:extLst>
              <a:ext uri="{FF2B5EF4-FFF2-40B4-BE49-F238E27FC236}">
                <a16:creationId xmlns:a16="http://schemas.microsoft.com/office/drawing/2014/main" id="{F0D7A760-7419-43A3-9106-E4D2D6BEB571}"/>
              </a:ext>
            </a:extLst>
          </p:cNvPr>
          <p:cNvSpPr>
            <a:spLocks noGrp="1"/>
          </p:cNvSpPr>
          <p:nvPr>
            <p:ph type="ftr" sz="quarter" idx="11"/>
          </p:nvPr>
        </p:nvSpPr>
        <p:spPr/>
        <p:txBody>
          <a:bodyPr/>
          <a:lstStyle/>
          <a:p>
            <a:r>
              <a:rPr lang="en-US"/>
              <a:t>COMSOL Conference</a:t>
            </a:r>
            <a:endParaRPr lang="en-US" dirty="0"/>
          </a:p>
        </p:txBody>
      </p:sp>
      <p:pic>
        <p:nvPicPr>
          <p:cNvPr id="9" name="Audio 8">
            <a:hlinkClick r:id="" action="ppaction://media"/>
            <a:extLst>
              <a:ext uri="{FF2B5EF4-FFF2-40B4-BE49-F238E27FC236}">
                <a16:creationId xmlns:a16="http://schemas.microsoft.com/office/drawing/2014/main" id="{FCD9FF17-9054-49EE-91F1-1FAC8608230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3524992352"/>
      </p:ext>
    </p:extLst>
  </p:cSld>
  <p:clrMapOvr>
    <a:masterClrMapping/>
  </p:clrMapOvr>
  <mc:AlternateContent xmlns:mc="http://schemas.openxmlformats.org/markup-compatibility/2006">
    <mc:Choice xmlns:p14="http://schemas.microsoft.com/office/powerpoint/2010/main" Requires="p14">
      <p:transition spd="slow" p14:dur="2000" advTm="35606"/>
    </mc:Choice>
    <mc:Fallback>
      <p:transition spd="slow" advTm="356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35921-5D0B-485A-8B29-7446121F6D69}"/>
              </a:ext>
            </a:extLst>
          </p:cNvPr>
          <p:cNvSpPr>
            <a:spLocks noGrp="1"/>
          </p:cNvSpPr>
          <p:nvPr>
            <p:ph type="title"/>
          </p:nvPr>
        </p:nvSpPr>
        <p:spPr/>
        <p:txBody>
          <a:bodyPr>
            <a:noAutofit/>
          </a:bodyPr>
          <a:lstStyle/>
          <a:p>
            <a:r>
              <a:rPr lang="en-US" dirty="0"/>
              <a:t>Chemical Carryover</a:t>
            </a:r>
          </a:p>
        </p:txBody>
      </p:sp>
      <p:sp>
        <p:nvSpPr>
          <p:cNvPr id="6" name="Content Placeholder 5">
            <a:extLst>
              <a:ext uri="{FF2B5EF4-FFF2-40B4-BE49-F238E27FC236}">
                <a16:creationId xmlns:a16="http://schemas.microsoft.com/office/drawing/2014/main" id="{52D727E5-E369-4E09-96E7-1760C625CEA4}"/>
              </a:ext>
            </a:extLst>
          </p:cNvPr>
          <p:cNvSpPr>
            <a:spLocks noGrp="1"/>
          </p:cNvSpPr>
          <p:nvPr>
            <p:ph idx="1"/>
          </p:nvPr>
        </p:nvSpPr>
        <p:spPr>
          <a:xfrm>
            <a:off x="485093" y="1269374"/>
            <a:ext cx="5555846" cy="5199046"/>
          </a:xfrm>
        </p:spPr>
        <p:txBody>
          <a:bodyPr>
            <a:normAutofit/>
          </a:bodyPr>
          <a:lstStyle/>
          <a:p>
            <a:pPr>
              <a:lnSpc>
                <a:spcPct val="114000"/>
              </a:lnSpc>
            </a:pPr>
            <a:r>
              <a:rPr lang="en-US" sz="2000" dirty="0">
                <a:ea typeface="Times New Roman" panose="02020603050405020304" pitchFamily="18" charset="0"/>
              </a:rPr>
              <a:t>When successive reagent solutions are pumped through a device, simulations can help optimize the wash cycle between solutions or runs.</a:t>
            </a:r>
          </a:p>
          <a:p>
            <a:pPr marR="0" rtl="0"/>
            <a:r>
              <a:rPr lang="en-US" sz="2000" dirty="0">
                <a:solidFill>
                  <a:srgbClr val="000000"/>
                </a:solidFill>
              </a:rPr>
              <a:t>In straight channels, chemical removal improves by increasing wash buffer volume and flow time. </a:t>
            </a:r>
          </a:p>
          <a:p>
            <a:pPr marR="0" rtl="0"/>
            <a:r>
              <a:rPr lang="en-US" sz="2000" dirty="0">
                <a:solidFill>
                  <a:srgbClr val="000000"/>
                </a:solidFill>
              </a:rPr>
              <a:t>In corners, r</a:t>
            </a:r>
            <a:r>
              <a:rPr lang="en-US" sz="2000" b="0" u="none" strike="noStrike" baseline="0" dirty="0">
                <a:solidFill>
                  <a:srgbClr val="000000"/>
                </a:solidFill>
              </a:rPr>
              <a:t>ecirculation zones develop and increase in size as the flow rate and Reynolds number increase. </a:t>
            </a:r>
          </a:p>
          <a:p>
            <a:pPr marR="0" rtl="0"/>
            <a:r>
              <a:rPr lang="en-US" sz="2000" dirty="0"/>
              <a:t>Simulations allow us to optimize the wash strategy based on channel geometry and tradeoffs between operating time and wash buffer volume.</a:t>
            </a:r>
          </a:p>
        </p:txBody>
      </p:sp>
      <p:sp>
        <p:nvSpPr>
          <p:cNvPr id="4" name="Date Placeholder 3">
            <a:extLst>
              <a:ext uri="{FF2B5EF4-FFF2-40B4-BE49-F238E27FC236}">
                <a16:creationId xmlns:a16="http://schemas.microsoft.com/office/drawing/2014/main" id="{495FF97F-59F9-40A4-ACC2-AB354276EDAC}"/>
              </a:ext>
            </a:extLst>
          </p:cNvPr>
          <p:cNvSpPr>
            <a:spLocks noGrp="1"/>
          </p:cNvSpPr>
          <p:nvPr>
            <p:ph type="dt" sz="half" idx="10"/>
          </p:nvPr>
        </p:nvSpPr>
        <p:spPr/>
        <p:txBody>
          <a:bodyPr/>
          <a:lstStyle/>
          <a:p>
            <a:r>
              <a:rPr lang="en-US"/>
              <a:t>Oct 14-15, 2020</a:t>
            </a:r>
            <a:endParaRPr lang="en-US" dirty="0"/>
          </a:p>
        </p:txBody>
      </p:sp>
      <p:sp>
        <p:nvSpPr>
          <p:cNvPr id="5" name="Slide Number Placeholder 4">
            <a:extLst>
              <a:ext uri="{FF2B5EF4-FFF2-40B4-BE49-F238E27FC236}">
                <a16:creationId xmlns:a16="http://schemas.microsoft.com/office/drawing/2014/main" id="{4217881A-DACE-43EE-8162-5CBD97945C53}"/>
              </a:ext>
            </a:extLst>
          </p:cNvPr>
          <p:cNvSpPr>
            <a:spLocks noGrp="1"/>
          </p:cNvSpPr>
          <p:nvPr>
            <p:ph type="sldNum" sz="quarter" idx="12"/>
          </p:nvPr>
        </p:nvSpPr>
        <p:spPr/>
        <p:txBody>
          <a:bodyPr/>
          <a:lstStyle/>
          <a:p>
            <a:fld id="{F67810FE-B9AC-4243-BAF2-168DE60BA4EB}" type="slidenum">
              <a:rPr lang="en-US" smtClean="0"/>
              <a:pPr/>
              <a:t>7</a:t>
            </a:fld>
            <a:endParaRPr lang="en-US" dirty="0"/>
          </a:p>
        </p:txBody>
      </p:sp>
      <p:pic>
        <p:nvPicPr>
          <p:cNvPr id="10" name="video">
            <a:hlinkClick r:id="" action="ppaction://media"/>
            <a:extLst>
              <a:ext uri="{FF2B5EF4-FFF2-40B4-BE49-F238E27FC236}">
                <a16:creationId xmlns:a16="http://schemas.microsoft.com/office/drawing/2014/main" id="{B30A445A-0F2F-4E43-9A99-370A262ECA3F}"/>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52797" y="1463040"/>
            <a:ext cx="5457235" cy="3032270"/>
          </a:xfrm>
          <a:prstGeom prst="rect">
            <a:avLst/>
          </a:prstGeom>
        </p:spPr>
      </p:pic>
      <p:sp>
        <p:nvSpPr>
          <p:cNvPr id="11" name="TextBox 10">
            <a:extLst>
              <a:ext uri="{FF2B5EF4-FFF2-40B4-BE49-F238E27FC236}">
                <a16:creationId xmlns:a16="http://schemas.microsoft.com/office/drawing/2014/main" id="{E4F6ACDF-ED4C-42C4-84CF-B236A9BDA4AD}"/>
              </a:ext>
            </a:extLst>
          </p:cNvPr>
          <p:cNvSpPr txBox="1"/>
          <p:nvPr/>
        </p:nvSpPr>
        <p:spPr>
          <a:xfrm>
            <a:off x="6223853" y="4602333"/>
            <a:ext cx="5315123" cy="1015663"/>
          </a:xfrm>
          <a:prstGeom prst="rect">
            <a:avLst/>
          </a:prstGeom>
          <a:noFill/>
        </p:spPr>
        <p:txBody>
          <a:bodyPr wrap="square">
            <a:spAutoFit/>
          </a:bodyPr>
          <a:lstStyle/>
          <a:p>
            <a:pPr marR="0" rtl="0"/>
            <a:r>
              <a:rPr lang="en-US" sz="2000" b="0" u="none" strike="noStrike" baseline="0" dirty="0">
                <a:solidFill>
                  <a:srgbClr val="000000"/>
                </a:solidFill>
                <a:latin typeface="Calibri" panose="020F0502020204030204" pitchFamily="34" charset="0"/>
                <a:cs typeface="Calibri" panose="020F0502020204030204" pitchFamily="34" charset="0"/>
              </a:rPr>
              <a:t>Carryover concentration relative to initial (color) and flow field streamlines (white) in a corner, for low and high wash buffer flow rates.</a:t>
            </a:r>
          </a:p>
        </p:txBody>
      </p:sp>
      <p:sp>
        <p:nvSpPr>
          <p:cNvPr id="7" name="TextBox 6">
            <a:extLst>
              <a:ext uri="{FF2B5EF4-FFF2-40B4-BE49-F238E27FC236}">
                <a16:creationId xmlns:a16="http://schemas.microsoft.com/office/drawing/2014/main" id="{B5837300-2380-457D-AC55-D3D4D18BBC68}"/>
              </a:ext>
            </a:extLst>
          </p:cNvPr>
          <p:cNvSpPr txBox="1"/>
          <p:nvPr/>
        </p:nvSpPr>
        <p:spPr>
          <a:xfrm>
            <a:off x="841230" y="6103398"/>
            <a:ext cx="9612423" cy="338554"/>
          </a:xfrm>
          <a:prstGeom prst="rect">
            <a:avLst/>
          </a:prstGeom>
          <a:noFill/>
        </p:spPr>
        <p:txBody>
          <a:bodyPr wrap="square">
            <a:spAutoFit/>
          </a:bodyPr>
          <a:lstStyle/>
          <a:p>
            <a:r>
              <a:rPr lang="en-US" sz="1600" dirty="0">
                <a:latin typeface="Calibri" panose="020F0502020204030204" pitchFamily="34" charset="0"/>
                <a:cs typeface="Calibri" panose="020F0502020204030204" pitchFamily="34" charset="0"/>
              </a:rPr>
              <a:t>More info </a:t>
            </a:r>
            <a:r>
              <a:rPr lang="en-US" sz="1600" dirty="0">
                <a:latin typeface="Calibri" panose="020F0502020204030204" pitchFamily="34" charset="0"/>
                <a:cs typeface="Calibri" panose="020F0502020204030204" pitchFamily="34" charset="0"/>
                <a:hlinkClick r:id="rId7"/>
              </a:rPr>
              <a:t>https://www.veryst.com/case-studies/chemical-carryover-microfluidic-devices</a:t>
            </a:r>
            <a:endParaRPr lang="en-US" sz="1600" dirty="0">
              <a:latin typeface="Calibri" panose="020F0502020204030204" pitchFamily="34" charset="0"/>
              <a:cs typeface="Calibri" panose="020F0502020204030204" pitchFamily="34" charset="0"/>
            </a:endParaRPr>
          </a:p>
        </p:txBody>
      </p:sp>
      <p:sp>
        <p:nvSpPr>
          <p:cNvPr id="8" name="Footer Placeholder 7">
            <a:extLst>
              <a:ext uri="{FF2B5EF4-FFF2-40B4-BE49-F238E27FC236}">
                <a16:creationId xmlns:a16="http://schemas.microsoft.com/office/drawing/2014/main" id="{975FCD13-CDF6-4477-BAFE-8A80DFB32999}"/>
              </a:ext>
            </a:extLst>
          </p:cNvPr>
          <p:cNvSpPr>
            <a:spLocks noGrp="1"/>
          </p:cNvSpPr>
          <p:nvPr>
            <p:ph type="ftr" sz="quarter" idx="11"/>
          </p:nvPr>
        </p:nvSpPr>
        <p:spPr/>
        <p:txBody>
          <a:bodyPr/>
          <a:lstStyle/>
          <a:p>
            <a:r>
              <a:rPr lang="en-US"/>
              <a:t>COMSOL Conference</a:t>
            </a:r>
            <a:endParaRPr lang="en-US" dirty="0"/>
          </a:p>
        </p:txBody>
      </p:sp>
      <p:pic>
        <p:nvPicPr>
          <p:cNvPr id="16" name="Audio 15">
            <a:hlinkClick r:id="" action="ppaction://media"/>
            <a:extLst>
              <a:ext uri="{FF2B5EF4-FFF2-40B4-BE49-F238E27FC236}">
                <a16:creationId xmlns:a16="http://schemas.microsoft.com/office/drawing/2014/main" id="{8E1820E8-E560-402E-8824-06AA8C0ECF30}"/>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465978810"/>
      </p:ext>
    </p:extLst>
  </p:cSld>
  <p:clrMapOvr>
    <a:masterClrMapping/>
  </p:clrMapOvr>
  <mc:AlternateContent xmlns:mc="http://schemas.openxmlformats.org/markup-compatibility/2006">
    <mc:Choice xmlns:p14="http://schemas.microsoft.com/office/powerpoint/2010/main" Requires="p14">
      <p:transition spd="slow" p14:dur="2000" advTm="47100"/>
    </mc:Choice>
    <mc:Fallback>
      <p:transition spd="slow" advTm="47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004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10"/>
                </p:tgtEl>
              </p:cMediaNode>
            </p:video>
            <p:seq concurrent="1" nextAc="seek">
              <p:cTn id="11" restart="whenNotActive" fill="hold" evtFilter="cancelBubble" nodeType="interactiveSeq">
                <p:stCondLst>
                  <p:cond evt="onClick" delay="0">
                    <p:tgtEl>
                      <p:spTgt spid="10"/>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0"/>
                                        </p:tgtEl>
                                      </p:cBhvr>
                                    </p:cmd>
                                  </p:childTnLst>
                                </p:cTn>
                              </p:par>
                            </p:childTnLst>
                          </p:cTn>
                        </p:par>
                      </p:childTnLst>
                    </p:cTn>
                  </p:par>
                </p:childTnLst>
              </p:cTn>
              <p:nextCondLst>
                <p:cond evt="onClick" delay="0">
                  <p:tgtEl>
                    <p:spTgt spid="10"/>
                  </p:tgtEl>
                </p:cond>
              </p:nextCondLst>
            </p:seq>
            <p:audio isNarration="1">
              <p:cMediaNode vol="80000" showWhenStopped="0">
                <p:cTn id="16" fill="hold" display="0">
                  <p:stCondLst>
                    <p:cond delay="indefinite"/>
                  </p:stCondLst>
                  <p:endCondLst>
                    <p:cond evt="onStopAudio" delay="0">
                      <p:tgtEl>
                        <p:sldTgt/>
                      </p:tgtEl>
                    </p:cond>
                  </p:endCondLst>
                </p:cTn>
                <p:tgtEl>
                  <p:spTgt spid="16"/>
                </p:tgtEl>
              </p:cMediaNode>
            </p:audio>
          </p:childTnLst>
        </p:cTn>
      </p:par>
    </p:tnLst>
  </p:timing>
  <p:extLst>
    <p:ext uri="{E180D4A7-C9FB-4DFB-919C-405C955672EB}">
      <p14:showEvtLst xmlns:p14="http://schemas.microsoft.com/office/powerpoint/2010/main">
        <p14:playEvt time="177" objId="10"/>
        <p14:playEvt time="10321" objId="10"/>
        <p14:playEvt time="20473" objId="10"/>
        <p14:playEvt time="30618" objId="10"/>
        <p14:playEvt time="40774" objId="10"/>
        <p14:stopEvt time="47048" objId="1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91A6C-E779-473C-B6C0-2CAFA716F634}"/>
              </a:ext>
            </a:extLst>
          </p:cNvPr>
          <p:cNvSpPr>
            <a:spLocks noGrp="1"/>
          </p:cNvSpPr>
          <p:nvPr>
            <p:ph type="title"/>
          </p:nvPr>
        </p:nvSpPr>
        <p:spPr/>
        <p:txBody>
          <a:bodyPr/>
          <a:lstStyle/>
          <a:p>
            <a:r>
              <a:rPr lang="en-US" dirty="0"/>
              <a:t>Chemical Carryover in a Straight Channel</a:t>
            </a:r>
          </a:p>
        </p:txBody>
      </p:sp>
      <p:sp>
        <p:nvSpPr>
          <p:cNvPr id="3" name="Content Placeholder 2">
            <a:extLst>
              <a:ext uri="{FF2B5EF4-FFF2-40B4-BE49-F238E27FC236}">
                <a16:creationId xmlns:a16="http://schemas.microsoft.com/office/drawing/2014/main" id="{0BC03D0D-6B09-4CD1-8F3B-5DFEE47BFB0E}"/>
              </a:ext>
            </a:extLst>
          </p:cNvPr>
          <p:cNvSpPr>
            <a:spLocks noGrp="1"/>
          </p:cNvSpPr>
          <p:nvPr>
            <p:ph idx="1"/>
          </p:nvPr>
        </p:nvSpPr>
        <p:spPr>
          <a:xfrm>
            <a:off x="485093" y="1269374"/>
            <a:ext cx="10972800" cy="2748087"/>
          </a:xfrm>
        </p:spPr>
        <p:txBody>
          <a:bodyPr/>
          <a:lstStyle/>
          <a:p>
            <a:pPr marR="0" algn="l" rtl="0"/>
            <a:r>
              <a:rPr lang="en-US" sz="2000" b="0" u="none" strike="noStrike" baseline="0" dirty="0">
                <a:solidFill>
                  <a:srgbClr val="000000"/>
                </a:solidFill>
              </a:rPr>
              <a:t>To remove reagent (red) solution from a straight microchannel, wash buffer (blue) is introduced at the left inlet, flushing out reagent and creating a vertically and horizontally varying chemical concentration profile.</a:t>
            </a:r>
          </a:p>
          <a:p>
            <a:pPr marR="0" algn="l" rtl="0"/>
            <a:r>
              <a:rPr lang="en-US" sz="2000" b="0" u="none" strike="noStrike" baseline="0" dirty="0">
                <a:solidFill>
                  <a:srgbClr val="000000"/>
                </a:solidFill>
              </a:rPr>
              <a:t>Vertical concentration gradients equilibrate after a few seconds of chemical diffusion.</a:t>
            </a:r>
          </a:p>
          <a:p>
            <a:pPr marR="0" algn="l" rtl="0"/>
            <a:r>
              <a:rPr lang="en-US" sz="2000" dirty="0">
                <a:solidFill>
                  <a:srgbClr val="000000"/>
                </a:solidFill>
              </a:rPr>
              <a:t>Note: channel extends much farther than pictured (full length 7 cm, actual aspect ratio 700:1)</a:t>
            </a:r>
            <a:r>
              <a:rPr lang="en-US" sz="2000" b="0" u="none" strike="noStrike" baseline="0" dirty="0">
                <a:solidFill>
                  <a:srgbClr val="000000"/>
                </a:solidFill>
              </a:rPr>
              <a:t> </a:t>
            </a:r>
          </a:p>
          <a:p>
            <a:endParaRPr lang="en-US" dirty="0"/>
          </a:p>
        </p:txBody>
      </p:sp>
      <p:sp>
        <p:nvSpPr>
          <p:cNvPr id="4" name="Date Placeholder 3">
            <a:extLst>
              <a:ext uri="{FF2B5EF4-FFF2-40B4-BE49-F238E27FC236}">
                <a16:creationId xmlns:a16="http://schemas.microsoft.com/office/drawing/2014/main" id="{BDD54DE4-F618-4178-AE8F-D58DF6F4465E}"/>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59B545FB-DD17-4DD2-8C1F-A331C8BCD97B}"/>
              </a:ext>
            </a:extLst>
          </p:cNvPr>
          <p:cNvSpPr>
            <a:spLocks noGrp="1"/>
          </p:cNvSpPr>
          <p:nvPr>
            <p:ph type="sldNum" sz="quarter" idx="12"/>
          </p:nvPr>
        </p:nvSpPr>
        <p:spPr/>
        <p:txBody>
          <a:bodyPr/>
          <a:lstStyle/>
          <a:p>
            <a:fld id="{F67810FE-B9AC-4243-BAF2-168DE60BA4EB}" type="slidenum">
              <a:rPr lang="en-US" smtClean="0"/>
              <a:pPr/>
              <a:t>8</a:t>
            </a:fld>
            <a:endParaRPr lang="en-US" dirty="0"/>
          </a:p>
        </p:txBody>
      </p:sp>
      <p:pic>
        <p:nvPicPr>
          <p:cNvPr id="7" name="Content Placeholder 7">
            <a:extLst>
              <a:ext uri="{FF2B5EF4-FFF2-40B4-BE49-F238E27FC236}">
                <a16:creationId xmlns:a16="http://schemas.microsoft.com/office/drawing/2014/main" id="{7983ADA6-84BB-49D0-9D88-A27CD075F81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23430" y="3508170"/>
            <a:ext cx="8745140" cy="2915046"/>
          </a:xfrm>
          <a:prstGeom prst="rect">
            <a:avLst/>
          </a:prstGeom>
        </p:spPr>
      </p:pic>
      <p:sp>
        <p:nvSpPr>
          <p:cNvPr id="8" name="Arrow: Right 7">
            <a:extLst>
              <a:ext uri="{FF2B5EF4-FFF2-40B4-BE49-F238E27FC236}">
                <a16:creationId xmlns:a16="http://schemas.microsoft.com/office/drawing/2014/main" id="{52960911-E5C6-4A48-BC2C-BC97DEB282B1}"/>
              </a:ext>
            </a:extLst>
          </p:cNvPr>
          <p:cNvSpPr/>
          <p:nvPr/>
        </p:nvSpPr>
        <p:spPr>
          <a:xfrm>
            <a:off x="545442" y="4697399"/>
            <a:ext cx="1159021" cy="553299"/>
          </a:xfrm>
          <a:prstGeom prst="rightArrow">
            <a:avLst/>
          </a:prstGeom>
          <a:gradFill>
            <a:gsLst>
              <a:gs pos="98437">
                <a:srgbClr val="9AC0FF"/>
              </a:gs>
              <a:gs pos="96875">
                <a:srgbClr val="99BFFE"/>
              </a:gs>
              <a:gs pos="93750">
                <a:srgbClr val="96BDFC"/>
              </a:gs>
              <a:gs pos="87500">
                <a:srgbClr val="90B9F9"/>
              </a:gs>
              <a:gs pos="100000">
                <a:srgbClr val="84B1F3"/>
              </a:gs>
              <a:gs pos="50000">
                <a:srgbClr val="6DA1E6"/>
              </a:gs>
              <a:gs pos="0">
                <a:schemeClr val="accent1">
                  <a:tint val="100000"/>
                  <a:shade val="100000"/>
                  <a:satMod val="13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Calibri" panose="020F0502020204030204" pitchFamily="34" charset="0"/>
                <a:cs typeface="Calibri" panose="020F0502020204030204" pitchFamily="34" charset="0"/>
              </a:rPr>
              <a:t>Flow</a:t>
            </a:r>
          </a:p>
        </p:txBody>
      </p:sp>
      <p:cxnSp>
        <p:nvCxnSpPr>
          <p:cNvPr id="9" name="Straight Arrow Connector 8">
            <a:extLst>
              <a:ext uri="{FF2B5EF4-FFF2-40B4-BE49-F238E27FC236}">
                <a16:creationId xmlns:a16="http://schemas.microsoft.com/office/drawing/2014/main" id="{8F6E677C-5053-42E7-A039-0926ADAE2817}"/>
              </a:ext>
            </a:extLst>
          </p:cNvPr>
          <p:cNvCxnSpPr>
            <a:cxnSpLocks/>
          </p:cNvCxnSpPr>
          <p:nvPr/>
        </p:nvCxnSpPr>
        <p:spPr>
          <a:xfrm flipV="1">
            <a:off x="2725503" y="5497773"/>
            <a:ext cx="0" cy="495972"/>
          </a:xfrm>
          <a:prstGeom prst="straightConnector1">
            <a:avLst/>
          </a:prstGeom>
          <a:ln w="38100">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7E2AE851-3802-4558-835B-2F8A0DB9132B}"/>
              </a:ext>
            </a:extLst>
          </p:cNvPr>
          <p:cNvSpPr txBox="1"/>
          <p:nvPr/>
        </p:nvSpPr>
        <p:spPr>
          <a:xfrm>
            <a:off x="2249867" y="5993745"/>
            <a:ext cx="951271" cy="369332"/>
          </a:xfrm>
          <a:prstGeom prst="rect">
            <a:avLst/>
          </a:prstGeom>
          <a:noFill/>
        </p:spPr>
        <p:txBody>
          <a:bodyPr wrap="square">
            <a:spAutoFit/>
          </a:bodyPr>
          <a:lstStyle/>
          <a:p>
            <a:r>
              <a:rPr lang="en-US" sz="1800" b="0" u="none" strike="noStrike" baseline="0" dirty="0">
                <a:solidFill>
                  <a:srgbClr val="000000"/>
                </a:solidFill>
                <a:latin typeface="Calibri" panose="020F0502020204030204" pitchFamily="34" charset="0"/>
                <a:cs typeface="Calibri" panose="020F0502020204030204" pitchFamily="34" charset="0"/>
              </a:rPr>
              <a:t>0.1 mm</a:t>
            </a:r>
            <a:endParaRPr lang="en-US" dirty="0">
              <a:latin typeface="Calibri" panose="020F0502020204030204" pitchFamily="34" charset="0"/>
              <a:cs typeface="Calibri" panose="020F0502020204030204" pitchFamily="34" charset="0"/>
            </a:endParaRPr>
          </a:p>
        </p:txBody>
      </p:sp>
      <p:sp>
        <p:nvSpPr>
          <p:cNvPr id="11" name="Footer Placeholder 10">
            <a:extLst>
              <a:ext uri="{FF2B5EF4-FFF2-40B4-BE49-F238E27FC236}">
                <a16:creationId xmlns:a16="http://schemas.microsoft.com/office/drawing/2014/main" id="{05A0E94C-341D-4D3D-93A2-40BD3752AE06}"/>
              </a:ext>
            </a:extLst>
          </p:cNvPr>
          <p:cNvSpPr>
            <a:spLocks noGrp="1"/>
          </p:cNvSpPr>
          <p:nvPr>
            <p:ph type="ftr" sz="quarter" idx="11"/>
          </p:nvPr>
        </p:nvSpPr>
        <p:spPr/>
        <p:txBody>
          <a:bodyPr/>
          <a:lstStyle/>
          <a:p>
            <a:r>
              <a:rPr lang="en-US"/>
              <a:t>COMSOL Conference</a:t>
            </a:r>
            <a:endParaRPr lang="en-US" dirty="0"/>
          </a:p>
        </p:txBody>
      </p:sp>
      <p:pic>
        <p:nvPicPr>
          <p:cNvPr id="14" name="Audio 13">
            <a:hlinkClick r:id="" action="ppaction://media"/>
            <a:extLst>
              <a:ext uri="{FF2B5EF4-FFF2-40B4-BE49-F238E27FC236}">
                <a16:creationId xmlns:a16="http://schemas.microsoft.com/office/drawing/2014/main" id="{F43151A2-3D72-4020-97C6-289B51424A2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271677567"/>
      </p:ext>
    </p:extLst>
  </p:cSld>
  <p:clrMapOvr>
    <a:masterClrMapping/>
  </p:clrMapOvr>
  <mc:AlternateContent xmlns:mc="http://schemas.openxmlformats.org/markup-compatibility/2006">
    <mc:Choice xmlns:p14="http://schemas.microsoft.com/office/powerpoint/2010/main" Requires="p14">
      <p:transition spd="slow" p14:dur="2000" advTm="28621"/>
    </mc:Choice>
    <mc:Fallback>
      <p:transition spd="slow" advTm="286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1CFE3-864E-4C75-BD20-C389EEB1909E}"/>
              </a:ext>
            </a:extLst>
          </p:cNvPr>
          <p:cNvSpPr>
            <a:spLocks noGrp="1"/>
          </p:cNvSpPr>
          <p:nvPr>
            <p:ph type="title"/>
          </p:nvPr>
        </p:nvSpPr>
        <p:spPr/>
        <p:txBody>
          <a:bodyPr/>
          <a:lstStyle/>
          <a:p>
            <a:r>
              <a:rPr lang="en-US" dirty="0"/>
              <a:t>Tradeoffs in Clear Time and Buffer Volume</a:t>
            </a:r>
          </a:p>
        </p:txBody>
      </p:sp>
      <p:sp>
        <p:nvSpPr>
          <p:cNvPr id="3" name="Content Placeholder 2">
            <a:extLst>
              <a:ext uri="{FF2B5EF4-FFF2-40B4-BE49-F238E27FC236}">
                <a16:creationId xmlns:a16="http://schemas.microsoft.com/office/drawing/2014/main" id="{E724EDE4-3DE1-4ACB-AB3C-1C8586C91F39}"/>
              </a:ext>
            </a:extLst>
          </p:cNvPr>
          <p:cNvSpPr>
            <a:spLocks noGrp="1"/>
          </p:cNvSpPr>
          <p:nvPr>
            <p:ph idx="1"/>
          </p:nvPr>
        </p:nvSpPr>
        <p:spPr>
          <a:xfrm>
            <a:off x="485093" y="1269374"/>
            <a:ext cx="5486441" cy="4747967"/>
          </a:xfrm>
        </p:spPr>
        <p:txBody>
          <a:bodyPr/>
          <a:lstStyle/>
          <a:p>
            <a:r>
              <a:rPr lang="en-US" sz="2000" dirty="0">
                <a:solidFill>
                  <a:srgbClr val="000000"/>
                </a:solidFill>
              </a:rPr>
              <a:t>To remove more reagent (red), one can either pump more buffer (blue) through system or pump the same buffer volume at a slower rate to allow diffusion to smooth out the profile generated by the parabolic flow.</a:t>
            </a:r>
            <a:endParaRPr lang="en-US" sz="2000" b="0" u="none" strike="noStrike" baseline="0" dirty="0">
              <a:solidFill>
                <a:srgbClr val="000000"/>
              </a:solidFill>
            </a:endParaRPr>
          </a:p>
          <a:p>
            <a:r>
              <a:rPr lang="en-US" sz="2000" b="0" u="none" strike="noStrike" baseline="0" dirty="0">
                <a:solidFill>
                  <a:srgbClr val="000000"/>
                </a:solidFill>
              </a:rPr>
              <a:t>Tradeoff between wash buffer volume and operating time visualized by contour plot of maximum remaining reagent concentration relative to initial concentration.</a:t>
            </a:r>
          </a:p>
          <a:p>
            <a:r>
              <a:rPr lang="en-US" sz="2000" dirty="0">
                <a:solidFill>
                  <a:srgbClr val="000000"/>
                </a:solidFill>
              </a:rPr>
              <a:t>Simulations and data visualization are helpful tools for tradeoff discussions and performance optimization.</a:t>
            </a:r>
            <a:endParaRPr lang="en-US" dirty="0"/>
          </a:p>
        </p:txBody>
      </p:sp>
      <p:sp>
        <p:nvSpPr>
          <p:cNvPr id="4" name="Date Placeholder 3">
            <a:extLst>
              <a:ext uri="{FF2B5EF4-FFF2-40B4-BE49-F238E27FC236}">
                <a16:creationId xmlns:a16="http://schemas.microsoft.com/office/drawing/2014/main" id="{6165839B-AC29-4824-9E69-D045855A9256}"/>
              </a:ext>
            </a:extLst>
          </p:cNvPr>
          <p:cNvSpPr>
            <a:spLocks noGrp="1"/>
          </p:cNvSpPr>
          <p:nvPr>
            <p:ph type="dt" sz="half" idx="10"/>
          </p:nvPr>
        </p:nvSpPr>
        <p:spPr/>
        <p:txBody>
          <a:bodyPr/>
          <a:lstStyle/>
          <a:p>
            <a:r>
              <a:rPr lang="en-US"/>
              <a:t>Oct 14-15, 2020</a:t>
            </a:r>
            <a:endParaRPr lang="en-US" dirty="0"/>
          </a:p>
        </p:txBody>
      </p:sp>
      <p:sp>
        <p:nvSpPr>
          <p:cNvPr id="6" name="Slide Number Placeholder 5">
            <a:extLst>
              <a:ext uri="{FF2B5EF4-FFF2-40B4-BE49-F238E27FC236}">
                <a16:creationId xmlns:a16="http://schemas.microsoft.com/office/drawing/2014/main" id="{1564ACAC-06C4-4A09-B7A2-72AA7F24649E}"/>
              </a:ext>
            </a:extLst>
          </p:cNvPr>
          <p:cNvSpPr>
            <a:spLocks noGrp="1"/>
          </p:cNvSpPr>
          <p:nvPr>
            <p:ph type="sldNum" sz="quarter" idx="12"/>
          </p:nvPr>
        </p:nvSpPr>
        <p:spPr/>
        <p:txBody>
          <a:bodyPr/>
          <a:lstStyle/>
          <a:p>
            <a:fld id="{F67810FE-B9AC-4243-BAF2-168DE60BA4EB}" type="slidenum">
              <a:rPr lang="en-US" smtClean="0"/>
              <a:pPr/>
              <a:t>9</a:t>
            </a:fld>
            <a:endParaRPr lang="en-US" dirty="0"/>
          </a:p>
        </p:txBody>
      </p:sp>
      <p:pic>
        <p:nvPicPr>
          <p:cNvPr id="7" name="Content Placeholder 7">
            <a:extLst>
              <a:ext uri="{FF2B5EF4-FFF2-40B4-BE49-F238E27FC236}">
                <a16:creationId xmlns:a16="http://schemas.microsoft.com/office/drawing/2014/main" id="{C10DEFED-20C8-4228-AAD2-76855E57EAF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91303" y="2933086"/>
            <a:ext cx="4137762" cy="3310210"/>
          </a:xfrm>
          <a:prstGeom prst="rect">
            <a:avLst/>
          </a:prstGeom>
        </p:spPr>
      </p:pic>
      <p:pic>
        <p:nvPicPr>
          <p:cNvPr id="8" name="Content Placeholder 7">
            <a:extLst>
              <a:ext uri="{FF2B5EF4-FFF2-40B4-BE49-F238E27FC236}">
                <a16:creationId xmlns:a16="http://schemas.microsoft.com/office/drawing/2014/main" id="{2615A0EC-A2FF-4954-92AF-76BE8E1D803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453197" y="1313655"/>
            <a:ext cx="5486440" cy="1563013"/>
          </a:xfrm>
          <a:prstGeom prst="rect">
            <a:avLst/>
          </a:prstGeom>
        </p:spPr>
      </p:pic>
      <p:cxnSp>
        <p:nvCxnSpPr>
          <p:cNvPr id="9" name="Straight Arrow Connector 8">
            <a:extLst>
              <a:ext uri="{FF2B5EF4-FFF2-40B4-BE49-F238E27FC236}">
                <a16:creationId xmlns:a16="http://schemas.microsoft.com/office/drawing/2014/main" id="{CB4710C6-054C-419C-B2F6-28A398EC01E5}"/>
              </a:ext>
            </a:extLst>
          </p:cNvPr>
          <p:cNvCxnSpPr/>
          <p:nvPr/>
        </p:nvCxnSpPr>
        <p:spPr>
          <a:xfrm flipV="1">
            <a:off x="7091303" y="3842612"/>
            <a:ext cx="0" cy="139165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768DF0BD-0D7A-4105-AC4B-5203E2C78374}"/>
              </a:ext>
            </a:extLst>
          </p:cNvPr>
          <p:cNvSpPr txBox="1"/>
          <p:nvPr/>
        </p:nvSpPr>
        <p:spPr>
          <a:xfrm rot="16200000">
            <a:off x="5700588" y="4339206"/>
            <a:ext cx="2189745" cy="369332"/>
          </a:xfrm>
          <a:prstGeom prst="rect">
            <a:avLst/>
          </a:prstGeom>
          <a:noFill/>
        </p:spPr>
        <p:txBody>
          <a:bodyPr wrap="square" rtlCol="0">
            <a:spAutoFit/>
          </a:bodyPr>
          <a:lstStyle/>
          <a:p>
            <a:pPr algn="ctr"/>
            <a:r>
              <a:rPr lang="en-US" sz="1800" dirty="0">
                <a:latin typeface="Calibri" panose="020F0502020204030204" pitchFamily="34" charset="0"/>
                <a:cs typeface="Calibri" panose="020F0502020204030204" pitchFamily="34" charset="0"/>
              </a:rPr>
              <a:t>Use more buffer</a:t>
            </a:r>
          </a:p>
        </p:txBody>
      </p:sp>
      <p:cxnSp>
        <p:nvCxnSpPr>
          <p:cNvPr id="11" name="Straight Arrow Connector 10">
            <a:extLst>
              <a:ext uri="{FF2B5EF4-FFF2-40B4-BE49-F238E27FC236}">
                <a16:creationId xmlns:a16="http://schemas.microsoft.com/office/drawing/2014/main" id="{125EC70B-3A3F-482B-9151-2BC91434B54B}"/>
              </a:ext>
            </a:extLst>
          </p:cNvPr>
          <p:cNvCxnSpPr>
            <a:cxnSpLocks/>
          </p:cNvCxnSpPr>
          <p:nvPr/>
        </p:nvCxnSpPr>
        <p:spPr>
          <a:xfrm flipV="1">
            <a:off x="10009494" y="6080689"/>
            <a:ext cx="1175864" cy="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A8597FA5-2CAA-43A3-8E53-28B3DBF2BAAA}"/>
              </a:ext>
            </a:extLst>
          </p:cNvPr>
          <p:cNvSpPr txBox="1"/>
          <p:nvPr/>
        </p:nvSpPr>
        <p:spPr>
          <a:xfrm>
            <a:off x="7091303" y="1223714"/>
            <a:ext cx="4065295" cy="369332"/>
          </a:xfrm>
          <a:prstGeom prst="rect">
            <a:avLst/>
          </a:prstGeom>
          <a:noFill/>
        </p:spPr>
        <p:txBody>
          <a:bodyPr wrap="square" rtlCol="0">
            <a:spAutoFit/>
          </a:bodyPr>
          <a:lstStyle/>
          <a:p>
            <a:pPr algn="ctr"/>
            <a:r>
              <a:rPr lang="en-US" sz="1800" dirty="0">
                <a:latin typeface="Calibri" panose="020F0502020204030204" pitchFamily="34" charset="0"/>
                <a:cs typeface="Calibri" panose="020F0502020204030204" pitchFamily="34" charset="0"/>
              </a:rPr>
              <a:t>Channel extends farther than pictured</a:t>
            </a:r>
          </a:p>
        </p:txBody>
      </p:sp>
      <p:sp>
        <p:nvSpPr>
          <p:cNvPr id="13" name="TextBox 12">
            <a:extLst>
              <a:ext uri="{FF2B5EF4-FFF2-40B4-BE49-F238E27FC236}">
                <a16:creationId xmlns:a16="http://schemas.microsoft.com/office/drawing/2014/main" id="{4362F38A-F111-4DD9-B32B-FB7A3B51008D}"/>
              </a:ext>
            </a:extLst>
          </p:cNvPr>
          <p:cNvSpPr txBox="1"/>
          <p:nvPr/>
        </p:nvSpPr>
        <p:spPr>
          <a:xfrm>
            <a:off x="9922708" y="6070233"/>
            <a:ext cx="1419323" cy="369332"/>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Slower Flow</a:t>
            </a:r>
          </a:p>
        </p:txBody>
      </p:sp>
      <p:sp>
        <p:nvSpPr>
          <p:cNvPr id="14" name="TextBox 13">
            <a:extLst>
              <a:ext uri="{FF2B5EF4-FFF2-40B4-BE49-F238E27FC236}">
                <a16:creationId xmlns:a16="http://schemas.microsoft.com/office/drawing/2014/main" id="{AC2E1D18-7F0F-4CD8-A7F6-1E4DD15F1516}"/>
              </a:ext>
            </a:extLst>
          </p:cNvPr>
          <p:cNvSpPr txBox="1"/>
          <p:nvPr/>
        </p:nvSpPr>
        <p:spPr>
          <a:xfrm>
            <a:off x="9110122" y="3116665"/>
            <a:ext cx="1980665" cy="923330"/>
          </a:xfrm>
          <a:prstGeom prst="rect">
            <a:avLst/>
          </a:prstGeom>
          <a:noFill/>
        </p:spPr>
        <p:txBody>
          <a:bodyPr wrap="square" rtlCol="0">
            <a:spAutoFit/>
          </a:bodyPr>
          <a:lstStyle/>
          <a:p>
            <a:pPr algn="ctr"/>
            <a:r>
              <a:rPr lang="en-US" sz="1800" b="1" dirty="0">
                <a:latin typeface="Calibri" panose="020F0502020204030204" pitchFamily="34" charset="0"/>
                <a:cs typeface="Calibri" panose="020F0502020204030204" pitchFamily="34" charset="0"/>
              </a:rPr>
              <a:t>Maximum remaining concentration</a:t>
            </a:r>
          </a:p>
        </p:txBody>
      </p:sp>
      <p:sp>
        <p:nvSpPr>
          <p:cNvPr id="16" name="TextBox 15">
            <a:extLst>
              <a:ext uri="{FF2B5EF4-FFF2-40B4-BE49-F238E27FC236}">
                <a16:creationId xmlns:a16="http://schemas.microsoft.com/office/drawing/2014/main" id="{C4FF62D1-2571-4F5A-89A3-BFBEC778D30C}"/>
              </a:ext>
            </a:extLst>
          </p:cNvPr>
          <p:cNvSpPr txBox="1"/>
          <p:nvPr/>
        </p:nvSpPr>
        <p:spPr>
          <a:xfrm>
            <a:off x="5100698" y="5731966"/>
            <a:ext cx="2168608" cy="646331"/>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a:t>
            </a:r>
            <a:r>
              <a:rPr lang="en-US" sz="1800" b="0" u="none" strike="noStrike" baseline="0" dirty="0">
                <a:solidFill>
                  <a:srgbClr val="000000"/>
                </a:solidFill>
                <a:latin typeface="Calibri" panose="020F0502020204030204" pitchFamily="34" charset="0"/>
                <a:cs typeface="Calibri" panose="020F0502020204030204" pitchFamily="34" charset="0"/>
              </a:rPr>
              <a:t>hannel volume 7 </a:t>
            </a:r>
            <a:r>
              <a:rPr lang="el-GR" sz="1800" b="0" u="none" strike="noStrike" baseline="0" dirty="0">
                <a:solidFill>
                  <a:srgbClr val="000000"/>
                </a:solidFill>
                <a:latin typeface="Calibri" panose="020F0502020204030204" pitchFamily="34" charset="0"/>
                <a:cs typeface="Calibri" panose="020F0502020204030204" pitchFamily="34" charset="0"/>
              </a:rPr>
              <a:t>μ</a:t>
            </a:r>
            <a:r>
              <a:rPr lang="en-US" sz="1800" b="0" u="none" strike="noStrike" baseline="0" dirty="0">
                <a:solidFill>
                  <a:srgbClr val="000000"/>
                </a:solidFill>
                <a:latin typeface="Calibri" panose="020F0502020204030204" pitchFamily="34" charset="0"/>
                <a:cs typeface="Calibri" panose="020F0502020204030204" pitchFamily="34" charset="0"/>
              </a:rPr>
              <a:t>L per mm (into page)</a:t>
            </a:r>
            <a:endParaRPr lang="en-US" dirty="0">
              <a:latin typeface="Calibri" panose="020F0502020204030204" pitchFamily="34" charset="0"/>
              <a:cs typeface="Calibri" panose="020F0502020204030204" pitchFamily="34" charset="0"/>
            </a:endParaRPr>
          </a:p>
        </p:txBody>
      </p:sp>
      <p:sp>
        <p:nvSpPr>
          <p:cNvPr id="15" name="Footer Placeholder 14">
            <a:extLst>
              <a:ext uri="{FF2B5EF4-FFF2-40B4-BE49-F238E27FC236}">
                <a16:creationId xmlns:a16="http://schemas.microsoft.com/office/drawing/2014/main" id="{6DFC0257-0AD5-4E9C-9774-21FB102649B2}"/>
              </a:ext>
            </a:extLst>
          </p:cNvPr>
          <p:cNvSpPr>
            <a:spLocks noGrp="1"/>
          </p:cNvSpPr>
          <p:nvPr>
            <p:ph type="ftr" sz="quarter" idx="11"/>
          </p:nvPr>
        </p:nvSpPr>
        <p:spPr/>
        <p:txBody>
          <a:bodyPr/>
          <a:lstStyle/>
          <a:p>
            <a:r>
              <a:rPr lang="en-US"/>
              <a:t>COMSOL Conference</a:t>
            </a:r>
            <a:endParaRPr lang="en-US" dirty="0"/>
          </a:p>
        </p:txBody>
      </p:sp>
      <p:pic>
        <p:nvPicPr>
          <p:cNvPr id="20" name="Audio 19">
            <a:hlinkClick r:id="" action="ppaction://media"/>
            <a:extLst>
              <a:ext uri="{FF2B5EF4-FFF2-40B4-BE49-F238E27FC236}">
                <a16:creationId xmlns:a16="http://schemas.microsoft.com/office/drawing/2014/main" id="{56209AF9-C032-42AC-B1BF-5FD149F1133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71300" y="6337300"/>
            <a:ext cx="304800" cy="304800"/>
          </a:xfrm>
          <a:prstGeom prst="rect">
            <a:avLst/>
          </a:prstGeom>
        </p:spPr>
      </p:pic>
    </p:spTree>
    <p:extLst>
      <p:ext uri="{BB962C8B-B14F-4D97-AF65-F5344CB8AC3E}">
        <p14:creationId xmlns:p14="http://schemas.microsoft.com/office/powerpoint/2010/main" val="460587821"/>
      </p:ext>
    </p:extLst>
  </p:cSld>
  <p:clrMapOvr>
    <a:masterClrMapping/>
  </p:clrMapOvr>
  <mc:AlternateContent xmlns:mc="http://schemas.openxmlformats.org/markup-compatibility/2006" xmlns:p14="http://schemas.microsoft.com/office/powerpoint/2010/main">
    <mc:Choice Requires="p14">
      <p:transition spd="slow" p14:dur="2000" advTm="33331"/>
    </mc:Choice>
    <mc:Fallback xmlns="">
      <p:transition spd="slow" advTm="333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VerystTemplateLight - 16x9 aspect ratio - 2019.potx" id="{6A40514F-5FAD-46E1-ABC5-D21F89DFFD08}" vid="{7FD1F5D4-8FD0-4694-B3AF-95620DB81B7B}"/>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1594</Words>
  <Application>Microsoft Office PowerPoint</Application>
  <PresentationFormat>Widescreen</PresentationFormat>
  <Paragraphs>156</Paragraphs>
  <Slides>16</Slides>
  <Notes>1</Notes>
  <HiddenSlides>0</HiddenSlides>
  <MMClips>19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Cambria Math</vt:lpstr>
      <vt:lpstr>Wingdings</vt:lpstr>
      <vt:lpstr>Office Theme</vt:lpstr>
      <vt:lpstr>Chemical Gradients, Carryover and Mixing in Fluidic Diagnostic Systems</vt:lpstr>
      <vt:lpstr>Simulating Fluidic Diagnostic Systems</vt:lpstr>
      <vt:lpstr>Concentration Gradients</vt:lpstr>
      <vt:lpstr>Concentration Profile in Response to Flow</vt:lpstr>
      <vt:lpstr>Stopping Flow and Allowing Vertical Concentration Equilibration</vt:lpstr>
      <vt:lpstr>Concentration Gradient Length vs. Peclet Number</vt:lpstr>
      <vt:lpstr>Chemical Carryover</vt:lpstr>
      <vt:lpstr>Chemical Carryover in a Straight Channel</vt:lpstr>
      <vt:lpstr>Tradeoffs in Clear Time and Buffer Volume</vt:lpstr>
      <vt:lpstr>Carryover in a Corner</vt:lpstr>
      <vt:lpstr>Tradeoffs for Carryover in a Corner</vt:lpstr>
      <vt:lpstr>Mixing in a Microwell by Repetitive Pipetting</vt:lpstr>
      <vt:lpstr>Snapshots of a Mixing Cycle</vt:lpstr>
      <vt:lpstr>Effect of Flow Rate and Cycled Volume</vt:lpstr>
      <vt:lpstr>Effect of Flow Rate and Cycled Volume</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2016-11-03T18:33:22Z</dcterms:created>
  <dcterms:modified xsi:type="dcterms:W3CDTF">2020-10-02T01:27:59Z</dcterms:modified>
</cp:coreProperties>
</file>