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sldIdLst>
    <p:sldId id="3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46"/>
    <p:restoredTop sz="96405"/>
  </p:normalViewPr>
  <p:slideViewPr>
    <p:cSldViewPr snapToGrid="0" snapToObjects="1">
      <p:cViewPr>
        <p:scale>
          <a:sx n="195" d="100"/>
          <a:sy n="195" d="100"/>
        </p:scale>
        <p:origin x="80" y="-19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3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3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216286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286542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038602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9906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7" y="20574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366039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29726494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68634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6887298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2045138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0" y="279401"/>
            <a:ext cx="6400800" cy="62992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2667">
                <a:latin typeface="Lato" panose="020F0502020204030203" pitchFamily="34" charset="0"/>
              </a:defRPr>
            </a:lvl4pPr>
            <a:lvl5pPr marL="2438339" indent="0">
              <a:buNone/>
              <a:defRPr sz="2667">
                <a:latin typeface="Lato" panose="020F0502020204030203" pitchFamily="34" charset="0"/>
              </a:defRPr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381211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5869517"/>
            <a:ext cx="2641600" cy="709081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351175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2540293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717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5717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411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411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652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1372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0893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336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46838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618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371601"/>
            <a:ext cx="5293783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209775"/>
            <a:ext cx="5293783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6499" y="1371601"/>
            <a:ext cx="5295901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6499" y="2209798"/>
            <a:ext cx="5295901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7518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5969000"/>
            <a:ext cx="40362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19072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7248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1"/>
            <a:ext cx="107442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1"/>
            <a:ext cx="107442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59815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20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sol.com/story/powering-offshore-wind-farms-with-numerical-modeling-of-subsea-cables-102211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BEB180C6-79C3-FB41-8EE0-21F7EF3E16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86400" y="604943"/>
            <a:ext cx="6400800" cy="564811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88FF7C9-709C-6B44-9423-1A14C60B3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988483"/>
            <a:ext cx="4760385" cy="1373717"/>
          </a:xfrm>
        </p:spPr>
        <p:txBody>
          <a:bodyPr anchor="b">
            <a:noAutofit/>
          </a:bodyPr>
          <a:lstStyle/>
          <a:p>
            <a:r>
              <a:rPr lang="en-US" sz="1600" spc="36" dirty="0">
                <a:solidFill>
                  <a:srgbClr val="E7937F"/>
                </a:solidFill>
                <a:latin typeface="Lato Black" panose="020F0502020204030203" pitchFamily="34" charset="77"/>
              </a:rPr>
              <a:t>HELLENIC CABLES</a:t>
            </a:r>
            <a:br>
              <a:rPr lang="en-US" sz="1600" spc="27" dirty="0">
                <a:solidFill>
                  <a:srgbClr val="E7937F"/>
                </a:solidFill>
                <a:latin typeface="Lato Black" panose="020F0502020204030203" pitchFamily="34" charset="77"/>
              </a:rPr>
            </a:br>
            <a:r>
              <a:rPr lang="en-US" sz="2933" dirty="0"/>
              <a:t>Designing Subsea Cables for Offshore Wind Farms 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6C1B286-E360-4DC3-A03F-3408B785C60A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7" y="2362200"/>
            <a:ext cx="4760385" cy="3628168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spcBef>
                <a:spcPts val="800"/>
              </a:spcBef>
            </a:pPr>
            <a:r>
              <a:rPr lang="en-US" sz="4800" dirty="0"/>
              <a:t>Offshore wind (OFW) is a rapidly advancing source of power, with turbine networks being built further out to sea</a:t>
            </a:r>
          </a:p>
          <a:p>
            <a:pPr lvl="1">
              <a:lnSpc>
                <a:spcPct val="120000"/>
              </a:lnSpc>
              <a:spcBef>
                <a:spcPts val="800"/>
              </a:spcBef>
            </a:pPr>
            <a:r>
              <a:rPr lang="en-US" sz="4267" dirty="0"/>
              <a:t>Subsea and underground cables connect these networks</a:t>
            </a:r>
          </a:p>
          <a:p>
            <a:pPr lvl="1">
              <a:lnSpc>
                <a:spcPct val="120000"/>
              </a:lnSpc>
              <a:spcBef>
                <a:spcPts val="800"/>
              </a:spcBef>
            </a:pPr>
            <a:r>
              <a:rPr lang="en-US" sz="4267" dirty="0"/>
              <a:t>Cable designers have to ensure that designs will perform as intended in undersea conditions</a:t>
            </a:r>
          </a:p>
          <a:p>
            <a:pPr>
              <a:lnSpc>
                <a:spcPct val="120000"/>
              </a:lnSpc>
              <a:spcBef>
                <a:spcPts val="800"/>
              </a:spcBef>
            </a:pPr>
            <a:r>
              <a:rPr lang="en-US" sz="4800" dirty="0"/>
              <a:t>Electric cables are complex devices to model </a:t>
            </a:r>
          </a:p>
          <a:p>
            <a:pPr lvl="1">
              <a:lnSpc>
                <a:spcPct val="120000"/>
              </a:lnSpc>
              <a:spcBef>
                <a:spcPts val="800"/>
              </a:spcBef>
            </a:pPr>
            <a:r>
              <a:rPr lang="en-US" sz="4267" dirty="0"/>
              <a:t>However, recent computational advancements have made it possible to conduct high-fidelity cable analyses with finite element modeling</a:t>
            </a:r>
          </a:p>
          <a:p>
            <a:pPr>
              <a:lnSpc>
                <a:spcPct val="120000"/>
              </a:lnSpc>
              <a:spcBef>
                <a:spcPts val="800"/>
              </a:spcBef>
            </a:pPr>
            <a:r>
              <a:rPr lang="en-US" sz="4800" dirty="0"/>
              <a:t>The Hellenic Cables team turned to electromagnetics simulation to study different properties of a subsea cable: </a:t>
            </a:r>
          </a:p>
          <a:p>
            <a:pPr lvl="1">
              <a:lnSpc>
                <a:spcPct val="120000"/>
              </a:lnSpc>
              <a:spcBef>
                <a:spcPts val="800"/>
              </a:spcBef>
            </a:pPr>
            <a:r>
              <a:rPr lang="en-US" sz="4267" dirty="0"/>
              <a:t>Electromagnetic interference</a:t>
            </a:r>
          </a:p>
          <a:p>
            <a:pPr lvl="1">
              <a:lnSpc>
                <a:spcPct val="120000"/>
              </a:lnSpc>
              <a:spcBef>
                <a:spcPts val="800"/>
              </a:spcBef>
            </a:pPr>
            <a:r>
              <a:rPr lang="en-US" sz="4267" dirty="0"/>
              <a:t>Losses</a:t>
            </a:r>
          </a:p>
          <a:p>
            <a:pPr lvl="1">
              <a:lnSpc>
                <a:spcPct val="120000"/>
              </a:lnSpc>
              <a:spcBef>
                <a:spcPts val="800"/>
              </a:spcBef>
            </a:pPr>
            <a:r>
              <a:rPr lang="en-US" sz="4267" dirty="0"/>
              <a:t>Thermal resistance of soil</a:t>
            </a:r>
          </a:p>
          <a:p>
            <a:pPr lvl="1">
              <a:lnSpc>
                <a:spcPct val="120000"/>
              </a:lnSpc>
              <a:spcBef>
                <a:spcPts val="800"/>
              </a:spcBef>
            </a:pPr>
            <a:r>
              <a:rPr lang="en-US" sz="4267" dirty="0"/>
              <a:t>Grounding resistance</a:t>
            </a:r>
          </a:p>
          <a:p>
            <a:pPr marL="0" indent="0">
              <a:lnSpc>
                <a:spcPct val="120000"/>
              </a:lnSpc>
              <a:spcBef>
                <a:spcPts val="800"/>
              </a:spcBef>
              <a:buNone/>
            </a:pPr>
            <a:br>
              <a:rPr lang="en-US" sz="3200" i="1" dirty="0">
                <a:solidFill>
                  <a:schemeClr val="tx1"/>
                </a:solidFill>
                <a:latin typeface="Lato" panose="020F0502020204030203" pitchFamily="34" charset="77"/>
              </a:rPr>
            </a:br>
            <a:r>
              <a:rPr lang="en-US" sz="3200" i="1" dirty="0">
                <a:solidFill>
                  <a:schemeClr val="tx1"/>
                </a:solidFill>
                <a:latin typeface="Lato" panose="020F0502020204030203" pitchFamily="34" charset="77"/>
              </a:rPr>
              <a:t>“</a:t>
            </a:r>
            <a:r>
              <a:rPr lang="en-US" sz="2667" dirty="0">
                <a:solidFill>
                  <a:srgbClr val="3B81B7"/>
                </a:solidFill>
                <a:latin typeface="Lato" panose="020F0502020204030203" pitchFamily="34" charset="77"/>
                <a:hlinkClick r:id="rId3"/>
              </a:rPr>
              <a:t>Powering Offshore Wind Farms with Numerical Modeling of Subsea Cables</a:t>
            </a:r>
            <a:r>
              <a:rPr lang="en-US" sz="2667" i="1" dirty="0"/>
              <a:t>”</a:t>
            </a:r>
            <a:br>
              <a:rPr lang="en-US" sz="2667" i="1" dirty="0"/>
            </a:br>
            <a:r>
              <a:rPr lang="en-US" sz="2667" dirty="0"/>
              <a:t>Andreas </a:t>
            </a:r>
            <a:r>
              <a:rPr lang="en-US" sz="2667" dirty="0" err="1"/>
              <a:t>Chrysochos</a:t>
            </a:r>
            <a:r>
              <a:rPr lang="en-US" sz="2667" dirty="0"/>
              <a:t> and </a:t>
            </a:r>
            <a:r>
              <a:rPr lang="en-US" sz="2667" dirty="0" err="1"/>
              <a:t>Dimitrios</a:t>
            </a:r>
            <a:r>
              <a:rPr lang="en-US" sz="2667" dirty="0"/>
              <a:t> </a:t>
            </a:r>
            <a:r>
              <a:rPr lang="en-US" sz="2667" dirty="0" err="1"/>
              <a:t>Chatzipetros</a:t>
            </a:r>
            <a:r>
              <a:rPr lang="en-US" sz="2667" dirty="0"/>
              <a:t>, Hellenic Cables, Greece</a:t>
            </a:r>
            <a:endParaRPr lang="en-US" sz="3733" i="1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A23170A-E3EF-C54C-A88D-5F43A54D16A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413633" y="5279168"/>
            <a:ext cx="3457567" cy="7112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A short-twisted cable model</a:t>
            </a:r>
            <a:endParaRPr lang="en-US" baseline="30000" dirty="0">
              <a:solidFill>
                <a:schemeClr val="accent2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7BB2EA6-1D54-B148-8794-F4053BD332AE}"/>
              </a:ext>
            </a:extLst>
          </p:cNvPr>
          <p:cNvSpPr/>
          <p:nvPr/>
        </p:nvSpPr>
        <p:spPr>
          <a:xfrm>
            <a:off x="6353183" y="4471196"/>
            <a:ext cx="812803" cy="812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388653879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COMSOL_PowerPoint_template</Template>
  <TotalTime>1</TotalTime>
  <Words>132</Words>
  <Application>Microsoft Macintosh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Lato</vt:lpstr>
      <vt:lpstr>Lato Black</vt:lpstr>
      <vt:lpstr>Lato Light</vt:lpstr>
      <vt:lpstr>Wingdings</vt:lpstr>
      <vt:lpstr>comsol-slide-template-NEW</vt:lpstr>
      <vt:lpstr>HELLENIC CABLES Designing Subsea Cables for Offshore Wind Farms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HELLENIC CABLES Designing Subsea Cables for Offshore Wind Farms </dc:title>
  <dc:creator>Microsoft Office User</dc:creator>
  <cp:lastModifiedBy>Fanny Griesmer</cp:lastModifiedBy>
  <cp:revision>3</cp:revision>
  <dcterms:created xsi:type="dcterms:W3CDTF">2021-10-25T19:01:04Z</dcterms:created>
  <dcterms:modified xsi:type="dcterms:W3CDTF">2021-11-01T17:22:32Z</dcterms:modified>
</cp:coreProperties>
</file>