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  <p:sldMasterId id="2147483687" r:id="rId3"/>
  </p:sldMasterIdLst>
  <p:notesMasterIdLst>
    <p:notesMasterId r:id="rId6"/>
  </p:notesMasterIdLst>
  <p:handoutMasterIdLst>
    <p:handoutMasterId r:id="rId7"/>
  </p:handoutMasterIdLst>
  <p:sldIdLst>
    <p:sldId id="357" r:id="rId4"/>
    <p:sldId id="358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1" autoAdjust="0"/>
    <p:restoredTop sz="92810" autoAdjust="0"/>
  </p:normalViewPr>
  <p:slideViewPr>
    <p:cSldViewPr>
      <p:cViewPr>
        <p:scale>
          <a:sx n="162" d="100"/>
          <a:sy n="162" d="100"/>
        </p:scale>
        <p:origin x="656" y="3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11/1/21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11/1/21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9705045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8579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7610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560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234627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259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950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83977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120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E94707-88D6-BB47-9D93-2EB6F1BCF42A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557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64230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831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7359454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067132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660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351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3816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5893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comsol.com/story/powering-offshore-wind-farms-with-numerical-modeling-of-subsea-cables-102211" TargetMode="External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powering-offshore-wind-farms-with-numerical-modeling-of-subsea-cables-102211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332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HELLENIC CABLES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200" dirty="0"/>
              <a:t>Designing Subsea Cables for Offshore Wind Farms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43400" y="4059400"/>
            <a:ext cx="2781286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Three-core submarine cables available from Hellenic Cables</a:t>
            </a:r>
            <a:endParaRPr lang="en-US" baseline="30000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C1B286-E360-4DC3-A03F-3408B785C60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771650"/>
            <a:ext cx="3570289" cy="26304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800" dirty="0"/>
              <a:t>Offshore wind (OFW) is a rapidly advancing source of power, with turbine networks being built further out to sea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400" dirty="0"/>
              <a:t>Subsea and underground cables connect these networks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400" dirty="0"/>
              <a:t>Cable designers have to ensure that designs will perform as intended in undersea conditions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800" dirty="0"/>
              <a:t>Electric cables are complex devices to model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400" dirty="0"/>
              <a:t>However, recent computational advancements have made it possible to conduct high-fidelity cable analyses with finite element modeling</a:t>
            </a:r>
            <a:endParaRPr lang="en-US" sz="4200" i="1" dirty="0">
              <a:solidFill>
                <a:schemeClr val="tx1"/>
              </a:solidFill>
              <a:latin typeface="Lato" panose="020F0502020204030203" pitchFamily="34" charset="77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4200" i="1" dirty="0">
              <a:solidFill>
                <a:schemeClr val="tx1"/>
              </a:solidFill>
              <a:latin typeface="Lato" panose="020F0502020204030203" pitchFamily="34" charset="77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000" i="1" dirty="0"/>
              <a:t>“</a:t>
            </a:r>
            <a:r>
              <a:rPr lang="en-US" sz="2000" dirty="0">
                <a:solidFill>
                  <a:srgbClr val="3B81B7"/>
                </a:solidFill>
                <a:latin typeface="Lato" panose="020F0502020204030203" pitchFamily="34" charset="77"/>
                <a:hlinkClick r:id="rId2"/>
              </a:rPr>
              <a:t>Powering Offshore Wind Farms with Numerical Modeling of Subsea Cables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dirty="0"/>
              <a:t>Andreas </a:t>
            </a:r>
            <a:r>
              <a:rPr lang="en-US" sz="2000" dirty="0" err="1"/>
              <a:t>Chrysochos</a:t>
            </a:r>
            <a:r>
              <a:rPr lang="en-US" sz="2000" dirty="0"/>
              <a:t> and </a:t>
            </a:r>
            <a:r>
              <a:rPr lang="en-US" sz="2000" dirty="0" err="1"/>
              <a:t>Dimitrios</a:t>
            </a:r>
            <a:r>
              <a:rPr lang="en-US" sz="2000" dirty="0"/>
              <a:t> </a:t>
            </a:r>
            <a:r>
              <a:rPr lang="en-US" sz="2000" dirty="0" err="1"/>
              <a:t>Chatzipetros</a:t>
            </a:r>
            <a:r>
              <a:rPr lang="en-US" sz="2000" dirty="0"/>
              <a:t>, Hellenic Cables, Greece</a:t>
            </a:r>
            <a:endParaRPr lang="en-US" sz="2800" i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B2EA6-1D54-B148-8794-F4053BD332AE}"/>
              </a:ext>
            </a:extLst>
          </p:cNvPr>
          <p:cNvSpPr/>
          <p:nvPr/>
        </p:nvSpPr>
        <p:spPr>
          <a:xfrm>
            <a:off x="4764887" y="3353397"/>
            <a:ext cx="609602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7F34DD9-C6E3-DE4B-A673-1B91DA1BEC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43400" y="1114799"/>
            <a:ext cx="4800600" cy="2913901"/>
          </a:xfrm>
        </p:spPr>
      </p:pic>
    </p:spTree>
    <p:extLst>
      <p:ext uri="{BB962C8B-B14F-4D97-AF65-F5344CB8AC3E}">
        <p14:creationId xmlns:p14="http://schemas.microsoft.com/office/powerpoint/2010/main" val="2415845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EB180C6-79C3-FB41-8EE0-21F7EF3E16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0" y="453707"/>
            <a:ext cx="4800600" cy="423608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332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HELLENIC CABLES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200" dirty="0"/>
              <a:t>Designing Subsea Cables for Offshore Wind Farms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0224" y="3959376"/>
            <a:ext cx="2593175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 short-twisted cable model</a:t>
            </a:r>
            <a:endParaRPr lang="en-US" baseline="30000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C1B286-E360-4DC3-A03F-3408B785C60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771650"/>
            <a:ext cx="3570289" cy="26304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400" dirty="0"/>
              <a:t>The Hellenic Cables team turned to electromagnetics simulation to study different properties of a subsea cable: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Electromagnetic interference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Losses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Thermal resistance of soil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Grounding resistance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400" dirty="0"/>
              <a:t>Validated results of numerical analysis against other techniques, experimental findings, and current standards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34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br>
              <a:rPr lang="en-US" sz="4200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2000" i="1" dirty="0"/>
              <a:t>“</a:t>
            </a:r>
            <a:r>
              <a:rPr lang="en-US" sz="2000" dirty="0">
                <a:solidFill>
                  <a:srgbClr val="3B81B7"/>
                </a:solidFill>
                <a:latin typeface="Lato" panose="020F0502020204030203" pitchFamily="34" charset="77"/>
                <a:hlinkClick r:id="rId3"/>
              </a:rPr>
              <a:t>Powering Offshore Wind Farms with Numerical Modeling of Subsea Cables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dirty="0"/>
              <a:t>Andreas </a:t>
            </a:r>
            <a:r>
              <a:rPr lang="en-US" sz="2000" dirty="0" err="1"/>
              <a:t>Chrysochos</a:t>
            </a:r>
            <a:r>
              <a:rPr lang="en-US" sz="2000" dirty="0"/>
              <a:t> and </a:t>
            </a:r>
            <a:r>
              <a:rPr lang="en-US" sz="2000" dirty="0" err="1"/>
              <a:t>Dimitrios</a:t>
            </a:r>
            <a:r>
              <a:rPr lang="en-US" sz="2000" dirty="0"/>
              <a:t> </a:t>
            </a:r>
            <a:r>
              <a:rPr lang="en-US" sz="2000" dirty="0" err="1"/>
              <a:t>Chatzipetros</a:t>
            </a:r>
            <a:r>
              <a:rPr lang="en-US" sz="2000" dirty="0"/>
              <a:t>, Hellenic Cables, Greece</a:t>
            </a:r>
            <a:endParaRPr lang="en-US" sz="2800" i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B2EA6-1D54-B148-8794-F4053BD332AE}"/>
              </a:ext>
            </a:extLst>
          </p:cNvPr>
          <p:cNvSpPr/>
          <p:nvPr/>
        </p:nvSpPr>
        <p:spPr>
          <a:xfrm>
            <a:off x="4764887" y="3353397"/>
            <a:ext cx="609602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66242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499</TotalTime>
  <Words>187</Words>
  <Application>Microsoft Macintosh PowerPoint</Application>
  <PresentationFormat>On-screen Show (16:9)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2_comsol-slide-template-NEW</vt:lpstr>
      <vt:lpstr>HELLENIC CABLES Designing Subsea Cables for Offshore Wind Farms </vt:lpstr>
      <vt:lpstr>HELLENIC CABLES Designing Subsea Cables for Offshore Wind Farms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Fanny Griesmer</cp:lastModifiedBy>
  <cp:revision>64</cp:revision>
  <dcterms:created xsi:type="dcterms:W3CDTF">2020-01-17T16:41:45Z</dcterms:created>
  <dcterms:modified xsi:type="dcterms:W3CDTF">2021-11-01T17:27:25Z</dcterms:modified>
</cp:coreProperties>
</file>